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a2a0483447df58be945eef7793f246ceae97b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3004a51f1a729a5c31e3d9c5a91167f4a4c7229.jpg"/><Relationship Id="rId2" Type="http://schemas.openxmlformats.org/officeDocument/2006/relationships/image" Target="../media/13004a51f1a729a5c31e3d9c5a91167f4a4c72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c17d5c6ca6f4bb3dd7f0a501da2944b689c282b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86ed016993abc4d3d195ae57b13e14376dd8dfa.jpg"/><Relationship Id="rId2" Type="http://schemas.openxmlformats.org/officeDocument/2006/relationships/image" Target="../media/686ed016993abc4d3d195ae57b13e14376dd8df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717acb9d1a5d41c576ee39e6e2dba346fecdf4f.jpg"/><Relationship Id="rId2" Type="http://schemas.openxmlformats.org/officeDocument/2006/relationships/image" Target="../media/0717acb9d1a5d41c576ee39e6e2dba346fecdf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2889a0c653df4a76d05619ccc724efad38bf71f.jpg"/><Relationship Id="rId2" Type="http://schemas.openxmlformats.org/officeDocument/2006/relationships/image" Target="../media/d2889a0c653df4a76d05619ccc724efad38bf71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816807daa1b1c775a28844980647d6af71bd7a7.jpg"/><Relationship Id="rId2" Type="http://schemas.openxmlformats.org/officeDocument/2006/relationships/image" Target="../media/4816807daa1b1c775a28844980647d6af71bd7a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3609634c2cb6b165a83d58a176a3c8a1a5321d.jpg"/><Relationship Id="rId2" Type="http://schemas.openxmlformats.org/officeDocument/2006/relationships/image" Target="../media/953609634c2cb6b165a83d58a176a3c8a1a5321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cb8a0c841e3d756c97828d56972240a96c7ab32.jpg"/><Relationship Id="rId2" Type="http://schemas.openxmlformats.org/officeDocument/2006/relationships/image" Target="../media/1cb8a0c841e3d756c97828d56972240a96c7ab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67ee4c5f8864ea526425b92c96af65b3d72b3e8.jpg"/><Relationship Id="rId2" Type="http://schemas.openxmlformats.org/officeDocument/2006/relationships/image" Target="../media/867ee4c5f8864ea526425b92c96af65b3d72b3e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c5a8771c125af099b265e1f2f4da24601bc1540.jp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71d3c9fc597adef30ff5275a24f26edc05cc58d.jpg"/><Relationship Id="rId2" Type="http://schemas.openxmlformats.org/officeDocument/2006/relationships/image" Target="../media/c71d3c9fc597adef30ff5275a24f26edc05cc5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889272effdd6036780cc2036453482d09277d8b.jpg"/><Relationship Id="rId2" Type="http://schemas.openxmlformats.org/officeDocument/2006/relationships/image" Target="../media/b889272effdd6036780cc2036453482d09277d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e8a66e632282e52e8f52a83844fbbc38cebf5e6.jp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0c2addc7ad4a06f0a07af21d4a8c3709f0b2e74.jpg"/><Relationship Id="rId2" Type="http://schemas.openxmlformats.org/officeDocument/2006/relationships/image" Target="../media/50c2addc7ad4a06f0a07af21d4a8c3709f0b2e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313" r="27313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Una Guía Integral para Principiantes en Letras y Números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Fundamentos de la Alfabetización y el Aprendizaje Numérico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Introducción a las Letras y Números para Princ…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Objetivos de Aprendizaje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Alfabeto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Reconocimiento de Letras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Números del 1 al 10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Asociación de Letras y Sonidos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de Práctica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Evaluación y Retroalimentación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Recursos y Materiales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Consejos para los Padres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Seguridad y Precauciones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Reflexión y Evaluación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Siguiente Lección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Conclusión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Preguntas Frecuentes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Glosario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Recursos Adicionales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Agradecimientos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FfJUw5JlUxsN-.jpg">    </p:cNvPr>
          <p:cNvPicPr>
            <a:picLocks noChangeAspect="1"/>
          </p:cNvPicPr>
          <p:nvPr/>
        </p:nvPicPr>
        <p:blipFill>
          <a:blip r:embed="rId2"/>
          <a:srcRect l="29530" r="29530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Practicarás la escritura de letras y números.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mejorará tus habilidades en comunicación y matemáticas.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Contar y Escribir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Conocerás los números del 1 al 10 de forma divertida.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Aprenderás a contar con facilidad.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Números del 1 al 10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Descubre el mundo de las letras y aprende a reconocerlas.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Escribirás cada letra con confianza.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Letras del Alfabeto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Introducción a las Letras y Números para Principiantes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0" descr="/tmp/tmp-1-xmL4BHZ7fQWB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Objetivos de Aprendizaje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Utilizar letras y números en contextos simples.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Aplicar el conocimiento en actividades diarias.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Uso de Letras y Números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95490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Comprender la relación entre letras y sonidos.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Asociar sonidos con letras específicas.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Sonidos y Letras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77249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Identificar y escribir números del 1 al 10.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Practicar la secuencia numérica.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Números 1-10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Reconocer y nombrar las letras.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Fomentar la familiaridad con las letras.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Letras del Alfabeto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77239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9HQ612X8MXnj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 Alfabeto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Cada letra tiene un sonido específico que ayuda a pronunciar las palabras.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Por ejemplo, la letra 'E' se pronuncia como /e/ y aparece en palabras como 'elefante' y 'espejo'.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Sonido y Uso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alfabeto español consta de 27 letras.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Cada letra tiene un lugar y función en las palabras.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27 Letras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alfabeto es un conjunto de letras que se utilizan para escribir y leer.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letras son fundamentales para la comunicación escrita en español.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Conjunto de Letras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CUsHekFvtfgi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Reconocimiento de Letras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práctica regular refuerza el aprendizaje.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Dedicar tiempo diariamente es fundamental.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Práctica Regular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Aprender letras se facilita con actividades interactivas.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hacen el aprendizaje más atractivo.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Interactivas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507670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Reconocer las letras es esencial para leer y escribir.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es el primer paso para desarrollar habilidades lingüísticas.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Alfabeto Esencial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A2Q4c55gHOrL-.jpg">    </p:cNvPr>
          <p:cNvPicPr>
            <a:picLocks noChangeAspect="1"/>
          </p:cNvPicPr>
          <p:nvPr/>
        </p:nvPicPr>
        <p:blipFill>
          <a:blip r:embed="rId2"/>
          <a:srcRect l="34542" r="34542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Números del 1 al 10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comprensión de los números es esencial para resolver problemas matemáticos.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es crucial para entender matemáticas avanzadas.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Resolución de Problemas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 puede aprender a contar y reconocer números a través de actividades prácticas.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Hacen el aprendizaje interactivo y divertido.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Prácticas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482351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números del 1 al 10 son esenciales en matemáticas.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Son la base para entender conceptos más complejos.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676963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2qPYX940mZHl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Asociación de Letras y Sonidos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Práctica Regular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práctica regular es clave para reforzar el aprendizaje.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Repetir y practicar ayuda a consolidar la conexión entre letras y sonidos.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Interactivas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 puede aprender a asociar letras con sonidos mediante actividades interactivas.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actividades hacen que el aprendizaje sea más atractivo y efectivo.</a:t>
            </a:r>
            <a:endParaRPr lang="en-US" sz="1252" dirty="0"/>
          </a:p>
        </p:txBody>
      </p:sp>
      <p:sp>
        <p:nvSpPr>
          <p:cNvPr id="23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Letras y Sonidos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asociación de letras y sonidos es crucial para la lectura y la escritura.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proceso ayuda a los estudiantes a desarrollar habilidades fundamentales.</a:t>
            </a:r>
            <a:endParaRPr lang="en-US" sz="1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RDhrv1WRvJYM-.jpg">    </p:cNvPr>
          <p:cNvPicPr>
            <a:picLocks noChangeAspect="1"/>
          </p:cNvPicPr>
          <p:nvPr/>
        </p:nvPicPr>
        <p:blipFill>
          <a:blip r:embed="rId2"/>
          <a:srcRect l="35872" r="3587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de Práctica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niños identificarán y nombrarán las letras.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Reconocer letras es esencial para la lectura.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Letras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niños contarán objetos en su entorno.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 actividad refuerza las habilidades matemáticas.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Conteo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niños asociarán letras con sus sonidos.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Practicarán la fonética de manera divertida.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Sonidos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niños formarán palabras con letras aprendidas.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 actividad estimula la creatividad y el vocabulario.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Palabras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QhfOKoiyxXwg-.jpg">    </p:cNvPr>
          <p:cNvPicPr>
            <a:picLocks noChangeAspect="1"/>
          </p:cNvPicPr>
          <p:nvPr/>
        </p:nvPicPr>
        <p:blipFill>
          <a:blip r:embed="rId2"/>
          <a:srcRect l="34432" r="3443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Evaluación y Retroalimentación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Regularidad Constructiva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evaluaciones deben realizarse de manera constante.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retroalimentación regular fomenta un aprendizaje continuo.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Ajuste Efectivo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retroalimentación debe ser clara y específica.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permite a los educadores adaptar sus métodos de enseñanza.</a:t>
            </a:r>
            <a:endParaRPr lang="en-US" sz="1252" dirty="0"/>
          </a:p>
        </p:txBody>
      </p:sp>
      <p:sp>
        <p:nvSpPr>
          <p:cNvPr id="23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Progreso Medible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evaluación permite identificar el avance de los estudiantes.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ayuda a establecer metas claras y alcanzables.</a:t>
            </a:r>
            <a:endParaRPr lang="en-US" sz="12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y Materiales</a:t>
            </a:r>
            <a:endParaRPr lang="en-US" sz="2400" dirty="0"/>
          </a:p>
        </p:txBody>
      </p:sp>
      <p:pic>
        <p:nvPicPr>
          <p:cNvPr id="7" name="Image 0" descr="/tmp/tmp-1-Oam0gKXIeD5n-.jpg">    </p:cNvPr>
          <p:cNvPicPr>
            <a:picLocks noChangeAspect="1"/>
          </p:cNvPicPr>
          <p:nvPr/>
        </p:nvPicPr>
        <p:blipFill>
          <a:blip r:embed="rId2"/>
          <a:srcRect l="0" r="0" t="36706" b="36706"/>
          <a:stretch/>
        </p:blipFill>
        <p:spPr>
          <a:xfrm>
            <a:off x="548639" y="1457226"/>
            <a:ext cx="11088718" cy="1828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7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libros y materiales de lectura son esenciales para desarrollar habilidades lingüísticas.</a:t>
            </a:r>
            <a:endParaRPr lang="en-US" sz="1381" dirty="0"/>
          </a:p>
          <a:p>
            <a:pPr algn="ctr" marL="0" indent="0">
              <a:lnSpc>
                <a:spcPct val="90000"/>
              </a:lnSpc>
              <a:spcBef>
                <a:spcPts val="987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Proporcionan a los niños una variedad de historias y conocimientos para explorar.</a:t>
            </a:r>
            <a:endParaRPr lang="en-US" sz="1381" dirty="0"/>
          </a:p>
        </p:txBody>
      </p:sp>
      <p:sp>
        <p:nvSpPr>
          <p:cNvPr id="16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Materiales de Lectura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juegos y actividades interactivas fomentan el aprendizaje activo.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Involucran a los niños en un proceso educativo dinámico y entretenido.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Juegos Interactivos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tarjetas de letras y números son herramientas visuales efectivas para el aprendizaje.</a:t>
            </a:r>
            <a:endParaRPr lang="en-US" sz="1322" dirty="0"/>
          </a:p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Ayudan a los niños a reconocer y memorizar caracteres de manera divertida.</a:t>
            </a:r>
            <a:endParaRPr lang="en-US" sz="1322" dirty="0"/>
          </a:p>
        </p:txBody>
      </p:sp>
      <p:sp>
        <p:nvSpPr>
          <p:cNvPr id="20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Letras y Números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kVp9MZyFHWpR-.jpg">    </p:cNvPr>
          <p:cNvPicPr>
            <a:picLocks noChangeAspect="1"/>
          </p:cNvPicPr>
          <p:nvPr/>
        </p:nvPicPr>
        <p:blipFill>
          <a:blip r:embed="rId2"/>
          <a:srcRect l="35373" r="35373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Proporcione retroalimentación positiva y constructiva.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Elogie los esfuerzos de su hijo para motivarlo a seguir aprendiendo.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Retroalimentación Positiva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Anime a su hijo a practicar regularmente.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práctica constante ayuda a mejorar las habilidades y la confianza.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Práctica Regular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Proporcione un entorno de aprendizaje seguro y estimulante.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Asegúrese de que su hijo se sienta cómodo y protegido mientras aprende.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Entorno Seguro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Consejos para los Padres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VsxuY3Jx1e0Q-.jpg">    </p:cNvPr>
          <p:cNvPicPr>
            <a:picLocks noChangeAspect="1"/>
          </p:cNvPicPr>
          <p:nvPr/>
        </p:nvPicPr>
        <p:blipFill>
          <a:blip r:embed="rId2"/>
          <a:srcRect l="35339" r="35339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Establezca reglas claras y concisas para el comportamiento.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Asegúrese de que todos comprendan las expectativas y consecuencias.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Reglas Claras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Evite cualquier material que pueda ser peligroso.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Utilice solo materiales aprobados y seguros para el aprendizaje.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Materiales Seguros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Asegúrese de que el entorno de aprendizaje sea seguro.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Revise regularmente las instalaciones para detectar posibles peligros.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Entorno Seguro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Seguridad y Precauciones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pRVs3TyZz2Yw-.jpg">    </p:cNvPr>
          <p:cNvPicPr>
            <a:picLocks noChangeAspect="1"/>
          </p:cNvPicPr>
          <p:nvPr/>
        </p:nvPicPr>
        <p:blipFill>
          <a:blip r:embed="rId2"/>
          <a:srcRect l="37041" r="37041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Ajuste su enfoque de aprendizaje según sus resultados.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Experimente con diferentes métodos para mejorar.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Ajuste de Estrategias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Evalúe su comprensión de números a través de ejercicios prácticos.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Realice actividades para medir su habilidad.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Comprensión Numérica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Reflexione sobre su progreso.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Identifique áreas de mejora.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Autoevaluación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Reflexión y Evaluación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zsmFMDlCwVwD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Siguiente Lección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Práctica Regular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práctica constante es esencial para consolidar el aprendizaje.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 sugiere dedicar tiempo diario a esta actividad.</a:t>
            </a:r>
            <a:endParaRPr lang="en-US" sz="1252" dirty="0"/>
          </a:p>
        </p:txBody>
      </p:sp>
      <p:sp>
        <p:nvSpPr>
          <p:cNvPr id="18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Reconocimiento de Sonidos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estudiantes identificarán diferentes sonidos en palabras, mejorando así su comprensión auditiva y fluidez.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Lectura de Palabras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próxima lección se centrará en la lectura de palabras simples y el reconocimiento de patrones de sonido.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914245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3885670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6blXeYs7pCWA-.jpg">    </p:cNvPr>
          <p:cNvPicPr>
            <a:picLocks noChangeAspect="1"/>
          </p:cNvPicPr>
          <p:nvPr/>
        </p:nvPicPr>
        <p:blipFill>
          <a:blip r:embed="rId2"/>
          <a:srcRect l="32500" r="32500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Conclusión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 Motivation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estudiantes deben sentirse motivados para aprender.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motivación es clave para explorar y comprender nuevos conceptos.</a:t>
            </a:r>
            <a:endParaRPr lang="en-US" sz="1252" dirty="0"/>
          </a:p>
        </p:txBody>
      </p:sp>
      <p:sp>
        <p:nvSpPr>
          <p:cNvPr id="18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práctica regular y la retroalimentación son esenciales para el progreso.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estudiantes deben practicar constantemente para afianzar sus conocimientos.</a:t>
            </a:r>
            <a:endParaRPr lang="en-US" sz="1252" dirty="0"/>
          </a:p>
        </p:txBody>
      </p:sp>
      <p:sp>
        <p:nvSpPr>
          <p:cNvPr id="20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Fundamentals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introducción a las letras y números es esencial para el aprendizaje.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Sin una base sólida, los estudiantes enfrentan dificultades más adelante.</a:t>
            </a:r>
            <a:endParaRPr lang="en-US" sz="1252" dirty="0"/>
          </a:p>
        </p:txBody>
      </p:sp>
      <p:sp>
        <p:nvSpPr>
          <p:cNvPr id="22" name="Text 19"/>
          <p:cNvSpPr/>
          <p:nvPr/>
        </p:nvSpPr>
        <p:spPr>
          <a:xfrm>
            <a:off x="925263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918119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Preguntas Frecuentes</a:t>
            </a:r>
            <a:endParaRPr lang="en-US" sz="2400" dirty="0"/>
          </a:p>
        </p:txBody>
      </p:sp>
      <p:pic>
        <p:nvPicPr>
          <p:cNvPr id="7" name="Image 0" descr="/tmp/tmp-1-GSLhKp9Ak7UB-.jpg">    </p:cNvPr>
          <p:cNvPicPr>
            <a:picLocks noChangeAspect="1"/>
          </p:cNvPicPr>
          <p:nvPr/>
        </p:nvPicPr>
        <p:blipFill>
          <a:blip r:embed="rId2"/>
          <a:srcRect l="0" r="0" t="39434" b="39434"/>
          <a:stretch/>
        </p:blipFill>
        <p:spPr>
          <a:xfrm>
            <a:off x="548639" y="1457226"/>
            <a:ext cx="11088718" cy="1828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Realizar actividades prácticas como dibujar letras y contar objetos puede ser muy útil.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actividades refuerzan el aprendizaje de manera lúdica y efectiva.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prácticas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2"/>
              </a:spcBef>
              <a:buNone/>
            </a:pPr>
            <a:r>
              <a:rPr lang="en-US" sz="1347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Puedes ayudar a tu hijo a aprender las letras y números mediante actividades interactivas y prácticas.</a:t>
            </a:r>
            <a:endParaRPr lang="en-US" sz="1347" dirty="0"/>
          </a:p>
          <a:p>
            <a:pPr algn="ctr" marL="0" indent="0">
              <a:lnSpc>
                <a:spcPct val="90000"/>
              </a:lnSpc>
              <a:spcBef>
                <a:spcPts val="962"/>
              </a:spcBef>
              <a:buNone/>
            </a:pPr>
            <a:r>
              <a:rPr lang="en-US" sz="1347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Jugar con juegos educativos puede hacer el aprendizaje más divertido y efectivo.</a:t>
            </a:r>
            <a:endParaRPr lang="en-US" sz="1347" dirty="0"/>
          </a:p>
        </p:txBody>
      </p:sp>
      <p:sp>
        <p:nvSpPr>
          <p:cNvPr id="15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Apoyo interactivo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1"/>
              </a:spcBef>
              <a:buNone/>
            </a:pPr>
            <a:r>
              <a:rPr lang="en-US" sz="136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Aprender las letras y números es fundamental para la lectura, la escritura y las matemáticas.</a:t>
            </a:r>
            <a:endParaRPr lang="en-US" sz="1360" dirty="0"/>
          </a:p>
          <a:p>
            <a:pPr algn="ctr" marL="0" indent="0">
              <a:lnSpc>
                <a:spcPct val="90000"/>
              </a:lnSpc>
              <a:spcBef>
                <a:spcPts val="971"/>
              </a:spcBef>
              <a:buNone/>
            </a:pPr>
            <a:r>
              <a:rPr lang="en-US" sz="136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Sin este conocimiento, los niños pueden tener dificultades en su educación futura.</a:t>
            </a:r>
            <a:endParaRPr lang="en-US" sz="1360" dirty="0"/>
          </a:p>
        </p:txBody>
      </p:sp>
      <p:sp>
        <p:nvSpPr>
          <p:cNvPr id="17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Importancia de letras y números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9922864" y="368549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599598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2054941" y="371089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rNnic6q2y1Dt-.jpg">    </p:cNvPr>
          <p:cNvPicPr>
            <a:picLocks noChangeAspect="1"/>
          </p:cNvPicPr>
          <p:nvPr/>
        </p:nvPicPr>
        <p:blipFill>
          <a:blip r:embed="rId2"/>
          <a:srcRect l="35339" r="35339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un símbolo que representa un sonido en el lenguaje.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letras son fundamentales para formar palabras y expresar ideas.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Letra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un símbolo que representa una cantidad.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números son esenciales en matemáticas y en la vida diaria.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Número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un conjunto de letras para escribir y leer.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Cada idioma tiene un alfabeto único, como el latino o el cirílico.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Alfabeto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Glosario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KMlLF44cb9BO-.jpg">    </p:cNvPr>
          <p:cNvPicPr>
            <a:picLocks noChangeAspect="1"/>
          </p:cNvPicPr>
          <p:nvPr/>
        </p:nvPicPr>
        <p:blipFill>
          <a:blip r:embed="rId2"/>
          <a:srcRect l="35373" r="35373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aplicaciones educativas ofrecen ejercicios prácticos para aprender letras y números de forma lúdica.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Ejemplos como 'ABCmouse' y 'Endless Alphabet' hacen que el aprendizaje sea atractivo y accesible.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Apps Educativas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juegos interactivos en línea desarrollan habilidades como la resolución de problemas y la coordinación.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través del juego, los niños pueden aprender matemáticas y vocabulario de manera divertida.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Juegos Interactivos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libros de lectura para principiantes ayudan a los niños a reconocer palabras y frases simples.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 la comprensión lectora y la confianza en el uso del lenguaje.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Lectura Inicial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Adicionales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" name="Image 0" descr="/tmp/tmp-1-WtGMh7eoqvhm-.jpg">    </p:cNvPr>
          <p:cNvPicPr>
            <a:picLocks noChangeAspect="1"/>
          </p:cNvPicPr>
          <p:nvPr/>
        </p:nvPicPr>
        <p:blipFill>
          <a:blip r:embed="rId2"/>
          <a:srcRect l="30008" r="30008" t="0" b="0"/>
          <a:stretch/>
        </p:blipFill>
        <p:spPr>
          <a:xfrm>
            <a:off x="8077200" y="0"/>
            <a:ext cx="4114800" cy="68579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Agradecimientos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Agradecimiento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Agradecemos su participación activa en nuestras sesiones. Su compromiso con el aprendizaje de las letras y números ha sido fundamental.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68227" y="1763953"/>
            <a:ext cx="411480" cy="248021"/>
          </a:xfrm>
          <a:custGeom>
            <a:avLst/>
            <a:gdLst/>
            <a:ahLst/>
            <a:cxnLst/>
            <a:rect l="l" t="t" r="r" b="b"/>
            <a:pathLst>
              <a:path w="411480" h="248021">
                <a:moveTo>
                  <a:pt x="175007" y="387"/>
                </a:moveTo>
                <a:lnTo>
                  <a:pt x="142154" y="33242"/>
                </a:lnTo>
                <a:cubicBezTo>
                  <a:pt x="132315" y="35943"/>
                  <a:pt x="123189" y="40894"/>
                  <a:pt x="115474" y="47709"/>
                </a:cubicBezTo>
                <a:lnTo>
                  <a:pt x="98372" y="62948"/>
                </a:lnTo>
                <a:cubicBezTo>
                  <a:pt x="91813" y="68798"/>
                  <a:pt x="83263" y="72013"/>
                  <a:pt x="74453" y="72013"/>
                </a:cubicBezTo>
                <a:lnTo>
                  <a:pt x="61722" y="72013"/>
                </a:lnTo>
                <a:lnTo>
                  <a:pt x="61722" y="154308"/>
                </a:lnTo>
                <a:cubicBezTo>
                  <a:pt x="74836" y="154695"/>
                  <a:pt x="87312" y="160030"/>
                  <a:pt x="96632" y="169353"/>
                </a:cubicBezTo>
                <a:lnTo>
                  <a:pt x="119518" y="192241"/>
                </a:lnTo>
                <a:lnTo>
                  <a:pt x="124020" y="196742"/>
                </a:lnTo>
                <a:lnTo>
                  <a:pt x="124020" y="196742"/>
                </a:lnTo>
                <a:lnTo>
                  <a:pt x="141380" y="214101"/>
                </a:lnTo>
                <a:cubicBezTo>
                  <a:pt x="145368" y="218087"/>
                  <a:pt x="151927" y="218087"/>
                  <a:pt x="155910" y="214101"/>
                </a:cubicBezTo>
                <a:cubicBezTo>
                  <a:pt x="157004" y="213007"/>
                  <a:pt x="157840" y="211723"/>
                  <a:pt x="158288" y="210371"/>
                </a:cubicBezTo>
                <a:cubicBezTo>
                  <a:pt x="160090" y="205420"/>
                  <a:pt x="164267" y="201690"/>
                  <a:pt x="169410" y="200534"/>
                </a:cubicBezTo>
                <a:cubicBezTo>
                  <a:pt x="174554" y="199376"/>
                  <a:pt x="179952" y="200921"/>
                  <a:pt x="183685" y="204714"/>
                </a:cubicBezTo>
                <a:lnTo>
                  <a:pt x="190630" y="211529"/>
                </a:lnTo>
                <a:cubicBezTo>
                  <a:pt x="198091" y="218987"/>
                  <a:pt x="210176" y="218987"/>
                  <a:pt x="217570" y="211529"/>
                </a:cubicBezTo>
                <a:cubicBezTo>
                  <a:pt x="221043" y="208057"/>
                  <a:pt x="222907" y="203622"/>
                  <a:pt x="223100" y="199056"/>
                </a:cubicBezTo>
                <a:cubicBezTo>
                  <a:pt x="223355" y="193399"/>
                  <a:pt x="226701" y="188384"/>
                  <a:pt x="231844" y="185941"/>
                </a:cubicBezTo>
                <a:cubicBezTo>
                  <a:pt x="236988" y="183498"/>
                  <a:pt x="242967" y="184011"/>
                  <a:pt x="247530" y="187290"/>
                </a:cubicBezTo>
                <a:cubicBezTo>
                  <a:pt x="253575" y="191598"/>
                  <a:pt x="261998" y="191020"/>
                  <a:pt x="267396" y="185619"/>
                </a:cubicBezTo>
                <a:cubicBezTo>
                  <a:pt x="273441" y="179574"/>
                  <a:pt x="273441" y="169802"/>
                  <a:pt x="267396" y="163822"/>
                </a:cubicBezTo>
                <a:lnTo>
                  <a:pt x="218660" y="115089"/>
                </a:lnTo>
                <a:lnTo>
                  <a:pt x="195642" y="136307"/>
                </a:lnTo>
                <a:cubicBezTo>
                  <a:pt x="178089" y="152510"/>
                  <a:pt x="151153" y="152766"/>
                  <a:pt x="133278" y="136885"/>
                </a:cubicBezTo>
                <a:cubicBezTo>
                  <a:pt x="112898" y="118755"/>
                  <a:pt x="112445" y="87122"/>
                  <a:pt x="132250" y="68412"/>
                </a:cubicBezTo>
                <a:lnTo>
                  <a:pt x="177319" y="25849"/>
                </a:lnTo>
                <a:cubicBezTo>
                  <a:pt x="194935" y="9261"/>
                  <a:pt x="218208" y="2"/>
                  <a:pt x="242448" y="2"/>
                </a:cubicBezTo>
                <a:cubicBezTo>
                  <a:pt x="265660" y="2"/>
                  <a:pt x="288098" y="8554"/>
                  <a:pt x="305392" y="23919"/>
                </a:cubicBezTo>
                <a:lnTo>
                  <a:pt x="324744" y="41149"/>
                </a:lnTo>
                <a:lnTo>
                  <a:pt x="349754" y="41149"/>
                </a:lnTo>
                <a:lnTo>
                  <a:pt x="375471" y="41149"/>
                </a:lnTo>
                <a:lnTo>
                  <a:pt x="401189" y="41149"/>
                </a:lnTo>
                <a:cubicBezTo>
                  <a:pt x="406847" y="41149"/>
                  <a:pt x="411476" y="45777"/>
                  <a:pt x="411476" y="51437"/>
                </a:cubicBezTo>
                <a:lnTo>
                  <a:pt x="411476" y="185167"/>
                </a:lnTo>
                <a:cubicBezTo>
                  <a:pt x="411476" y="196546"/>
                  <a:pt x="402284" y="205740"/>
                  <a:pt x="390902" y="205740"/>
                </a:cubicBezTo>
                <a:lnTo>
                  <a:pt x="370328" y="205740"/>
                </a:lnTo>
                <a:cubicBezTo>
                  <a:pt x="362740" y="205740"/>
                  <a:pt x="356054" y="201626"/>
                  <a:pt x="352519" y="195453"/>
                </a:cubicBezTo>
                <a:lnTo>
                  <a:pt x="297932" y="195453"/>
                </a:lnTo>
                <a:cubicBezTo>
                  <a:pt x="295747" y="199761"/>
                  <a:pt x="292855" y="203875"/>
                  <a:pt x="289254" y="207477"/>
                </a:cubicBezTo>
                <a:cubicBezTo>
                  <a:pt x="278259" y="218471"/>
                  <a:pt x="263022" y="222780"/>
                  <a:pt x="248748" y="220399"/>
                </a:cubicBezTo>
                <a:cubicBezTo>
                  <a:pt x="246435" y="225091"/>
                  <a:pt x="243283" y="229464"/>
                  <a:pt x="239362" y="233385"/>
                </a:cubicBezTo>
                <a:cubicBezTo>
                  <a:pt x="221808" y="250937"/>
                  <a:pt x="194359" y="252674"/>
                  <a:pt x="174813" y="238593"/>
                </a:cubicBezTo>
                <a:cubicBezTo>
                  <a:pt x="158675" y="251967"/>
                  <a:pt x="134628" y="251131"/>
                  <a:pt x="119523" y="235957"/>
                </a:cubicBezTo>
                <a:lnTo>
                  <a:pt x="102228" y="218598"/>
                </a:lnTo>
                <a:lnTo>
                  <a:pt x="97727" y="214096"/>
                </a:lnTo>
                <a:lnTo>
                  <a:pt x="74836" y="191209"/>
                </a:lnTo>
                <a:cubicBezTo>
                  <a:pt x="71301" y="187672"/>
                  <a:pt x="66672" y="185616"/>
                  <a:pt x="61722" y="185229"/>
                </a:cubicBezTo>
                <a:cubicBezTo>
                  <a:pt x="61722" y="196544"/>
                  <a:pt x="52464" y="205738"/>
                  <a:pt x="41148" y="205738"/>
                </a:cubicBezTo>
                <a:lnTo>
                  <a:pt x="20574" y="205738"/>
                </a:lnTo>
                <a:cubicBezTo>
                  <a:pt x="9193" y="205738"/>
                  <a:pt x="0" y="196544"/>
                  <a:pt x="0" y="185165"/>
                </a:cubicBezTo>
                <a:lnTo>
                  <a:pt x="0" y="51435"/>
                </a:lnTo>
                <a:cubicBezTo>
                  <a:pt x="0" y="45777"/>
                  <a:pt x="4629" y="41147"/>
                  <a:pt x="10287" y="41147"/>
                </a:cubicBezTo>
                <a:lnTo>
                  <a:pt x="36005" y="41147"/>
                </a:lnTo>
                <a:lnTo>
                  <a:pt x="61722" y="41147"/>
                </a:lnTo>
                <a:lnTo>
                  <a:pt x="74453" y="41147"/>
                </a:lnTo>
                <a:cubicBezTo>
                  <a:pt x="75741" y="41147"/>
                  <a:pt x="76959" y="40698"/>
                  <a:pt x="77860" y="39862"/>
                </a:cubicBezTo>
                <a:lnTo>
                  <a:pt x="94900" y="24688"/>
                </a:lnTo>
                <a:cubicBezTo>
                  <a:pt x="112836" y="8807"/>
                  <a:pt x="135920" y="0"/>
                  <a:pt x="159901" y="0"/>
                </a:cubicBezTo>
                <a:lnTo>
                  <a:pt x="166522" y="0"/>
                </a:lnTo>
                <a:cubicBezTo>
                  <a:pt x="169349" y="0"/>
                  <a:pt x="172246" y="129"/>
                  <a:pt x="175007" y="387"/>
                </a:cubicBezTo>
                <a:lnTo>
                  <a:pt x="175007" y="387"/>
                </a:lnTo>
                <a:moveTo>
                  <a:pt x="349758" y="164591"/>
                </a:moveTo>
                <a:lnTo>
                  <a:pt x="349758" y="72008"/>
                </a:lnTo>
                <a:lnTo>
                  <a:pt x="318897" y="72008"/>
                </a:lnTo>
                <a:cubicBezTo>
                  <a:pt x="315103" y="72008"/>
                  <a:pt x="311437" y="70594"/>
                  <a:pt x="308676" y="68087"/>
                </a:cubicBezTo>
                <a:lnTo>
                  <a:pt x="284950" y="46997"/>
                </a:lnTo>
                <a:cubicBezTo>
                  <a:pt x="273247" y="36583"/>
                  <a:pt x="258138" y="30859"/>
                  <a:pt x="242452" y="30859"/>
                </a:cubicBezTo>
                <a:cubicBezTo>
                  <a:pt x="226121" y="30859"/>
                  <a:pt x="210435" y="37096"/>
                  <a:pt x="198539" y="48282"/>
                </a:cubicBezTo>
                <a:lnTo>
                  <a:pt x="153470" y="90845"/>
                </a:lnTo>
                <a:cubicBezTo>
                  <a:pt x="146849" y="97145"/>
                  <a:pt x="146976" y="107755"/>
                  <a:pt x="153791" y="113797"/>
                </a:cubicBezTo>
                <a:cubicBezTo>
                  <a:pt x="159769" y="119134"/>
                  <a:pt x="168834" y="119005"/>
                  <a:pt x="174686" y="113603"/>
                </a:cubicBezTo>
                <a:lnTo>
                  <a:pt x="220911" y="70912"/>
                </a:lnTo>
                <a:cubicBezTo>
                  <a:pt x="227149" y="65125"/>
                  <a:pt x="236922" y="65510"/>
                  <a:pt x="242707" y="71812"/>
                </a:cubicBezTo>
                <a:cubicBezTo>
                  <a:pt x="248493" y="78112"/>
                  <a:pt x="248110" y="87822"/>
                  <a:pt x="241806" y="93608"/>
                </a:cubicBezTo>
                <a:lnTo>
                  <a:pt x="241292" y="94121"/>
                </a:lnTo>
                <a:lnTo>
                  <a:pt x="289126" y="141957"/>
                </a:lnTo>
                <a:cubicBezTo>
                  <a:pt x="295558" y="148386"/>
                  <a:pt x="299734" y="156295"/>
                  <a:pt x="301598" y="164524"/>
                </a:cubicBezTo>
                <a:lnTo>
                  <a:pt x="349688" y="164524"/>
                </a:lnTo>
                <a:lnTo>
                  <a:pt x="349758" y="164591"/>
                </a:lnTo>
                <a:moveTo>
                  <a:pt x="41148" y="174879"/>
                </a:moveTo>
                <a:cubicBezTo>
                  <a:pt x="41148" y="169197"/>
                  <a:pt x="36544" y="164591"/>
                  <a:pt x="30861" y="164591"/>
                </a:cubicBezTo>
                <a:cubicBezTo>
                  <a:pt x="25178" y="164591"/>
                  <a:pt x="20574" y="169197"/>
                  <a:pt x="20574" y="174879"/>
                </a:cubicBezTo>
                <a:cubicBezTo>
                  <a:pt x="20574" y="180561"/>
                  <a:pt x="25178" y="185167"/>
                  <a:pt x="30861" y="185167"/>
                </a:cubicBezTo>
                <a:cubicBezTo>
                  <a:pt x="36544" y="185167"/>
                  <a:pt x="41148" y="180561"/>
                  <a:pt x="41148" y="174879"/>
                </a:cubicBezTo>
                <a:moveTo>
                  <a:pt x="380619" y="185167"/>
                </a:moveTo>
                <a:cubicBezTo>
                  <a:pt x="386302" y="185167"/>
                  <a:pt x="390906" y="180562"/>
                  <a:pt x="390906" y="174879"/>
                </a:cubicBezTo>
                <a:cubicBezTo>
                  <a:pt x="390906" y="169197"/>
                  <a:pt x="386302" y="164592"/>
                  <a:pt x="380619" y="164592"/>
                </a:cubicBezTo>
                <a:cubicBezTo>
                  <a:pt x="374936" y="164592"/>
                  <a:pt x="370332" y="169197"/>
                  <a:pt x="370332" y="174879"/>
                </a:cubicBezTo>
                <a:cubicBezTo>
                  <a:pt x="370332" y="180562"/>
                  <a:pt x="374936" y="185167"/>
                  <a:pt x="380619" y="18516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Fundamentos de la Alfabetización y el Aprendizaje Numérico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2025-05-18T19:35:16Z</dcterms:created>
  <dcterms:modified xsi:type="dcterms:W3CDTF">2025-05-18T19:35:16Z</dcterms:modified>
</cp:coreProperties>
</file>