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14eb2d0afca054b06be75ae17945086085c97b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49f5b9de806a114066491ac94483192c28a720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064288e506fb950ef8b57edd2a717e952bfab4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a1a44299bd0660495513c4489628542c1687c2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67734bfbb941b8556ad3e14b9999d08af80f24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715f8b117cdab196878b0993776e9de5823d10d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a6abeafa1c6260901a1404e4dbefbd8072be393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c69802f8664e23ddff618caa4d0ef8e639d9c1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a38395ffe3b568ace67068ede6a4c841b2ad0193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14a13d70bd160154971fbdf72a68e7f555bf0d3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755726879cf8fc20fecaa7e3f98f1dad26e5d9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faeeef736d9151a24faeec792ed095569b824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255a09c2d08d9946272dd93d9f6e717dfed489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6265574653e01c3267989130da0fb35478de9a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9540b31fd7b5bf8c866757fc98dab1422391dd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158f378091683e2af3783d84d0ea2b71ddadebd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1b604d9b07d2d135e6b1326357154f5fcf058f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107274" r="-1072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Guide to Digital Marketing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Strategies, Tools, and Best Practices for Success in the Digital Age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1: Introduction to Digital Marketing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2: Importance of Digital Marketing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3: Types of Digital Marketing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4: Social Media Marketing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5: Search Engine Optimization (SEO)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6: Email Marketing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7: Digital Marketing Campaigns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8: Digital Marketing Metrics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9: Digital Marketing Tools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10: Digital Marketing Careers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11: Digital Marketing Tips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12: Common Digital Marketing Mistakes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13: Digital Marketing Best Practices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14: Digital Marketing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15: 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16: 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17: 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18: Glossary of Terms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19: Frequently Asked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20: Final Quiz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marketing refers to the promotion of products, services, or ideas using digital channels such as social media, email, and search engines.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using digital technologies to reach and engage with target audiences, build brand awareness, and drive website traffic and sales.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Digital Marketing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digital marketing strategies involve a combination of creativity, technical skills, and data-driven decision making.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strategies are essential for achieving business goals and maximizing the impact of digital campaigns.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Components of Digital Marketing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marketing plays a crucial role in modern business by enabling companies to connect with their audiences in a more targeted and measurable way.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businesses stay competitive in an increasingly digital world.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Digital Marketing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2"/>
              </a:spcBef>
              <a:buNone/>
            </a:pPr>
            <a:r>
              <a:rPr lang="en-US" sz="353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1: Introduction to Digital Marketing</a:t>
            </a:r>
            <a:endParaRPr lang="en-US" sz="3535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280624" r="-2806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47260" r="-14726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49"/>
              </a:spcBef>
              <a:buNone/>
            </a:pPr>
            <a:r>
              <a:rPr lang="en-US" sz="305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2: Importance of Digital Marketing</a:t>
            </a:r>
            <a:endParaRPr lang="en-US" sz="3055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Through digital marketing, companies can effectively expand their reach and improve their market presence.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vital role in fostering business growth in today's competitive landscape.</a:t>
            </a:r>
            <a:endParaRPr lang="en-US" sz="982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Enhancing Business Growth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marketing provides a cost-effective and measurable way to reach a wider audience.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makes it an essential tool for businesses of all sizes.</a:t>
            </a:r>
            <a:endParaRPr lang="en-US" sz="982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Cost-Effective Strategies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22"/>
              </a:spcBef>
              <a:buNone/>
            </a:pPr>
            <a:r>
              <a:rPr lang="en-US" sz="72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marketing is a crucial aspect of modern business, enabling companies to reach their target audience and promote their products or services through various online channels.</a:t>
            </a:r>
            <a:endParaRPr lang="en-US" sz="722" dirty="0"/>
          </a:p>
          <a:p>
            <a:pPr algn="l" marL="0" indent="0">
              <a:lnSpc>
                <a:spcPct val="110000"/>
              </a:lnSpc>
              <a:spcBef>
                <a:spcPts val="722"/>
              </a:spcBef>
              <a:buNone/>
            </a:pPr>
            <a:r>
              <a:rPr lang="en-US" sz="72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allows businesses to increase brand awareness, drive website traffic, and generate leads and sales.</a:t>
            </a:r>
            <a:endParaRPr lang="en-US" sz="722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Reaching Target Audiences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1176" r="-911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Social media marketing involves using platforms like Facebook, Instagram, and Twitter to promote products, services, or ideas.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businesses engage with their audience and build brand awareness effectively.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Search Engine Optimization (SEO)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SEO focuses on optimizing website content to rank higher in search engine results pages.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strategy increases organic traffic and improves online visibility for businesses.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Email Marketing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Email marketing uses targeted email campaigns to promote products, services, or ideas.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cost-effective way to reach specific audiences and nurture customer relationships.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Pay-Per-Click (PPC) Advertising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PPC advertising involves creating and publishing online ads that are paid for each time a user clicks on them.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allows businesses to target specific demographics and measure ad performance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Pay-Per-Click (PPC) Advertising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3: Types of Digital Marketing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110" b="-611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paid advertising options helps reach a wider audience.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complements organic efforts to maximize brand visibility.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Expanding Reach with Paid Advertising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social media marketing strategies involve creating high-quality content.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with followers is essential to build a strong online presence.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High-Quality Content Creation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Social media marketing involves creating and sharing content on social media platforms to engage with target audiences and build brand awareness.</a:t>
            </a:r>
            <a:endParaRPr lang="en-US" sz="1371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requires a deep understanding of each platform's unique features, audience demographics, and advertising options.</a:t>
            </a:r>
            <a:endParaRPr lang="en-US" sz="1371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Target Audiences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4: Social Media Marketing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200014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525778" y="0"/>
                </a:moveTo>
                <a:cubicBezTo>
                  <a:pt x="513110" y="0"/>
                  <a:pt x="502916" y="10190"/>
                  <a:pt x="502916" y="22859"/>
                </a:cubicBezTo>
                <a:lnTo>
                  <a:pt x="502916" y="28287"/>
                </a:lnTo>
                <a:lnTo>
                  <a:pt x="45718" y="152971"/>
                </a:lnTo>
                <a:lnTo>
                  <a:pt x="45718" y="144778"/>
                </a:lnTo>
                <a:cubicBezTo>
                  <a:pt x="45718" y="132108"/>
                  <a:pt x="35524" y="121918"/>
                  <a:pt x="22856" y="121918"/>
                </a:cubicBezTo>
                <a:cubicBezTo>
                  <a:pt x="10188" y="121918"/>
                  <a:pt x="-5" y="132108"/>
                  <a:pt x="-5" y="144778"/>
                </a:cubicBezTo>
                <a:lnTo>
                  <a:pt x="-5" y="165448"/>
                </a:lnTo>
                <a:lnTo>
                  <a:pt x="-5" y="182879"/>
                </a:lnTo>
                <a:lnTo>
                  <a:pt x="-5" y="243841"/>
                </a:lnTo>
                <a:lnTo>
                  <a:pt x="-5" y="261272"/>
                </a:lnTo>
                <a:lnTo>
                  <a:pt x="-5" y="281942"/>
                </a:lnTo>
                <a:cubicBezTo>
                  <a:pt x="-5" y="294612"/>
                  <a:pt x="10188" y="304802"/>
                  <a:pt x="22856" y="304802"/>
                </a:cubicBezTo>
                <a:cubicBezTo>
                  <a:pt x="35524" y="304802"/>
                  <a:pt x="45718" y="294612"/>
                  <a:pt x="45718" y="281942"/>
                </a:cubicBezTo>
                <a:lnTo>
                  <a:pt x="45718" y="273749"/>
                </a:lnTo>
                <a:lnTo>
                  <a:pt x="157734" y="304324"/>
                </a:lnTo>
                <a:cubicBezTo>
                  <a:pt x="154305" y="314040"/>
                  <a:pt x="152401" y="324422"/>
                  <a:pt x="152401" y="335278"/>
                </a:cubicBezTo>
                <a:cubicBezTo>
                  <a:pt x="152401" y="385759"/>
                  <a:pt x="193357" y="426720"/>
                  <a:pt x="243843" y="426720"/>
                </a:cubicBezTo>
                <a:cubicBezTo>
                  <a:pt x="288513" y="426720"/>
                  <a:pt x="325761" y="394716"/>
                  <a:pt x="333666" y="352330"/>
                </a:cubicBezTo>
                <a:lnTo>
                  <a:pt x="502927" y="398433"/>
                </a:lnTo>
                <a:lnTo>
                  <a:pt x="502927" y="403861"/>
                </a:lnTo>
                <a:cubicBezTo>
                  <a:pt x="502927" y="416530"/>
                  <a:pt x="513121" y="426720"/>
                  <a:pt x="525789" y="426720"/>
                </a:cubicBezTo>
                <a:cubicBezTo>
                  <a:pt x="538457" y="426720"/>
                  <a:pt x="548651" y="416530"/>
                  <a:pt x="548651" y="403861"/>
                </a:cubicBezTo>
                <a:lnTo>
                  <a:pt x="548651" y="381001"/>
                </a:lnTo>
                <a:lnTo>
                  <a:pt x="548651" y="45723"/>
                </a:lnTo>
                <a:lnTo>
                  <a:pt x="548651" y="22864"/>
                </a:lnTo>
                <a:cubicBezTo>
                  <a:pt x="548651" y="10194"/>
                  <a:pt x="538457" y="4"/>
                  <a:pt x="525789" y="4"/>
                </a:cubicBezTo>
                <a:lnTo>
                  <a:pt x="525778" y="0"/>
                </a:lnTo>
                <a:moveTo>
                  <a:pt x="502922" y="351092"/>
                </a:moveTo>
                <a:lnTo>
                  <a:pt x="45724" y="226409"/>
                </a:lnTo>
                <a:lnTo>
                  <a:pt x="45724" y="200405"/>
                </a:lnTo>
                <a:lnTo>
                  <a:pt x="502922" y="75628"/>
                </a:lnTo>
                <a:lnTo>
                  <a:pt x="502922" y="351092"/>
                </a:lnTo>
                <a:moveTo>
                  <a:pt x="198119" y="335278"/>
                </a:moveTo>
                <a:cubicBezTo>
                  <a:pt x="198119" y="328515"/>
                  <a:pt x="199546" y="322135"/>
                  <a:pt x="202218" y="316417"/>
                </a:cubicBezTo>
                <a:lnTo>
                  <a:pt x="289369" y="340134"/>
                </a:lnTo>
                <a:cubicBezTo>
                  <a:pt x="286895" y="363087"/>
                  <a:pt x="267462" y="380903"/>
                  <a:pt x="243936" y="380903"/>
                </a:cubicBezTo>
                <a:cubicBezTo>
                  <a:pt x="218693" y="380903"/>
                  <a:pt x="198218" y="360425"/>
                  <a:pt x="198218" y="335184"/>
                </a:cubicBezTo>
                <a:lnTo>
                  <a:pt x="198119" y="33527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21506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39088"/>
            <a:ext cx="548640" cy="548572"/>
          </a:xfrm>
          <a:custGeom>
            <a:avLst/>
            <a:gdLst/>
            <a:ahLst/>
            <a:cxnLst/>
            <a:rect l="l" t="t" r="r" b="b"/>
            <a:pathLst>
              <a:path w="548640" h="548572">
                <a:moveTo>
                  <a:pt x="231093" y="576"/>
                </a:moveTo>
                <a:cubicBezTo>
                  <a:pt x="247014" y="3758"/>
                  <a:pt x="257301" y="19189"/>
                  <a:pt x="254114" y="35109"/>
                </a:cubicBezTo>
                <a:lnTo>
                  <a:pt x="235745" y="127323"/>
                </a:lnTo>
                <a:lnTo>
                  <a:pt x="371682" y="127323"/>
                </a:lnTo>
                <a:lnTo>
                  <a:pt x="392376" y="23594"/>
                </a:lnTo>
                <a:cubicBezTo>
                  <a:pt x="395558" y="7674"/>
                  <a:pt x="410992" y="-2611"/>
                  <a:pt x="426913" y="570"/>
                </a:cubicBezTo>
                <a:cubicBezTo>
                  <a:pt x="442835" y="3752"/>
                  <a:pt x="453122" y="19183"/>
                  <a:pt x="449934" y="35103"/>
                </a:cubicBezTo>
                <a:lnTo>
                  <a:pt x="431686" y="127318"/>
                </a:lnTo>
                <a:lnTo>
                  <a:pt x="519249" y="127318"/>
                </a:lnTo>
                <a:cubicBezTo>
                  <a:pt x="535538" y="127318"/>
                  <a:pt x="548640" y="140423"/>
                  <a:pt x="548640" y="156710"/>
                </a:cubicBezTo>
                <a:cubicBezTo>
                  <a:pt x="548640" y="172997"/>
                  <a:pt x="535538" y="186103"/>
                  <a:pt x="519249" y="186103"/>
                </a:cubicBezTo>
                <a:lnTo>
                  <a:pt x="419929" y="186103"/>
                </a:lnTo>
                <a:lnTo>
                  <a:pt x="384657" y="362452"/>
                </a:lnTo>
                <a:lnTo>
                  <a:pt x="480055" y="362452"/>
                </a:lnTo>
                <a:cubicBezTo>
                  <a:pt x="496344" y="362452"/>
                  <a:pt x="509445" y="375557"/>
                  <a:pt x="509445" y="391844"/>
                </a:cubicBezTo>
                <a:cubicBezTo>
                  <a:pt x="509445" y="408132"/>
                  <a:pt x="496344" y="421237"/>
                  <a:pt x="480055" y="421237"/>
                </a:cubicBezTo>
                <a:lnTo>
                  <a:pt x="372900" y="421237"/>
                </a:lnTo>
                <a:lnTo>
                  <a:pt x="352205" y="524966"/>
                </a:lnTo>
                <a:cubicBezTo>
                  <a:pt x="349023" y="540886"/>
                  <a:pt x="333590" y="551172"/>
                  <a:pt x="317668" y="547990"/>
                </a:cubicBezTo>
                <a:cubicBezTo>
                  <a:pt x="301747" y="544808"/>
                  <a:pt x="291460" y="529377"/>
                  <a:pt x="294647" y="513457"/>
                </a:cubicBezTo>
                <a:lnTo>
                  <a:pt x="312895" y="421242"/>
                </a:lnTo>
                <a:lnTo>
                  <a:pt x="176958" y="421242"/>
                </a:lnTo>
                <a:lnTo>
                  <a:pt x="156264" y="524972"/>
                </a:lnTo>
                <a:cubicBezTo>
                  <a:pt x="153082" y="540891"/>
                  <a:pt x="137648" y="551177"/>
                  <a:pt x="121727" y="547995"/>
                </a:cubicBezTo>
                <a:cubicBezTo>
                  <a:pt x="105805" y="544814"/>
                  <a:pt x="95518" y="529382"/>
                  <a:pt x="98706" y="513463"/>
                </a:cubicBezTo>
                <a:lnTo>
                  <a:pt x="116954" y="421248"/>
                </a:lnTo>
                <a:lnTo>
                  <a:pt x="29391" y="421248"/>
                </a:lnTo>
                <a:cubicBezTo>
                  <a:pt x="13102" y="421248"/>
                  <a:pt x="0" y="408143"/>
                  <a:pt x="0" y="391856"/>
                </a:cubicBezTo>
                <a:cubicBezTo>
                  <a:pt x="0" y="375568"/>
                  <a:pt x="13102" y="362463"/>
                  <a:pt x="29391" y="362463"/>
                </a:cubicBezTo>
                <a:lnTo>
                  <a:pt x="128711" y="362463"/>
                </a:lnTo>
                <a:lnTo>
                  <a:pt x="163983" y="186114"/>
                </a:lnTo>
                <a:lnTo>
                  <a:pt x="68586" y="186114"/>
                </a:lnTo>
                <a:cubicBezTo>
                  <a:pt x="52296" y="186114"/>
                  <a:pt x="39195" y="173008"/>
                  <a:pt x="39195" y="156721"/>
                </a:cubicBezTo>
                <a:cubicBezTo>
                  <a:pt x="39195" y="140434"/>
                  <a:pt x="52296" y="127329"/>
                  <a:pt x="68586" y="127329"/>
                </a:cubicBezTo>
                <a:lnTo>
                  <a:pt x="175740" y="127329"/>
                </a:lnTo>
                <a:lnTo>
                  <a:pt x="196435" y="23600"/>
                </a:lnTo>
                <a:cubicBezTo>
                  <a:pt x="199617" y="7680"/>
                  <a:pt x="215050" y="-2606"/>
                  <a:pt x="230972" y="576"/>
                </a:cubicBezTo>
                <a:lnTo>
                  <a:pt x="231093" y="576"/>
                </a:lnTo>
                <a:moveTo>
                  <a:pt x="223988" y="186114"/>
                </a:moveTo>
                <a:lnTo>
                  <a:pt x="188716" y="362463"/>
                </a:lnTo>
                <a:lnTo>
                  <a:pt x="324652" y="362463"/>
                </a:lnTo>
                <a:lnTo>
                  <a:pt x="359924" y="186114"/>
                </a:lnTo>
                <a:lnTo>
                  <a:pt x="223988" y="18611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High-quality backlinks are essential for improving website authority.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play a crucial role in driving organic traffic and boosting SEO performance.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Backlinks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SEO strategies involve conducting keyword research.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also include optimizing website content and structure to enhance search engine rankings.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Components of SEO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SEO involves optimizing website content to rank higher in search engine results pages (SERPs).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requires using keywords, meta tags, and other optimization techniques to improve website visibility and drive organic traffic.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SEO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5: Search Engine Optimization (SEO)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14" r="-108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Personalization ensures that email campaigns resonate with the target audience.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Automation helps streamline the process and enhances the efficiency of email marketing efforts.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Components of Email Campaigns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email marketing strategies involve building a strong email list and creating high-quality content.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personalization and automation techniques can improve engagement and conversion rates.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Strategies for Effective Email Marketing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Email marketing involves using email to promote products, services, or ideas to target audiences.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requires creating and sending email campaigns that are personalized, relevant, and engaging.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Email Marketing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24920"/>
            <a:ext cx="457200" cy="365760"/>
          </a:xfrm>
          <a:custGeom>
            <a:avLst/>
            <a:gdLst/>
            <a:ahLst/>
            <a:cxnLst/>
            <a:rect l="l" t="t" r="r" b="b"/>
            <a:pathLst>
              <a:path w="457200" h="365760">
                <a:moveTo>
                  <a:pt x="228600" y="0"/>
                </a:moveTo>
                <a:cubicBezTo>
                  <a:pt x="238101" y="0"/>
                  <a:pt x="245745" y="7644"/>
                  <a:pt x="245745" y="17147"/>
                </a:cubicBezTo>
                <a:lnTo>
                  <a:pt x="245745" y="68584"/>
                </a:lnTo>
                <a:lnTo>
                  <a:pt x="320040" y="68584"/>
                </a:lnTo>
                <a:cubicBezTo>
                  <a:pt x="357901" y="68584"/>
                  <a:pt x="388620" y="99300"/>
                  <a:pt x="388620" y="137164"/>
                </a:cubicBezTo>
                <a:lnTo>
                  <a:pt x="388620" y="297184"/>
                </a:lnTo>
                <a:cubicBezTo>
                  <a:pt x="388620" y="335047"/>
                  <a:pt x="357901" y="365764"/>
                  <a:pt x="320040" y="365764"/>
                </a:cubicBezTo>
                <a:lnTo>
                  <a:pt x="137160" y="365764"/>
                </a:lnTo>
                <a:cubicBezTo>
                  <a:pt x="99299" y="365764"/>
                  <a:pt x="68580" y="335047"/>
                  <a:pt x="68580" y="297184"/>
                </a:cubicBezTo>
                <a:lnTo>
                  <a:pt x="68580" y="137164"/>
                </a:lnTo>
                <a:cubicBezTo>
                  <a:pt x="68580" y="99300"/>
                  <a:pt x="99299" y="68584"/>
                  <a:pt x="137160" y="68584"/>
                </a:cubicBezTo>
                <a:lnTo>
                  <a:pt x="211455" y="68584"/>
                </a:lnTo>
                <a:lnTo>
                  <a:pt x="211455" y="17150"/>
                </a:lnTo>
                <a:cubicBezTo>
                  <a:pt x="211455" y="7648"/>
                  <a:pt x="219099" y="7"/>
                  <a:pt x="228600" y="7"/>
                </a:cubicBezTo>
                <a:lnTo>
                  <a:pt x="228600" y="0"/>
                </a:lnTo>
                <a:moveTo>
                  <a:pt x="137160" y="102870"/>
                </a:moveTo>
                <a:cubicBezTo>
                  <a:pt x="118227" y="102870"/>
                  <a:pt x="102870" y="118228"/>
                  <a:pt x="102870" y="137160"/>
                </a:cubicBezTo>
                <a:lnTo>
                  <a:pt x="102870" y="297180"/>
                </a:lnTo>
                <a:cubicBezTo>
                  <a:pt x="102870" y="316112"/>
                  <a:pt x="118227" y="331470"/>
                  <a:pt x="137160" y="331470"/>
                </a:cubicBezTo>
                <a:lnTo>
                  <a:pt x="320040" y="331470"/>
                </a:lnTo>
                <a:cubicBezTo>
                  <a:pt x="338973" y="331470"/>
                  <a:pt x="354330" y="316112"/>
                  <a:pt x="354330" y="297180"/>
                </a:cubicBezTo>
                <a:lnTo>
                  <a:pt x="354330" y="137160"/>
                </a:lnTo>
                <a:cubicBezTo>
                  <a:pt x="354330" y="118228"/>
                  <a:pt x="338973" y="102870"/>
                  <a:pt x="320040" y="102870"/>
                </a:cubicBezTo>
                <a:lnTo>
                  <a:pt x="228600" y="102870"/>
                </a:lnTo>
                <a:lnTo>
                  <a:pt x="137160" y="102870"/>
                </a:lnTo>
                <a:moveTo>
                  <a:pt x="34290" y="160020"/>
                </a:moveTo>
                <a:lnTo>
                  <a:pt x="45720" y="160020"/>
                </a:lnTo>
                <a:lnTo>
                  <a:pt x="45720" y="297180"/>
                </a:lnTo>
                <a:lnTo>
                  <a:pt x="34290" y="297180"/>
                </a:lnTo>
                <a:cubicBezTo>
                  <a:pt x="15357" y="297180"/>
                  <a:pt x="0" y="281822"/>
                  <a:pt x="0" y="262890"/>
                </a:cubicBezTo>
                <a:lnTo>
                  <a:pt x="0" y="194310"/>
                </a:lnTo>
                <a:cubicBezTo>
                  <a:pt x="0" y="175378"/>
                  <a:pt x="15357" y="160020"/>
                  <a:pt x="34290" y="160020"/>
                </a:cubicBezTo>
                <a:lnTo>
                  <a:pt x="34290" y="160020"/>
                </a:lnTo>
                <a:moveTo>
                  <a:pt x="422910" y="160020"/>
                </a:moveTo>
                <a:cubicBezTo>
                  <a:pt x="441843" y="160020"/>
                  <a:pt x="457200" y="175378"/>
                  <a:pt x="457200" y="194310"/>
                </a:cubicBezTo>
                <a:lnTo>
                  <a:pt x="457200" y="262890"/>
                </a:lnTo>
                <a:cubicBezTo>
                  <a:pt x="457200" y="281822"/>
                  <a:pt x="441843" y="297180"/>
                  <a:pt x="422910" y="297180"/>
                </a:cubicBezTo>
                <a:lnTo>
                  <a:pt x="411480" y="297180"/>
                </a:lnTo>
                <a:lnTo>
                  <a:pt x="411480" y="160020"/>
                </a:lnTo>
                <a:lnTo>
                  <a:pt x="422910" y="160020"/>
                </a:lnTo>
                <a:moveTo>
                  <a:pt x="148590" y="274320"/>
                </a:moveTo>
                <a:lnTo>
                  <a:pt x="171450" y="274320"/>
                </a:lnTo>
                <a:cubicBezTo>
                  <a:pt x="177737" y="274320"/>
                  <a:pt x="182880" y="279463"/>
                  <a:pt x="182880" y="285750"/>
                </a:cubicBezTo>
                <a:cubicBezTo>
                  <a:pt x="182880" y="292037"/>
                  <a:pt x="177737" y="297180"/>
                  <a:pt x="171450" y="297180"/>
                </a:cubicBezTo>
                <a:lnTo>
                  <a:pt x="148590" y="297180"/>
                </a:lnTo>
                <a:cubicBezTo>
                  <a:pt x="142304" y="297180"/>
                  <a:pt x="137160" y="292037"/>
                  <a:pt x="137160" y="285750"/>
                </a:cubicBezTo>
                <a:cubicBezTo>
                  <a:pt x="137160" y="279463"/>
                  <a:pt x="142304" y="274320"/>
                  <a:pt x="148590" y="274320"/>
                </a:cubicBezTo>
                <a:moveTo>
                  <a:pt x="217170" y="274320"/>
                </a:moveTo>
                <a:lnTo>
                  <a:pt x="240030" y="274320"/>
                </a:lnTo>
                <a:cubicBezTo>
                  <a:pt x="246316" y="274320"/>
                  <a:pt x="251460" y="279463"/>
                  <a:pt x="251460" y="285750"/>
                </a:cubicBezTo>
                <a:cubicBezTo>
                  <a:pt x="251460" y="292037"/>
                  <a:pt x="246316" y="297180"/>
                  <a:pt x="240030" y="297180"/>
                </a:cubicBezTo>
                <a:lnTo>
                  <a:pt x="217170" y="297180"/>
                </a:lnTo>
                <a:cubicBezTo>
                  <a:pt x="210884" y="297180"/>
                  <a:pt x="205740" y="292037"/>
                  <a:pt x="205740" y="285750"/>
                </a:cubicBezTo>
                <a:cubicBezTo>
                  <a:pt x="205740" y="279463"/>
                  <a:pt x="210884" y="274320"/>
                  <a:pt x="217170" y="274320"/>
                </a:cubicBezTo>
                <a:moveTo>
                  <a:pt x="285750" y="274320"/>
                </a:moveTo>
                <a:lnTo>
                  <a:pt x="308610" y="274320"/>
                </a:lnTo>
                <a:cubicBezTo>
                  <a:pt x="314896" y="274320"/>
                  <a:pt x="320040" y="279463"/>
                  <a:pt x="320040" y="285750"/>
                </a:cubicBezTo>
                <a:cubicBezTo>
                  <a:pt x="320040" y="292037"/>
                  <a:pt x="314897" y="297180"/>
                  <a:pt x="308610" y="297180"/>
                </a:cubicBezTo>
                <a:lnTo>
                  <a:pt x="285750" y="297180"/>
                </a:lnTo>
                <a:cubicBezTo>
                  <a:pt x="279464" y="297180"/>
                  <a:pt x="274320" y="292037"/>
                  <a:pt x="274320" y="285750"/>
                </a:cubicBezTo>
                <a:cubicBezTo>
                  <a:pt x="274320" y="279463"/>
                  <a:pt x="279464" y="274320"/>
                  <a:pt x="285750" y="274320"/>
                </a:cubicBezTo>
                <a:moveTo>
                  <a:pt x="142875" y="182880"/>
                </a:moveTo>
                <a:cubicBezTo>
                  <a:pt x="142875" y="167097"/>
                  <a:pt x="155667" y="154307"/>
                  <a:pt x="171450" y="154307"/>
                </a:cubicBezTo>
                <a:cubicBezTo>
                  <a:pt x="187233" y="154307"/>
                  <a:pt x="200025" y="167101"/>
                  <a:pt x="200025" y="182884"/>
                </a:cubicBezTo>
                <a:cubicBezTo>
                  <a:pt x="200025" y="198666"/>
                  <a:pt x="187233" y="211460"/>
                  <a:pt x="171450" y="211460"/>
                </a:cubicBezTo>
                <a:cubicBezTo>
                  <a:pt x="155667" y="211460"/>
                  <a:pt x="142875" y="198666"/>
                  <a:pt x="142875" y="182887"/>
                </a:cubicBezTo>
                <a:lnTo>
                  <a:pt x="142875" y="182880"/>
                </a:lnTo>
                <a:moveTo>
                  <a:pt x="285750" y="154307"/>
                </a:moveTo>
                <a:cubicBezTo>
                  <a:pt x="301533" y="154307"/>
                  <a:pt x="314325" y="167101"/>
                  <a:pt x="314325" y="182884"/>
                </a:cubicBezTo>
                <a:cubicBezTo>
                  <a:pt x="314325" y="198666"/>
                  <a:pt x="301533" y="211460"/>
                  <a:pt x="285750" y="211460"/>
                </a:cubicBezTo>
                <a:cubicBezTo>
                  <a:pt x="269967" y="211460"/>
                  <a:pt x="257175" y="198666"/>
                  <a:pt x="257175" y="182887"/>
                </a:cubicBezTo>
                <a:cubicBezTo>
                  <a:pt x="257175" y="167105"/>
                  <a:pt x="269967" y="154314"/>
                  <a:pt x="285750" y="154314"/>
                </a:cubicBezTo>
                <a:lnTo>
                  <a:pt x="285750" y="1543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885" y="2379200"/>
            <a:ext cx="456892" cy="457200"/>
          </a:xfrm>
          <a:custGeom>
            <a:avLst/>
            <a:gdLst/>
            <a:ahLst/>
            <a:cxnLst/>
            <a:rect l="l" t="t" r="r" b="b"/>
            <a:pathLst>
              <a:path w="456892" h="457200">
                <a:moveTo>
                  <a:pt x="14091" y="232354"/>
                </a:moveTo>
                <a:cubicBezTo>
                  <a:pt x="-6090" y="243875"/>
                  <a:pt x="-4217" y="274590"/>
                  <a:pt x="17307" y="283519"/>
                </a:cubicBezTo>
                <a:lnTo>
                  <a:pt x="142592" y="335759"/>
                </a:lnTo>
                <a:lnTo>
                  <a:pt x="142592" y="428003"/>
                </a:lnTo>
                <a:cubicBezTo>
                  <a:pt x="142592" y="444165"/>
                  <a:pt x="155627" y="457205"/>
                  <a:pt x="171792" y="457205"/>
                </a:cubicBezTo>
                <a:cubicBezTo>
                  <a:pt x="180454" y="457205"/>
                  <a:pt x="188669" y="453364"/>
                  <a:pt x="194207" y="446666"/>
                </a:cubicBezTo>
                <a:lnTo>
                  <a:pt x="249568" y="380317"/>
                </a:lnTo>
                <a:lnTo>
                  <a:pt x="360205" y="426394"/>
                </a:lnTo>
                <a:cubicBezTo>
                  <a:pt x="377083" y="433448"/>
                  <a:pt x="396638" y="422375"/>
                  <a:pt x="399406" y="404339"/>
                </a:cubicBezTo>
                <a:lnTo>
                  <a:pt x="456554" y="32868"/>
                </a:lnTo>
                <a:cubicBezTo>
                  <a:pt x="458249" y="22064"/>
                  <a:pt x="453516" y="11169"/>
                  <a:pt x="444502" y="5006"/>
                </a:cubicBezTo>
                <a:cubicBezTo>
                  <a:pt x="435483" y="-1157"/>
                  <a:pt x="423695" y="-1692"/>
                  <a:pt x="414141" y="3758"/>
                </a:cubicBezTo>
                <a:lnTo>
                  <a:pt x="14091" y="232354"/>
                </a:lnTo>
                <a:moveTo>
                  <a:pt x="60611" y="255122"/>
                </a:moveTo>
                <a:lnTo>
                  <a:pt x="365560" y="80906"/>
                </a:lnTo>
                <a:lnTo>
                  <a:pt x="169466" y="300037"/>
                </a:lnTo>
                <a:lnTo>
                  <a:pt x="170540" y="300929"/>
                </a:lnTo>
                <a:lnTo>
                  <a:pt x="60611" y="255122"/>
                </a:lnTo>
                <a:moveTo>
                  <a:pt x="359844" y="379869"/>
                </a:moveTo>
                <a:lnTo>
                  <a:pt x="211075" y="317809"/>
                </a:lnTo>
                <a:lnTo>
                  <a:pt x="402257" y="104123"/>
                </a:lnTo>
                <a:lnTo>
                  <a:pt x="359844" y="37986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36350"/>
            <a:ext cx="457200" cy="342900"/>
          </a:xfrm>
          <a:custGeom>
            <a:avLst/>
            <a:gdLst/>
            <a:ahLst/>
            <a:cxnLst/>
            <a:rect l="l" t="t" r="r" b="b"/>
            <a:pathLst>
              <a:path w="457200" h="342900">
                <a:moveTo>
                  <a:pt x="57150" y="42863"/>
                </a:moveTo>
                <a:cubicBezTo>
                  <a:pt x="49291" y="42863"/>
                  <a:pt x="42863" y="49292"/>
                  <a:pt x="42863" y="57151"/>
                </a:cubicBezTo>
                <a:lnTo>
                  <a:pt x="42863" y="76885"/>
                </a:lnTo>
                <a:lnTo>
                  <a:pt x="196898" y="203329"/>
                </a:lnTo>
                <a:cubicBezTo>
                  <a:pt x="215382" y="218510"/>
                  <a:pt x="241905" y="218510"/>
                  <a:pt x="260389" y="203329"/>
                </a:cubicBezTo>
                <a:lnTo>
                  <a:pt x="414338" y="76885"/>
                </a:lnTo>
                <a:lnTo>
                  <a:pt x="414338" y="57151"/>
                </a:lnTo>
                <a:cubicBezTo>
                  <a:pt x="414338" y="49292"/>
                  <a:pt x="407909" y="42863"/>
                  <a:pt x="400050" y="42863"/>
                </a:cubicBezTo>
                <a:lnTo>
                  <a:pt x="57150" y="42863"/>
                </a:lnTo>
                <a:moveTo>
                  <a:pt x="42863" y="132339"/>
                </a:moveTo>
                <a:lnTo>
                  <a:pt x="42863" y="285752"/>
                </a:lnTo>
                <a:cubicBezTo>
                  <a:pt x="42863" y="293612"/>
                  <a:pt x="49291" y="300041"/>
                  <a:pt x="57150" y="300041"/>
                </a:cubicBezTo>
                <a:lnTo>
                  <a:pt x="400050" y="300041"/>
                </a:lnTo>
                <a:cubicBezTo>
                  <a:pt x="407909" y="300041"/>
                  <a:pt x="414338" y="293612"/>
                  <a:pt x="414338" y="285752"/>
                </a:cubicBezTo>
                <a:lnTo>
                  <a:pt x="414338" y="132339"/>
                </a:lnTo>
                <a:lnTo>
                  <a:pt x="287538" y="236460"/>
                </a:lnTo>
                <a:cubicBezTo>
                  <a:pt x="253248" y="264588"/>
                  <a:pt x="203865" y="264588"/>
                  <a:pt x="169667" y="236460"/>
                </a:cubicBezTo>
                <a:lnTo>
                  <a:pt x="42863" y="132339"/>
                </a:lnTo>
                <a:moveTo>
                  <a:pt x="0" y="57151"/>
                </a:moveTo>
                <a:cubicBezTo>
                  <a:pt x="0" y="25628"/>
                  <a:pt x="25626" y="0"/>
                  <a:pt x="57150" y="0"/>
                </a:cubicBezTo>
                <a:lnTo>
                  <a:pt x="400050" y="0"/>
                </a:lnTo>
                <a:cubicBezTo>
                  <a:pt x="431574" y="0"/>
                  <a:pt x="457200" y="25628"/>
                  <a:pt x="457200" y="57151"/>
                </a:cubicBezTo>
                <a:lnTo>
                  <a:pt x="457200" y="285752"/>
                </a:lnTo>
                <a:cubicBezTo>
                  <a:pt x="457200" y="317275"/>
                  <a:pt x="431574" y="342903"/>
                  <a:pt x="400050" y="342903"/>
                </a:cubicBezTo>
                <a:lnTo>
                  <a:pt x="57150" y="342903"/>
                </a:lnTo>
                <a:cubicBezTo>
                  <a:pt x="25626" y="342903"/>
                  <a:pt x="0" y="317275"/>
                  <a:pt x="0" y="285752"/>
                </a:cubicBezTo>
                <a:lnTo>
                  <a:pt x="0" y="571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6: Email Marketing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Measuring the results of the campaign is crucial to assess its effectiveness.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Optimization based on the results ensures continuous improvement and success.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Measuring and Optimizing Results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digital marketing campaigns involve creating a comprehensive plan.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Executing the plan is essential to ensure alignment with the defined objectives.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Planning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digital marketing campaign involves a coordinated series of digital marketing efforts aimed at achieving specific business objectives.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requires a clear understanding of the target audience, marketing goals, and digital marketing strategies.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Coordinated Digital Efforts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7: Digital Marketing Campaigns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14" r="-108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Return on investment (ROI) is a key metric for assessing the success of campaigns.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insights into the financial impact of marketing efforts.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ROI in Digital Marketing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digital marketing strategies involve using metrics to inform decision making.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strategies help optimize campaigns and improve overall performance.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3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Optimizing Campaigns with Metrics</a:t>
            </a:r>
            <a:endParaRPr lang="en-US" sz="1833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marketing metrics involve measuring and analyzing data to evaluate the effectiveness of digital marketing campaigns.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metrics include website traffic, engagement rates, conversion rates, and return on investment (ROI).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92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Digital Marketing Metrics</a:t>
            </a:r>
            <a:endParaRPr lang="en-US" sz="1927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8: Digital Marketing Metrics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184770" r="-18477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Hootsuite, Buffer, and Sprout Social are popular tools for managing social media accounts.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schedule posts, analyze performance, and engage with audiences effectively.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Social Media Management Tools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Mailchimp, Constant Contact, and Marketo are leading platforms for email marketing campaigns.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enable businesses to design, automate, and track email communications.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Email Marketing Software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Google Analytics, SEMrush, and Ahrefs are essential for improving website visibility.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insights into traffic, keywords, and competitor strategies.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SEO Optimization Tools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Google Ads, Facebook Ads, and LinkedIn Ads are powerful platforms for pay-per-click advertising.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allow businesses to target specific audiences and measure campaign success.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PPC Advertising Platforms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06238" y="0"/>
            <a:ext cx="5312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9: Digital Marketing Tools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digital marketing professionals involve staying up-to-date with the latest trends and developments in the industry.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must continuously develop their skills and knowledge to remain competitive.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Continuous Learning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careers require a combination of technical skills, creativity, and data-driven decision making.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Professionals must balance analytical thinking with innovative strategies to achieve marketing goals.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Skills for Success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marketing careers involve working in roles such as social media manager, SEO specialist, content creator, and digital marketing manager.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roles are essential for building and maintaining a brand's online presence.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Roles in Digital Marketing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10: Digital Marketing Careers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high-quality, engaging content that resonates with your target audience.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your message connects effectively and builds trust with your audience.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Content Creation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social media platforms to build brand awareness and engage with your audience.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Leverage these platforms to foster meaningful interactions and grow your online presence.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Social Media Strategy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Optimize your website for search engines to improve visibility and drive organic traffic.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enhances your site's discoverability and attracts more potential customers.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Search Engine Optimization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11: Digital Marketing Tips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6090" r="-1160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01267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52006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50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Not having a clear understanding of the target audience and marketing goals.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lead to ineffective campaigns and wasted resources.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Your Audience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Not using metrics to inform decision making and optimize campaigns.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results in missed opportunities for improvement and growth.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Data-Driven Decisions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Not staying up-to-date with the latest trends and developments in the industry.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cause businesses to fall behind competitors and lose relevance.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Staying Current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8290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76"/>
              </a:spcBef>
              <a:buNone/>
            </a:pPr>
            <a:r>
              <a:rPr lang="en-US" sz="315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12: Common Digital Marketing Mistakes</a:t>
            </a:r>
            <a:endParaRPr lang="en-US" sz="31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64026" r="-16402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30"/>
              </a:spcBef>
              <a:buNone/>
            </a:pPr>
            <a:r>
              <a:rPr lang="en-US" sz="299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13: Digital Marketing Best Practices</a:t>
            </a:r>
            <a:endParaRPr lang="en-US" sz="299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Continuously monitor and optimize your digital marketing campaigns to improve performance.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Regular adjustments help you stay competitive and achieve better results.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Campaign Optimization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a combination of digital marketing strategies to reach your target audience.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maximizes your chances of engaging with potential customers.</a:t>
            </a:r>
            <a:endParaRPr lang="en-US" sz="1019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Diverse Marketing Strategies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comprehensive digital marketing plan that aligns with your business objectives.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your marketing efforts are focused and effective.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Comprehensive Digital Marketing Plan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digital marketing through platforms like Coursera, Udemy, and LinkedIn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offer structured courses and tutorials for all skill levels.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Learning Platforms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Stay updated with industry trends by following Moz, HubSpot, and Search Engine Journal.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platforms provide valuable articles and tools for digital marketers.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Blogs and Websites for Insights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Join Facebook Groups, LinkedIn Groups, and Reddit communities to connect with peers.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groups foster discussions and share tips on digital marketing strategies.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Social Media Communities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Attend events like SXSW, Adobe Summit, and MarketingProfs to network and learn.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conferences showcase the latest innovations and best practices in digital marketing.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Industry Events and Conferences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14: Digital Marketing Resources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55436" b="-5543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marketing empowers businesses to connect with their audience in meaningful ways.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connection translates into tangible outcomes like increased sales and customer engagement.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Achieving Business Goals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understanding the principles and best practices of digital marketing, businesses can improve their online presence, drive website traffic, and generate leads and sales.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strategies ensure that businesses stay competitive in the digital landscape.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Principles and Best Practices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57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marketing is a crucial aspect of modern business, enabling companies to reach their target audience and promote their products or services through various online channels.</a:t>
            </a:r>
            <a:endParaRPr lang="en-US" sz="1574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57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digital marketing strategies involve a combination of creativity, technical skills, and data-driven decision making.</a:t>
            </a:r>
            <a:endParaRPr lang="en-US" sz="1574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Digital Marketing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15: 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marketing is a constantly evolving field, with new technologies and platforms emerging all the time.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Staying up-to-date with the latest trends and developments in the industry is essential for success.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6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Ever-Changing Landscape of Digital Marketing</a:t>
            </a:r>
            <a:endParaRPr lang="en-US" sz="1363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Staying up-to-date with the latest trends and developments in the industry is essential for success.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continuously learning and adapting, businesses can stay ahead of the competition and achieve their marketing goals.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Staying Informed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continuously learning and adapting, businesses can stay ahead of the competition and achieve their marketing goals.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marketing is a constantly evolving field, with new technologies and platforms emerging all the time.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Adapting for Competitive Advantage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16: Final Thoughts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280624" r="-2806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593976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399408"/>
            <a:ext cx="5593976" cy="3458592"/>
          </a:xfrm>
          <a:prstGeom prst="rect">
            <a:avLst/>
          </a:prstGeom>
          <a:blipFill>
            <a:blip r:embed="rId1"/>
            <a:srcRect/>
            <a:stretch>
              <a:fillRect l="0" r="0" t="-10716" b="-1071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015366"/>
            <a:ext cx="4410635" cy="2087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17: Additional Resources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6000" y="4260712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44"/>
              </a:spcBef>
              <a:buNone/>
            </a:pPr>
            <a:r>
              <a:rPr lang="en-US" sz="98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Websites: "Digital Marketing Institute", "American Marketing Association", "MarketingProfs".</a:t>
            </a:r>
            <a:endParaRPr lang="en-US" sz="981" dirty="0"/>
          </a:p>
          <a:p>
            <a:pPr algn="l" marL="0" indent="0">
              <a:lnSpc>
                <a:spcPct val="110000"/>
              </a:lnSpc>
              <a:spcBef>
                <a:spcPts val="1144"/>
              </a:spcBef>
              <a:buNone/>
            </a:pPr>
            <a:r>
              <a:rPr lang="en-US" sz="98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websites are excellent resources for staying updated on industry trends and best practices.</a:t>
            </a:r>
            <a:endParaRPr lang="en-US" sz="981" dirty="0"/>
          </a:p>
        </p:txBody>
      </p:sp>
      <p:sp>
        <p:nvSpPr>
          <p:cNvPr id="7" name="Text 5"/>
          <p:cNvSpPr/>
          <p:nvPr/>
        </p:nvSpPr>
        <p:spPr>
          <a:xfrm>
            <a:off x="6096000" y="3773331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Informative Websites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0" y="2850768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20"/>
              </a:spcBef>
              <a:buNone/>
            </a:pPr>
            <a:r>
              <a:rPr lang="en-US" sz="96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Online courses: "Digital Marketing Specialization" on Coursera, "Digital Marketing Course" on Udemy.</a:t>
            </a:r>
            <a:endParaRPr lang="en-US" sz="960" dirty="0"/>
          </a:p>
          <a:p>
            <a:pPr algn="l" marL="0" indent="0">
              <a:lnSpc>
                <a:spcPct val="110000"/>
              </a:lnSpc>
              <a:spcBef>
                <a:spcPts val="1120"/>
              </a:spcBef>
              <a:buNone/>
            </a:pPr>
            <a:r>
              <a:rPr lang="en-US" sz="96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courses offer structured learning paths for mastering digital marketing skills.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6096000" y="2363387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Top Online Courses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0" y="1502746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21"/>
              </a:spcBef>
              <a:buNone/>
            </a:pPr>
            <a:r>
              <a:rPr lang="en-US" sz="104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Books: "Digital Marketing for Dummies", "Inbound Marketing", "Content Chemistry".</a:t>
            </a:r>
            <a:endParaRPr lang="en-US" sz="1047" dirty="0"/>
          </a:p>
          <a:p>
            <a:pPr algn="l" marL="0" indent="0">
              <a:lnSpc>
                <a:spcPct val="110000"/>
              </a:lnSpc>
              <a:spcBef>
                <a:spcPts val="1221"/>
              </a:spcBef>
              <a:buNone/>
            </a:pPr>
            <a:r>
              <a:rPr lang="en-US" sz="104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books provide foundational knowledge and advanced strategies for digital marketing.</a:t>
            </a:r>
            <a:endParaRPr lang="en-US" sz="1047" dirty="0"/>
          </a:p>
        </p:txBody>
      </p:sp>
      <p:sp>
        <p:nvSpPr>
          <p:cNvPr id="11" name="Text 9"/>
          <p:cNvSpPr/>
          <p:nvPr/>
        </p:nvSpPr>
        <p:spPr>
          <a:xfrm>
            <a:off x="6096000" y="1015365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Recommended Books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6000" y="5659755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23"/>
              </a:spcBef>
              <a:buNone/>
            </a:pPr>
            <a:r>
              <a:rPr lang="en-US" sz="87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Podcasts: "The Digital Marketing Podcast", "The Marketing Companion", "The Social Media Marketing Podcast".</a:t>
            </a:r>
            <a:endParaRPr lang="en-US" sz="877" dirty="0"/>
          </a:p>
          <a:p>
            <a:pPr algn="l" marL="0" indent="0">
              <a:lnSpc>
                <a:spcPct val="110000"/>
              </a:lnSpc>
              <a:spcBef>
                <a:spcPts val="1023"/>
              </a:spcBef>
              <a:buNone/>
            </a:pPr>
            <a:r>
              <a:rPr lang="en-US" sz="87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podcasts provide insights and discussions on the latest in digital marketing.</a:t>
            </a:r>
            <a:endParaRPr lang="en-US" sz="877" dirty="0"/>
          </a:p>
        </p:txBody>
      </p:sp>
      <p:sp>
        <p:nvSpPr>
          <p:cNvPr id="13" name="Text 11"/>
          <p:cNvSpPr/>
          <p:nvPr/>
        </p:nvSpPr>
        <p:spPr>
          <a:xfrm>
            <a:off x="6096000" y="5172374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Engaging Podcasts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441063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marketing refers to the promotion of products, services, or ideas using digital channels.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encompasses a wide range of strategies and platforms to reach audiences online.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Marketing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Social media marketing involves using social media platforms to promote products, services, or ideas.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powerful tool for engaging with audiences and building brand awareness.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Social Media Marketing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Search engine optimization focuses on optimizing website content to rank higher in search engine results pages.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strategy helps increase organic traffic and visibility for websites.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Search Engine Optimization (SEO)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Pay-per-click advertising involves creating and publishing online ads that are paid for each time a user clicks on them.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an effective way to drive targeted traffic to websites and generate leads.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Pay-Per-Click (PPC) Advertising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18: Glossary of Terms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75012" r="-1750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9"/>
              </a:spcBef>
              <a:buNone/>
            </a:pPr>
            <a:r>
              <a:rPr lang="en-US" sz="327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19: Frequently Asked Questions</a:t>
            </a:r>
            <a:endParaRPr lang="en-US" sz="3273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benefits of digital marketing include increased online visibility, improved brand awareness, and higher conversion rates.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advantages help businesses grow and connect with their audience effectively.</a:t>
            </a:r>
            <a:endParaRPr lang="en-US" sz="982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Benefits of Digital Marketing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Start by creating a comprehensive digital marketing plan that aligns with your business objectives.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plan should include goals, target audience, and preferred digital channels.</a:t>
            </a:r>
            <a:endParaRPr lang="en-US" sz="982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Getting Started with Digital Marketing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marketing is the promotion of products, services, or ideas using digital channels.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encompasses various strategies to reach and engage audiences online.</a:t>
            </a:r>
            <a:endParaRPr lang="en-US" sz="982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Digital Marketing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10838" b="-1083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the importance of metrics in digital marketing?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A) To measure the effectiveness of campaigns B) To inform decision making and optimize campaigns C) To improve overall performance D) All of the above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Metrics in Digital Marketing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the most effective way to reach your target audience on social media?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A) By creating high-quality content B) By using paid advertising options C) By engaging with your audience D) All of the above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Reaching Your Audience on Social Media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the primary goal of digital marketing?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A) To increase brand awareness B) To drive website traffic C) To generate leads and sales D) All of the above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Digital Marketing Goals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Digital Marketing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20: Final Quiz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2025-09-08T19:04:15Z</dcterms:created>
  <dcterms:modified xsi:type="dcterms:W3CDTF">2025-09-08T19:04:15Z</dcterms:modified>
</cp:coreProperties>
</file>