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5344ec14655a2eabda0bf1c328a8617d70dcc6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730d6fb9ba5038d22053ed3d384037836fcd41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51aacbe746fe5ff73f8324c7f7ff3445f3f4b0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4a53cc862fa53920c227884269d56c8f39be4c3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5fd49499b783713824191f8bf91e075d9e4d5f0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782cbdaa7cb9c37dfd228be07108397d00f64f2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8d7c4bc0f9e24d571d0c2c1d5d886b61486f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3479b2aafe76063ed8606cca302e802748bd01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a5abf5325f7807e840f0adfe0e93d8796825898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90f7e819bf972aa6dd30a130ac0b962579c55c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f0514484997fe2a77926ff9dfdf6254fa35ecc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455" r="-604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Importance, Elements, and Process of Creative Writing for 11-Year-Old Students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Creative Writing for Young Minds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Creative Writing!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Creative Writing?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is Creative Writing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Elements of Creative Writing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Process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Writing Exercise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Sharing and Feedback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Journaling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Creative Writing!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plan introduces students to the basics of creative writing.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engaging activities tailored for 11-year-olds.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the Lesson Plan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24475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helps students express their thoughts and emotions effectively.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creativity and enhances their communication skills.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Creative Writing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91440" y="45720"/>
                </a:moveTo>
                <a:cubicBezTo>
                  <a:pt x="91440" y="39433"/>
                  <a:pt x="96583" y="34290"/>
                  <a:pt x="102870" y="34290"/>
                </a:cubicBezTo>
                <a:lnTo>
                  <a:pt x="239602" y="34290"/>
                </a:lnTo>
                <a:cubicBezTo>
                  <a:pt x="242601" y="34290"/>
                  <a:pt x="245531" y="35504"/>
                  <a:pt x="247674" y="37648"/>
                </a:cubicBezTo>
                <a:lnTo>
                  <a:pt x="270962" y="60936"/>
                </a:lnTo>
                <a:cubicBezTo>
                  <a:pt x="273106" y="63079"/>
                  <a:pt x="274320" y="66009"/>
                  <a:pt x="274320" y="69008"/>
                </a:cubicBezTo>
                <a:lnTo>
                  <a:pt x="274320" y="114300"/>
                </a:lnTo>
                <a:lnTo>
                  <a:pt x="308610" y="114300"/>
                </a:lnTo>
                <a:lnTo>
                  <a:pt x="308610" y="69008"/>
                </a:lnTo>
                <a:cubicBezTo>
                  <a:pt x="308610" y="56865"/>
                  <a:pt x="303822" y="45219"/>
                  <a:pt x="295252" y="36646"/>
                </a:cubicBezTo>
                <a:lnTo>
                  <a:pt x="271964" y="13358"/>
                </a:lnTo>
                <a:cubicBezTo>
                  <a:pt x="263391" y="4784"/>
                  <a:pt x="251749" y="0"/>
                  <a:pt x="239602" y="0"/>
                </a:cubicBezTo>
                <a:lnTo>
                  <a:pt x="102870" y="0"/>
                </a:lnTo>
                <a:cubicBezTo>
                  <a:pt x="77651" y="0"/>
                  <a:pt x="57150" y="20501"/>
                  <a:pt x="57150" y="45720"/>
                </a:cubicBezTo>
                <a:lnTo>
                  <a:pt x="57150" y="114300"/>
                </a:lnTo>
                <a:lnTo>
                  <a:pt x="91440" y="114300"/>
                </a:lnTo>
                <a:lnTo>
                  <a:pt x="91440" y="45720"/>
                </a:lnTo>
                <a:moveTo>
                  <a:pt x="0" y="160020"/>
                </a:moveTo>
                <a:lnTo>
                  <a:pt x="0" y="182880"/>
                </a:lnTo>
                <a:cubicBezTo>
                  <a:pt x="0" y="195524"/>
                  <a:pt x="10216" y="205740"/>
                  <a:pt x="22860" y="205740"/>
                </a:cubicBezTo>
                <a:lnTo>
                  <a:pt x="22860" y="320040"/>
                </a:lnTo>
                <a:cubicBezTo>
                  <a:pt x="22860" y="345259"/>
                  <a:pt x="43361" y="365760"/>
                  <a:pt x="68580" y="365760"/>
                </a:cubicBezTo>
                <a:lnTo>
                  <a:pt x="297180" y="365760"/>
                </a:lnTo>
                <a:cubicBezTo>
                  <a:pt x="322399" y="365760"/>
                  <a:pt x="342900" y="345259"/>
                  <a:pt x="342900" y="320040"/>
                </a:cubicBezTo>
                <a:lnTo>
                  <a:pt x="342900" y="205740"/>
                </a:lnTo>
                <a:cubicBezTo>
                  <a:pt x="355544" y="205740"/>
                  <a:pt x="365760" y="195524"/>
                  <a:pt x="365760" y="182880"/>
                </a:cubicBezTo>
                <a:lnTo>
                  <a:pt x="365760" y="160020"/>
                </a:lnTo>
                <a:cubicBezTo>
                  <a:pt x="365760" y="147376"/>
                  <a:pt x="355544" y="137160"/>
                  <a:pt x="342900" y="137160"/>
                </a:cubicBezTo>
                <a:lnTo>
                  <a:pt x="260962" y="137160"/>
                </a:lnTo>
                <a:cubicBezTo>
                  <a:pt x="254891" y="137160"/>
                  <a:pt x="249104" y="139589"/>
                  <a:pt x="244818" y="143875"/>
                </a:cubicBezTo>
                <a:lnTo>
                  <a:pt x="235315" y="153378"/>
                </a:lnTo>
                <a:cubicBezTo>
                  <a:pt x="231029" y="157664"/>
                  <a:pt x="225242" y="160093"/>
                  <a:pt x="219171" y="160093"/>
                </a:cubicBezTo>
                <a:lnTo>
                  <a:pt x="146662" y="160093"/>
                </a:lnTo>
                <a:cubicBezTo>
                  <a:pt x="140591" y="160093"/>
                  <a:pt x="134804" y="157664"/>
                  <a:pt x="130518" y="153378"/>
                </a:cubicBezTo>
                <a:lnTo>
                  <a:pt x="121015" y="143875"/>
                </a:lnTo>
                <a:cubicBezTo>
                  <a:pt x="116728" y="139589"/>
                  <a:pt x="110942" y="137160"/>
                  <a:pt x="104871" y="137160"/>
                </a:cubicBezTo>
                <a:lnTo>
                  <a:pt x="22860" y="137160"/>
                </a:lnTo>
                <a:cubicBezTo>
                  <a:pt x="10215" y="137160"/>
                  <a:pt x="0" y="147376"/>
                  <a:pt x="0" y="160020"/>
                </a:cubicBezTo>
                <a:lnTo>
                  <a:pt x="0" y="160020"/>
                </a:lnTo>
                <a:moveTo>
                  <a:pt x="57150" y="205740"/>
                </a:moveTo>
                <a:lnTo>
                  <a:pt x="308610" y="205740"/>
                </a:lnTo>
                <a:lnTo>
                  <a:pt x="308610" y="320040"/>
                </a:lnTo>
                <a:cubicBezTo>
                  <a:pt x="308610" y="326327"/>
                  <a:pt x="303467" y="331470"/>
                  <a:pt x="297180" y="331470"/>
                </a:cubicBezTo>
                <a:lnTo>
                  <a:pt x="68580" y="331470"/>
                </a:lnTo>
                <a:cubicBezTo>
                  <a:pt x="62293" y="331470"/>
                  <a:pt x="57150" y="326327"/>
                  <a:pt x="57150" y="320040"/>
                </a:cubicBezTo>
                <a:lnTo>
                  <a:pt x="57150" y="205740"/>
                </a:lnTo>
                <a:moveTo>
                  <a:pt x="91440" y="285750"/>
                </a:moveTo>
                <a:lnTo>
                  <a:pt x="91440" y="297180"/>
                </a:lnTo>
                <a:cubicBezTo>
                  <a:pt x="91440" y="303467"/>
                  <a:pt x="96583" y="308610"/>
                  <a:pt x="102870" y="308610"/>
                </a:cubicBezTo>
                <a:lnTo>
                  <a:pt x="262890" y="308610"/>
                </a:lnTo>
                <a:cubicBezTo>
                  <a:pt x="269177" y="308610"/>
                  <a:pt x="274320" y="303467"/>
                  <a:pt x="274320" y="297180"/>
                </a:cubicBezTo>
                <a:lnTo>
                  <a:pt x="274320" y="285750"/>
                </a:lnTo>
                <a:cubicBezTo>
                  <a:pt x="274320" y="279463"/>
                  <a:pt x="269177" y="274320"/>
                  <a:pt x="262890" y="274320"/>
                </a:cubicBezTo>
                <a:lnTo>
                  <a:pt x="102870" y="274320"/>
                </a:lnTo>
                <a:cubicBezTo>
                  <a:pt x="96583" y="274320"/>
                  <a:pt x="91440" y="279463"/>
                  <a:pt x="91440" y="285750"/>
                </a:cubicBezTo>
                <a:lnTo>
                  <a:pt x="91440" y="285750"/>
                </a:lnTo>
                <a:moveTo>
                  <a:pt x="120017" y="242887"/>
                </a:moveTo>
                <a:cubicBezTo>
                  <a:pt x="120017" y="234997"/>
                  <a:pt x="113620" y="228600"/>
                  <a:pt x="105730" y="228600"/>
                </a:cubicBezTo>
                <a:cubicBezTo>
                  <a:pt x="97841" y="228600"/>
                  <a:pt x="91444" y="234997"/>
                  <a:pt x="91444" y="242887"/>
                </a:cubicBezTo>
                <a:cubicBezTo>
                  <a:pt x="91444" y="250776"/>
                  <a:pt x="97841" y="257173"/>
                  <a:pt x="105730" y="257173"/>
                </a:cubicBezTo>
                <a:cubicBezTo>
                  <a:pt x="113620" y="257173"/>
                  <a:pt x="120017" y="250776"/>
                  <a:pt x="120017" y="242887"/>
                </a:cubicBezTo>
                <a:moveTo>
                  <a:pt x="157163" y="257177"/>
                </a:moveTo>
                <a:cubicBezTo>
                  <a:pt x="165053" y="257177"/>
                  <a:pt x="171450" y="250780"/>
                  <a:pt x="171450" y="242890"/>
                </a:cubicBezTo>
                <a:cubicBezTo>
                  <a:pt x="171450" y="235001"/>
                  <a:pt x="165053" y="228604"/>
                  <a:pt x="157163" y="228604"/>
                </a:cubicBezTo>
                <a:cubicBezTo>
                  <a:pt x="149274" y="228604"/>
                  <a:pt x="142877" y="235001"/>
                  <a:pt x="142877" y="242890"/>
                </a:cubicBezTo>
                <a:cubicBezTo>
                  <a:pt x="142877" y="250780"/>
                  <a:pt x="149274" y="257177"/>
                  <a:pt x="157163" y="257177"/>
                </a:cubicBezTo>
                <a:moveTo>
                  <a:pt x="222887" y="242887"/>
                </a:moveTo>
                <a:cubicBezTo>
                  <a:pt x="222887" y="234997"/>
                  <a:pt x="216490" y="228600"/>
                  <a:pt x="208600" y="228600"/>
                </a:cubicBezTo>
                <a:cubicBezTo>
                  <a:pt x="200711" y="228600"/>
                  <a:pt x="194314" y="234997"/>
                  <a:pt x="194314" y="242887"/>
                </a:cubicBezTo>
                <a:cubicBezTo>
                  <a:pt x="194314" y="250776"/>
                  <a:pt x="200711" y="257173"/>
                  <a:pt x="208600" y="257173"/>
                </a:cubicBezTo>
                <a:cubicBezTo>
                  <a:pt x="216490" y="257173"/>
                  <a:pt x="222887" y="250776"/>
                  <a:pt x="222887" y="242887"/>
                </a:cubicBezTo>
                <a:moveTo>
                  <a:pt x="260033" y="257177"/>
                </a:moveTo>
                <a:cubicBezTo>
                  <a:pt x="267923" y="257177"/>
                  <a:pt x="274320" y="250780"/>
                  <a:pt x="274320" y="242890"/>
                </a:cubicBezTo>
                <a:cubicBezTo>
                  <a:pt x="274320" y="235001"/>
                  <a:pt x="267923" y="228604"/>
                  <a:pt x="260033" y="228604"/>
                </a:cubicBezTo>
                <a:cubicBezTo>
                  <a:pt x="252144" y="228604"/>
                  <a:pt x="245747" y="235001"/>
                  <a:pt x="245747" y="242890"/>
                </a:cubicBezTo>
                <a:cubicBezTo>
                  <a:pt x="245747" y="250780"/>
                  <a:pt x="252144" y="257177"/>
                  <a:pt x="260033" y="25717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is a vital skill for young minds to explore their imagination.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focuses on its importance for 11-year-old students.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Creative Writing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59379" r="-15937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Creative Writing?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is a form of writing that goes beyond the bounds of professional, journalistic, academic, or technical forms of literature.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focuses on narrative craft, character development, and the use of literary tropes.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Creative Writing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encompasses various forms such as fiction, nonfiction, and poetry.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type allows for unique expressions and storytelling techniques.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Creative Writing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creative writing improves language skills and enhances imagination.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provides a valuable outlet for self-expression and emotional exploration.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Creative Writing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creative writing include short stories, journal entries, and poetry.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forms showcase the diversity and flexibility of creative expression.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Creative Writing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Enhances critical thinking and problem-solving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analyzing situations and generating innovative solutions.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Skills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Provides an outlet for self-expression and emotional growth.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individuals to explore and articulate their emotions.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Self-Expression and Growth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Develops language skills and imagination.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creativity and enhances communication abilities.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and Imagination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Creative Writing Important?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define creative writing and its importance.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understanding sets the stage for exploring its elements and applications.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Defining Creative Writing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identify and explain the key elements of creative writing (character, plot, setting, theme).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are crucial for crafting compelling narratives.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Elements of Creative Writing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create their own engaging story or journal entry.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creativity and personal expression.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Engaging Stories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demonstrate an understanding of the writing process (brainstorming, drafting, revising, editing).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Mastery of this process enhances the quality and coherence of their writing.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Writing Process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Elements of Creative Writing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Theme represents the underlying message or idea of the story.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adds depth and meaning, connecting the narrative to universal truths.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Themes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and Context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3"/>
              </a:spcBef>
              <a:buNone/>
            </a:pPr>
            <a:r>
              <a:rPr lang="en-US" sz="136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involves time, place, culture, and social context.</a:t>
            </a:r>
            <a:endParaRPr lang="en-US" sz="1362" dirty="0"/>
          </a:p>
          <a:p>
            <a:pPr algn="l" marL="0" indent="0">
              <a:lnSpc>
                <a:spcPct val="90000"/>
              </a:lnSpc>
              <a:spcBef>
                <a:spcPts val="973"/>
              </a:spcBef>
              <a:buNone/>
            </a:pPr>
            <a:r>
              <a:rPr lang="en-US" sz="136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the environment in which the story unfolds, influencing its tone and direction.</a:t>
            </a:r>
            <a:endParaRPr lang="en-US" sz="1362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Structure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Plot includes exposition, rising action, climax, falling action, and resolution.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the backbone of the narrative, guiding the story's progression.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Development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 encompasses traits, motivations, and backstory.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help in creating relatable and multidimensional personas.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Process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Finalizing and polishing the writing.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the last step to ensure clarity and correctness.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Editing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07885"/>
            <a:ext cx="274320" cy="254442"/>
          </a:xfrm>
          <a:custGeom>
            <a:avLst/>
            <a:gdLst/>
            <a:ahLst/>
            <a:cxnLst/>
            <a:rect l="l" t="t" r="r" b="b"/>
            <a:pathLst>
              <a:path w="274320" h="254442">
                <a:moveTo>
                  <a:pt x="91439" y="147398"/>
                </a:moveTo>
                <a:lnTo>
                  <a:pt x="91439" y="123544"/>
                </a:lnTo>
                <a:lnTo>
                  <a:pt x="102620" y="115494"/>
                </a:lnTo>
                <a:lnTo>
                  <a:pt x="158776" y="171649"/>
                </a:lnTo>
                <a:lnTo>
                  <a:pt x="150774" y="182880"/>
                </a:lnTo>
                <a:lnTo>
                  <a:pt x="126920" y="182880"/>
                </a:lnTo>
                <a:cubicBezTo>
                  <a:pt x="120607" y="182880"/>
                  <a:pt x="114545" y="185414"/>
                  <a:pt x="110074" y="189887"/>
                </a:cubicBezTo>
                <a:lnTo>
                  <a:pt x="91140" y="208820"/>
                </a:lnTo>
                <a:lnTo>
                  <a:pt x="65546" y="183226"/>
                </a:lnTo>
                <a:lnTo>
                  <a:pt x="84480" y="164293"/>
                </a:lnTo>
                <a:cubicBezTo>
                  <a:pt x="88951" y="159820"/>
                  <a:pt x="91486" y="153757"/>
                  <a:pt x="91486" y="147446"/>
                </a:cubicBezTo>
                <a:lnTo>
                  <a:pt x="91439" y="147398"/>
                </a:lnTo>
                <a:moveTo>
                  <a:pt x="249870" y="44825"/>
                </a:moveTo>
                <a:lnTo>
                  <a:pt x="172890" y="152067"/>
                </a:lnTo>
                <a:lnTo>
                  <a:pt x="122251" y="101428"/>
                </a:lnTo>
                <a:lnTo>
                  <a:pt x="229493" y="24449"/>
                </a:lnTo>
                <a:cubicBezTo>
                  <a:pt x="230039" y="24052"/>
                  <a:pt x="230687" y="23854"/>
                  <a:pt x="231331" y="23854"/>
                </a:cubicBezTo>
                <a:cubicBezTo>
                  <a:pt x="232176" y="23854"/>
                  <a:pt x="232972" y="24203"/>
                  <a:pt x="233567" y="24798"/>
                </a:cubicBezTo>
                <a:lnTo>
                  <a:pt x="249519" y="40751"/>
                </a:lnTo>
                <a:cubicBezTo>
                  <a:pt x="250114" y="41347"/>
                  <a:pt x="250462" y="42143"/>
                  <a:pt x="250462" y="42988"/>
                </a:cubicBezTo>
                <a:cubicBezTo>
                  <a:pt x="250462" y="43634"/>
                  <a:pt x="250265" y="44281"/>
                  <a:pt x="249867" y="44828"/>
                </a:cubicBezTo>
                <a:lnTo>
                  <a:pt x="249870" y="44825"/>
                </a:lnTo>
                <a:moveTo>
                  <a:pt x="126922" y="206734"/>
                </a:moveTo>
                <a:lnTo>
                  <a:pt x="150777" y="206734"/>
                </a:lnTo>
                <a:cubicBezTo>
                  <a:pt x="158480" y="206734"/>
                  <a:pt x="165687" y="203057"/>
                  <a:pt x="170158" y="196795"/>
                </a:cubicBezTo>
                <a:lnTo>
                  <a:pt x="269251" y="58740"/>
                </a:lnTo>
                <a:cubicBezTo>
                  <a:pt x="272531" y="54168"/>
                  <a:pt x="274320" y="48652"/>
                  <a:pt x="274320" y="42988"/>
                </a:cubicBezTo>
                <a:cubicBezTo>
                  <a:pt x="274320" y="35831"/>
                  <a:pt x="271486" y="28973"/>
                  <a:pt x="266419" y="23905"/>
                </a:cubicBezTo>
                <a:lnTo>
                  <a:pt x="250418" y="7903"/>
                </a:lnTo>
                <a:cubicBezTo>
                  <a:pt x="245349" y="2835"/>
                  <a:pt x="238491" y="3"/>
                  <a:pt x="231334" y="3"/>
                </a:cubicBezTo>
                <a:cubicBezTo>
                  <a:pt x="225669" y="3"/>
                  <a:pt x="220153" y="1791"/>
                  <a:pt x="215580" y="5071"/>
                </a:cubicBezTo>
                <a:lnTo>
                  <a:pt x="77525" y="104163"/>
                </a:lnTo>
                <a:cubicBezTo>
                  <a:pt x="71263" y="108637"/>
                  <a:pt x="67587" y="115842"/>
                  <a:pt x="67587" y="123544"/>
                </a:cubicBezTo>
                <a:lnTo>
                  <a:pt x="67587" y="147398"/>
                </a:lnTo>
                <a:lnTo>
                  <a:pt x="45869" y="169115"/>
                </a:lnTo>
                <a:cubicBezTo>
                  <a:pt x="40553" y="174433"/>
                  <a:pt x="38863" y="182035"/>
                  <a:pt x="40849" y="188745"/>
                </a:cubicBezTo>
                <a:lnTo>
                  <a:pt x="4672" y="224972"/>
                </a:lnTo>
                <a:cubicBezTo>
                  <a:pt x="1690" y="227954"/>
                  <a:pt x="0" y="231980"/>
                  <a:pt x="0" y="236203"/>
                </a:cubicBezTo>
                <a:lnTo>
                  <a:pt x="0" y="238539"/>
                </a:lnTo>
                <a:cubicBezTo>
                  <a:pt x="0" y="247335"/>
                  <a:pt x="7108" y="254442"/>
                  <a:pt x="15902" y="254442"/>
                </a:cubicBezTo>
                <a:lnTo>
                  <a:pt x="57994" y="254442"/>
                </a:lnTo>
                <a:cubicBezTo>
                  <a:pt x="62219" y="254442"/>
                  <a:pt x="66243" y="252752"/>
                  <a:pt x="69225" y="249770"/>
                </a:cubicBezTo>
                <a:lnTo>
                  <a:pt x="85525" y="233471"/>
                </a:lnTo>
                <a:cubicBezTo>
                  <a:pt x="92284" y="235458"/>
                  <a:pt x="99836" y="233768"/>
                  <a:pt x="105155" y="228451"/>
                </a:cubicBezTo>
                <a:lnTo>
                  <a:pt x="126922" y="206734"/>
                </a:lnTo>
                <a:moveTo>
                  <a:pt x="66940" y="218314"/>
                </a:moveTo>
                <a:lnTo>
                  <a:pt x="54713" y="230588"/>
                </a:lnTo>
                <a:lnTo>
                  <a:pt x="32798" y="230588"/>
                </a:lnTo>
                <a:lnTo>
                  <a:pt x="56005" y="207380"/>
                </a:lnTo>
                <a:lnTo>
                  <a:pt x="66989" y="218362"/>
                </a:lnTo>
                <a:lnTo>
                  <a:pt x="66940" y="21831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Making changes and improvements.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phase focuses on refining the content and structure.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Revising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5406"/>
            <a:ext cx="274320" cy="239400"/>
          </a:xfrm>
          <a:custGeom>
            <a:avLst/>
            <a:gdLst/>
            <a:ahLst/>
            <a:cxnLst/>
            <a:rect l="l" t="t" r="r" b="b"/>
            <a:pathLst>
              <a:path w="274320" h="239400">
                <a:moveTo>
                  <a:pt x="30044" y="151416"/>
                </a:moveTo>
                <a:cubicBezTo>
                  <a:pt x="24906" y="156553"/>
                  <a:pt x="24906" y="164858"/>
                  <a:pt x="30044" y="169940"/>
                </a:cubicBezTo>
                <a:lnTo>
                  <a:pt x="69389" y="209288"/>
                </a:lnTo>
                <a:cubicBezTo>
                  <a:pt x="71847" y="211747"/>
                  <a:pt x="75183" y="213114"/>
                  <a:pt x="78681" y="213114"/>
                </a:cubicBezTo>
                <a:lnTo>
                  <a:pt x="137755" y="213114"/>
                </a:lnTo>
                <a:cubicBezTo>
                  <a:pt x="141253" y="213114"/>
                  <a:pt x="144586" y="211747"/>
                  <a:pt x="147047" y="209288"/>
                </a:cubicBezTo>
                <a:lnTo>
                  <a:pt x="182568" y="173766"/>
                </a:lnTo>
                <a:lnTo>
                  <a:pt x="95077" y="86383"/>
                </a:lnTo>
                <a:lnTo>
                  <a:pt x="30044" y="151416"/>
                </a:lnTo>
                <a:moveTo>
                  <a:pt x="132837" y="11518"/>
                </a:moveTo>
                <a:cubicBezTo>
                  <a:pt x="148193" y="-3838"/>
                  <a:pt x="173112" y="-3838"/>
                  <a:pt x="188469" y="11518"/>
                </a:cubicBezTo>
                <a:lnTo>
                  <a:pt x="257381" y="80429"/>
                </a:lnTo>
                <a:cubicBezTo>
                  <a:pt x="272737" y="95784"/>
                  <a:pt x="272737" y="120705"/>
                  <a:pt x="257381" y="136061"/>
                </a:cubicBezTo>
                <a:lnTo>
                  <a:pt x="180272" y="213169"/>
                </a:lnTo>
                <a:lnTo>
                  <a:pt x="261205" y="213169"/>
                </a:lnTo>
                <a:cubicBezTo>
                  <a:pt x="268474" y="213169"/>
                  <a:pt x="274320" y="219017"/>
                  <a:pt x="274320" y="226286"/>
                </a:cubicBezTo>
                <a:cubicBezTo>
                  <a:pt x="274320" y="233554"/>
                  <a:pt x="268471" y="239402"/>
                  <a:pt x="261205" y="239402"/>
                </a:cubicBezTo>
                <a:lnTo>
                  <a:pt x="138792" y="239402"/>
                </a:lnTo>
                <a:lnTo>
                  <a:pt x="138792" y="239402"/>
                </a:lnTo>
                <a:cubicBezTo>
                  <a:pt x="138463" y="239402"/>
                  <a:pt x="138082" y="239402"/>
                  <a:pt x="137753" y="239402"/>
                </a:cubicBezTo>
                <a:lnTo>
                  <a:pt x="78678" y="239402"/>
                </a:lnTo>
                <a:cubicBezTo>
                  <a:pt x="68240" y="239402"/>
                  <a:pt x="58238" y="235249"/>
                  <a:pt x="50862" y="227870"/>
                </a:cubicBezTo>
                <a:lnTo>
                  <a:pt x="11516" y="188523"/>
                </a:lnTo>
                <a:cubicBezTo>
                  <a:pt x="-3840" y="173167"/>
                  <a:pt x="-3840" y="148246"/>
                  <a:pt x="11516" y="132891"/>
                </a:cubicBezTo>
                <a:lnTo>
                  <a:pt x="132837" y="1151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the first draft.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involves putting ideas into a structured format.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Drafting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69" y="1567834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Generating ideas and getting started.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the initial phase of the writing process.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Brainstorming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20102" y="1567834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Writing Exercise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exercise aims to enhance creative writing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encourages participants to delve into the mindset of a character.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the Exercise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sample journal entry from a character's perspective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serves as a guide to understand how to approach the task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Journal Entry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exercise: writing a journal entry from the perspective of a character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Instructions: use descriptive language, imagine the character's thoughts and feelings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Exercise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and Feedback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Peer feedback and self-assessment are practical methods to enhance writing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encourage reflection and provide diverse perspectives on the work.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Feedback Practices</a:t>
            </a:r>
            <a:endParaRPr lang="en-US" sz="1281" dirty="0"/>
          </a:p>
        </p:txBody>
      </p:sp>
      <p:sp>
        <p:nvSpPr>
          <p:cNvPr id="11" name="Text 9"/>
          <p:cNvSpPr/>
          <p:nvPr/>
        </p:nvSpPr>
        <p:spPr>
          <a:xfrm>
            <a:off x="9287739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Respect, specificity, and constructiveness are key when giving and receiving feedback.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principles ensure that feedback is helpful and promotes growth.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Guidelines for Effective Feedback</a:t>
            </a:r>
            <a:endParaRPr lang="en-US" sz="1219" dirty="0"/>
          </a:p>
        </p:txBody>
      </p:sp>
      <p:sp>
        <p:nvSpPr>
          <p:cNvPr id="14" name="Text 12"/>
          <p:cNvSpPr/>
          <p:nvPr/>
        </p:nvSpPr>
        <p:spPr>
          <a:xfrm>
            <a:off x="6482351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Sharing and feedback are crucial elements in the writing process.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writers refine their ideas and improve their work through collaboration.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Sharing and Feedback</a:t>
            </a:r>
            <a:endParaRPr lang="en-US" sz="1213" dirty="0"/>
          </a:p>
        </p:txBody>
      </p:sp>
      <p:sp>
        <p:nvSpPr>
          <p:cNvPr id="17" name="Text 15"/>
          <p:cNvSpPr/>
          <p:nvPr/>
        </p:nvSpPr>
        <p:spPr>
          <a:xfrm>
            <a:off x="3676976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Journaling Activity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sample journal entry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Provides a template to guide your own journaling process.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Journal Entry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Instructions: write a journal entry about a personal experience or memory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expressing your thoughts and feelings authentically.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Instructions for Journaling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journaling: benefits and importance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Journaling helps in self-reflection and emotional well-being.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Journaling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74870" r="-7487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points: creative writing, key elements, writing process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- Final thoughts: encouragement to continue writing and exploring imagination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79130" y="1577615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points: creative writing, key elements, writing process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- Final thoughts: encouragement to continue writing and exploring imagination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 of Key Points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577700"/>
            <a:ext cx="365760" cy="365590"/>
          </a:xfrm>
          <a:custGeom>
            <a:avLst/>
            <a:gdLst/>
            <a:ahLst/>
            <a:cxnLst/>
            <a:rect l="l" t="t" r="r" b="b"/>
            <a:pathLst>
              <a:path w="365760" h="365590">
                <a:moveTo>
                  <a:pt x="84110" y="245578"/>
                </a:moveTo>
                <a:cubicBezTo>
                  <a:pt x="76111" y="216005"/>
                  <a:pt x="75753" y="164863"/>
                  <a:pt x="122467" y="118217"/>
                </a:cubicBezTo>
                <a:cubicBezTo>
                  <a:pt x="149684" y="91003"/>
                  <a:pt x="189398" y="70859"/>
                  <a:pt x="231614" y="57003"/>
                </a:cubicBezTo>
                <a:cubicBezTo>
                  <a:pt x="267758" y="45074"/>
                  <a:pt x="303544" y="38431"/>
                  <a:pt x="330402" y="35360"/>
                </a:cubicBezTo>
                <a:cubicBezTo>
                  <a:pt x="327330" y="62216"/>
                  <a:pt x="320687" y="98004"/>
                  <a:pt x="308760" y="134146"/>
                </a:cubicBezTo>
                <a:cubicBezTo>
                  <a:pt x="307187" y="139005"/>
                  <a:pt x="305475" y="143790"/>
                  <a:pt x="303760" y="148503"/>
                </a:cubicBezTo>
                <a:lnTo>
                  <a:pt x="241475" y="148503"/>
                </a:lnTo>
                <a:lnTo>
                  <a:pt x="247118" y="142858"/>
                </a:lnTo>
                <a:cubicBezTo>
                  <a:pt x="253834" y="136142"/>
                  <a:pt x="253834" y="125288"/>
                  <a:pt x="247118" y="118645"/>
                </a:cubicBezTo>
                <a:cubicBezTo>
                  <a:pt x="240403" y="112002"/>
                  <a:pt x="229547" y="111929"/>
                  <a:pt x="222905" y="118645"/>
                </a:cubicBezTo>
                <a:lnTo>
                  <a:pt x="87760" y="253647"/>
                </a:lnTo>
                <a:cubicBezTo>
                  <a:pt x="85902" y="250718"/>
                  <a:pt x="84761" y="248002"/>
                  <a:pt x="84117" y="245574"/>
                </a:cubicBezTo>
                <a:lnTo>
                  <a:pt x="84110" y="245578"/>
                </a:lnTo>
                <a:moveTo>
                  <a:pt x="87395" y="302508"/>
                </a:moveTo>
                <a:cubicBezTo>
                  <a:pt x="94538" y="307937"/>
                  <a:pt x="102395" y="312295"/>
                  <a:pt x="111180" y="314649"/>
                </a:cubicBezTo>
                <a:cubicBezTo>
                  <a:pt x="149823" y="325079"/>
                  <a:pt x="214540" y="324648"/>
                  <a:pt x="271756" y="267433"/>
                </a:cubicBezTo>
                <a:cubicBezTo>
                  <a:pt x="336828" y="202431"/>
                  <a:pt x="360756" y="86002"/>
                  <a:pt x="365687" y="26213"/>
                </a:cubicBezTo>
                <a:cubicBezTo>
                  <a:pt x="366257" y="19142"/>
                  <a:pt x="363544" y="12214"/>
                  <a:pt x="358544" y="7213"/>
                </a:cubicBezTo>
                <a:cubicBezTo>
                  <a:pt x="353544" y="2212"/>
                  <a:pt x="346616" y="-501"/>
                  <a:pt x="339542" y="70"/>
                </a:cubicBezTo>
                <a:cubicBezTo>
                  <a:pt x="279686" y="4928"/>
                  <a:pt x="163253" y="28856"/>
                  <a:pt x="98181" y="93928"/>
                </a:cubicBezTo>
                <a:cubicBezTo>
                  <a:pt x="40965" y="151142"/>
                  <a:pt x="40537" y="215859"/>
                  <a:pt x="50965" y="254502"/>
                </a:cubicBezTo>
                <a:cubicBezTo>
                  <a:pt x="53320" y="263218"/>
                  <a:pt x="57680" y="271074"/>
                  <a:pt x="63108" y="278288"/>
                </a:cubicBezTo>
                <a:lnTo>
                  <a:pt x="5036" y="336362"/>
                </a:lnTo>
                <a:cubicBezTo>
                  <a:pt x="-1679" y="343077"/>
                  <a:pt x="-1679" y="353932"/>
                  <a:pt x="5036" y="360575"/>
                </a:cubicBezTo>
                <a:cubicBezTo>
                  <a:pt x="11752" y="367217"/>
                  <a:pt x="22608" y="367290"/>
                  <a:pt x="29250" y="360575"/>
                </a:cubicBezTo>
                <a:lnTo>
                  <a:pt x="87321" y="302501"/>
                </a:lnTo>
                <a:lnTo>
                  <a:pt x="87395" y="302508"/>
                </a:lnTo>
                <a:moveTo>
                  <a:pt x="112036" y="277867"/>
                </a:moveTo>
                <a:lnTo>
                  <a:pt x="138535" y="251365"/>
                </a:lnTo>
                <a:lnTo>
                  <a:pt x="238823" y="251365"/>
                </a:lnTo>
                <a:cubicBezTo>
                  <a:pt x="194606" y="289866"/>
                  <a:pt x="147891" y="289153"/>
                  <a:pt x="120108" y="281581"/>
                </a:cubicBezTo>
                <a:cubicBezTo>
                  <a:pt x="117606" y="280938"/>
                  <a:pt x="114966" y="279724"/>
                  <a:pt x="112036" y="277867"/>
                </a:cubicBezTo>
                <a:moveTo>
                  <a:pt x="269185" y="217007"/>
                </a:moveTo>
                <a:lnTo>
                  <a:pt x="172898" y="217007"/>
                </a:lnTo>
                <a:lnTo>
                  <a:pt x="207185" y="182722"/>
                </a:lnTo>
                <a:lnTo>
                  <a:pt x="289115" y="182722"/>
                </a:lnTo>
                <a:cubicBezTo>
                  <a:pt x="283117" y="194863"/>
                  <a:pt x="276471" y="206438"/>
                  <a:pt x="269185" y="217007"/>
                </a:cubicBezTo>
                <a:lnTo>
                  <a:pt x="269185" y="21700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Peer assessment involves feedback and evaluation from peers.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promotes collaborative learning and diverse perspectives.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Assessment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4052432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Self-assessment encourages student reflection and evaluation.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self-awareness and responsibility in learning.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Assessment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41527" y="399794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 is the final evaluation and grading.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comprehensive measure of student achievement.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Self-Assessment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27765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 involves ongoing evaluation and feedback.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monitoring student progress and guiding learning.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71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Author Study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Author study: analyzing and discussing published works.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literary techniques and themes from renowned authors.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Contest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contest: submitting work for evaluation and feedback.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Entrants receive constructive critiques to enhance their skills.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Writing Workshop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workshop: sharing and feedback.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engage in collaborative sessions to refine their writing.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99958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8" y="3340517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3071" y="210707"/>
                  <a:pt x="78123" y="207891"/>
                  <a:pt x="82457" y="204094"/>
                </a:cubicBezTo>
                <a:cubicBezTo>
                  <a:pt x="83083" y="203557"/>
                  <a:pt x="83664" y="202976"/>
                  <a:pt x="84245" y="202396"/>
                </a:cubicBezTo>
                <a:lnTo>
                  <a:pt x="220202" y="66481"/>
                </a:lnTo>
                <a:cubicBezTo>
                  <a:pt x="229990" y="56693"/>
                  <a:pt x="231197" y="41633"/>
                  <a:pt x="223866" y="30502"/>
                </a:cubicBezTo>
                <a:cubicBezTo>
                  <a:pt x="222837" y="28938"/>
                  <a:pt x="221587" y="27418"/>
                  <a:pt x="220202" y="26033"/>
                </a:cubicBezTo>
                <a:lnTo>
                  <a:pt x="202592" y="8378"/>
                </a:lnTo>
                <a:cubicBezTo>
                  <a:pt x="191418" y="-2796"/>
                  <a:pt x="173317" y="-2796"/>
                  <a:pt x="162144" y="8378"/>
                </a:cubicBezTo>
                <a:lnTo>
                  <a:pt x="26187" y="144336"/>
                </a:lnTo>
                <a:cubicBezTo>
                  <a:pt x="21539" y="148983"/>
                  <a:pt x="18143" y="154748"/>
                  <a:pt x="16264" y="161051"/>
                </a:cubicBezTo>
                <a:lnTo>
                  <a:pt x="16266" y="161053"/>
                </a:lnTo>
                <a:moveTo>
                  <a:pt x="36825" y="167086"/>
                </a:moveTo>
                <a:cubicBezTo>
                  <a:pt x="37584" y="164583"/>
                  <a:pt x="38836" y="162258"/>
                  <a:pt x="40578" y="160292"/>
                </a:cubicBezTo>
                <a:cubicBezTo>
                  <a:pt x="40846" y="160025"/>
                  <a:pt x="41070" y="159755"/>
                  <a:pt x="41337" y="159487"/>
                </a:cubicBezTo>
                <a:lnTo>
                  <a:pt x="143461" y="57408"/>
                </a:lnTo>
                <a:lnTo>
                  <a:pt x="171170" y="85119"/>
                </a:lnTo>
                <a:lnTo>
                  <a:pt x="69089" y="187244"/>
                </a:lnTo>
                <a:cubicBezTo>
                  <a:pt x="66989" y="189345"/>
                  <a:pt x="64351" y="190908"/>
                  <a:pt x="61491" y="191759"/>
                </a:cubicBezTo>
                <a:lnTo>
                  <a:pt x="51034" y="194843"/>
                </a:lnTo>
                <a:lnTo>
                  <a:pt x="26541" y="202039"/>
                </a:lnTo>
                <a:lnTo>
                  <a:pt x="33737" y="177547"/>
                </a:lnTo>
                <a:lnTo>
                  <a:pt x="36825" y="16708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2814" y="1757598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for Parents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prompts, writing guides, and online resources are valuable tools.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help parents actively participate in their child's education.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Parent Engagement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Attending writing workshops and providing feedback are effective methods.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Encouraging writing at home further supports student development.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Parent Involvement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Supporting student learning and creativity is crucial.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play a key role in fostering a positive learning environment.</a:t>
            </a:r>
            <a:endParaRPr lang="en-US" sz="12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351" r="-903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safe and supportive learning environment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Guidelines for respectful and constructive feedback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4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Supportive Feedback Guidelines</a:t>
            </a:r>
            <a:endParaRPr lang="en-US" sz="1742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safe and supportive learning environment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Guidelines for respectful and constructive feedback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Safe Learning Environment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would you like to learn more about in future lessons?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areas of interest or skills you wish to develop further.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Aspirations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did you face during the lesson?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specific obstacles or difficulties experienced while engaging with the material.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Encountered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creative writing?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new techniques or perspectives gained during the lesson.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Insights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Publishing and Sharing Student Work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4 emphasizes the importance of publishing and sharing.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gain insights into presenting their work to an audience.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Genre and Style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3 delves into the exploration of genre and style.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helps students understand different storytelling approaches.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Characters and Plot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2 focuses on the development of characters and plot.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techniques to create engaging narratives.</a:t>
            </a:r>
            <a:endParaRPr lang="en-US" sz="12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thoughts: encouragement to continue writing and exploring imagination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points: creative writing, key elements, writing process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to Writers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76" y="15776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points: creative writing, key elements, writing process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thoughts: encouragement to continue writing and exploring imagination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 of Key Points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91528" y="1577615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 for Young Minds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2025-07-29T04:39:13Z</dcterms:created>
  <dcterms:modified xsi:type="dcterms:W3CDTF">2025-07-29T04:39:13Z</dcterms:modified>
</cp:coreProperties>
</file>