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84b13544dab39c931d4565a8b701ec9f74c3fb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c00f9b2f0b011c14f5a7383cacf87c7a044a5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e6baaed7ec56089b6a9917331a576a59ae072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67070de056439664f4e7119c2856ea138f8c6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b67f1bdca640dfbd7deffe45db85899426da5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400b0198ce4f0c46641693ed5a5b4b0129d87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f1a940ef6acd934cf86541e80521788c737c2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6633b7eab769c8c1d6411d553a8ac524a6cef0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4a5b88b751d0c4b2c91db733499882d9cc07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7204" r="-672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Applications Across Physics, Engineering, Economics, and Computer Science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Integration: A Universal Tool for Solving Real-World Problems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Applying Integration to Real-W…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Integration?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Integration in Physics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Integration in Engineering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Integration in Economics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Integration in Computer Science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Example: Designing a Roller Coaster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Example: Optimizing a Function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42910" r="-14291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integration!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journey will uncover the power of integration in understanding and solving complex problems.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Integration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presentation, we will explore how integration is used to solve real-world problems in various fields.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fields include physics, engineering, economics, and computer science.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Across Fields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 fundamental concept in mathematics that deals with the study of accumulation of quantities.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tools to calculate areas, volumes, and other quantities that accumulate over a range.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Integration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Applying Integration to Real-World Problems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Integration?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Definite integration is used to find the area under a curve between two specific points.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Indefinite integration is used to find the antiderivative of a function.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Definite vs Indefinite Integration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59"/>
            <a:ext cx="365760" cy="292590"/>
          </a:xfrm>
          <a:custGeom>
            <a:avLst/>
            <a:gdLst/>
            <a:ahLst/>
            <a:cxnLst/>
            <a:rect l="l" t="t" r="r" b="b"/>
            <a:pathLst>
              <a:path w="365760" h="292590">
                <a:moveTo>
                  <a:pt x="41177" y="50287"/>
                </a:moveTo>
                <a:cubicBezTo>
                  <a:pt x="41177" y="22515"/>
                  <a:pt x="63693" y="0"/>
                  <a:pt x="91466" y="0"/>
                </a:cubicBezTo>
                <a:lnTo>
                  <a:pt x="114322" y="0"/>
                </a:lnTo>
                <a:cubicBezTo>
                  <a:pt x="121922" y="0"/>
                  <a:pt x="128038" y="6115"/>
                  <a:pt x="128038" y="13714"/>
                </a:cubicBezTo>
                <a:cubicBezTo>
                  <a:pt x="128038" y="21315"/>
                  <a:pt x="121922" y="27427"/>
                  <a:pt x="114322" y="27427"/>
                </a:cubicBezTo>
                <a:lnTo>
                  <a:pt x="91466" y="27427"/>
                </a:lnTo>
                <a:cubicBezTo>
                  <a:pt x="78836" y="27427"/>
                  <a:pt x="68609" y="37656"/>
                  <a:pt x="68609" y="50285"/>
                </a:cubicBezTo>
                <a:lnTo>
                  <a:pt x="68609" y="109715"/>
                </a:lnTo>
                <a:lnTo>
                  <a:pt x="96038" y="109715"/>
                </a:lnTo>
                <a:cubicBezTo>
                  <a:pt x="103638" y="109715"/>
                  <a:pt x="109754" y="115830"/>
                  <a:pt x="109754" y="123429"/>
                </a:cubicBezTo>
                <a:cubicBezTo>
                  <a:pt x="109754" y="131031"/>
                  <a:pt x="103638" y="137143"/>
                  <a:pt x="96038" y="137143"/>
                </a:cubicBezTo>
                <a:lnTo>
                  <a:pt x="68609" y="137143"/>
                </a:lnTo>
                <a:lnTo>
                  <a:pt x="68609" y="223261"/>
                </a:lnTo>
                <a:cubicBezTo>
                  <a:pt x="68609" y="248862"/>
                  <a:pt x="49352" y="270406"/>
                  <a:pt x="23866" y="273261"/>
                </a:cubicBezTo>
                <a:lnTo>
                  <a:pt x="15238" y="274233"/>
                </a:lnTo>
                <a:cubicBezTo>
                  <a:pt x="7696" y="275090"/>
                  <a:pt x="951" y="269662"/>
                  <a:pt x="95" y="262116"/>
                </a:cubicBezTo>
                <a:cubicBezTo>
                  <a:pt x="-761" y="254574"/>
                  <a:pt x="4667" y="247829"/>
                  <a:pt x="12209" y="246972"/>
                </a:cubicBezTo>
                <a:lnTo>
                  <a:pt x="20837" y="246001"/>
                </a:lnTo>
                <a:cubicBezTo>
                  <a:pt x="32439" y="244687"/>
                  <a:pt x="41181" y="234914"/>
                  <a:pt x="41181" y="223258"/>
                </a:cubicBezTo>
                <a:lnTo>
                  <a:pt x="41181" y="137140"/>
                </a:lnTo>
                <a:lnTo>
                  <a:pt x="13753" y="137140"/>
                </a:lnTo>
                <a:cubicBezTo>
                  <a:pt x="6152" y="137140"/>
                  <a:pt x="37" y="131025"/>
                  <a:pt x="37" y="123426"/>
                </a:cubicBezTo>
                <a:cubicBezTo>
                  <a:pt x="37" y="115824"/>
                  <a:pt x="6152" y="109712"/>
                  <a:pt x="13753" y="109712"/>
                </a:cubicBezTo>
                <a:lnTo>
                  <a:pt x="41181" y="109712"/>
                </a:lnTo>
                <a:lnTo>
                  <a:pt x="41177" y="50287"/>
                </a:lnTo>
              </a:path>
              <a:path w="365760" h="292590">
                <a:moveTo>
                  <a:pt x="180780" y="94176"/>
                </a:moveTo>
                <a:cubicBezTo>
                  <a:pt x="164837" y="119491"/>
                  <a:pt x="155466" y="150008"/>
                  <a:pt x="155466" y="182866"/>
                </a:cubicBezTo>
                <a:cubicBezTo>
                  <a:pt x="155466" y="215723"/>
                  <a:pt x="164837" y="246240"/>
                  <a:pt x="180780" y="271555"/>
                </a:cubicBezTo>
                <a:cubicBezTo>
                  <a:pt x="184837" y="277954"/>
                  <a:pt x="182895" y="286413"/>
                  <a:pt x="176494" y="290471"/>
                </a:cubicBezTo>
                <a:cubicBezTo>
                  <a:pt x="170093" y="294529"/>
                  <a:pt x="161637" y="292587"/>
                  <a:pt x="157580" y="286185"/>
                </a:cubicBezTo>
                <a:cubicBezTo>
                  <a:pt x="138894" y="256528"/>
                  <a:pt x="128038" y="220981"/>
                  <a:pt x="128038" y="182866"/>
                </a:cubicBezTo>
                <a:cubicBezTo>
                  <a:pt x="128038" y="144750"/>
                  <a:pt x="138894" y="109206"/>
                  <a:pt x="157580" y="79546"/>
                </a:cubicBezTo>
                <a:cubicBezTo>
                  <a:pt x="161637" y="73147"/>
                  <a:pt x="170097" y="71205"/>
                  <a:pt x="176494" y="75260"/>
                </a:cubicBezTo>
                <a:cubicBezTo>
                  <a:pt x="182895" y="79318"/>
                  <a:pt x="184837" y="87774"/>
                  <a:pt x="180780" y="94176"/>
                </a:cubicBezTo>
                <a:lnTo>
                  <a:pt x="180780" y="94176"/>
                </a:lnTo>
              </a:path>
              <a:path w="365760" h="292590">
                <a:moveTo>
                  <a:pt x="313014" y="94176"/>
                </a:moveTo>
                <a:cubicBezTo>
                  <a:pt x="308957" y="87777"/>
                  <a:pt x="310900" y="79318"/>
                  <a:pt x="317301" y="75260"/>
                </a:cubicBezTo>
                <a:cubicBezTo>
                  <a:pt x="323701" y="71202"/>
                  <a:pt x="332158" y="73145"/>
                  <a:pt x="336214" y="79546"/>
                </a:cubicBezTo>
                <a:cubicBezTo>
                  <a:pt x="354901" y="109203"/>
                  <a:pt x="365756" y="144750"/>
                  <a:pt x="365756" y="182866"/>
                </a:cubicBezTo>
                <a:cubicBezTo>
                  <a:pt x="365756" y="220981"/>
                  <a:pt x="354901" y="256525"/>
                  <a:pt x="336214" y="286185"/>
                </a:cubicBezTo>
                <a:cubicBezTo>
                  <a:pt x="332158" y="292584"/>
                  <a:pt x="323698" y="294527"/>
                  <a:pt x="317301" y="290471"/>
                </a:cubicBezTo>
                <a:cubicBezTo>
                  <a:pt x="310900" y="286413"/>
                  <a:pt x="308958" y="277957"/>
                  <a:pt x="313014" y="271556"/>
                </a:cubicBezTo>
                <a:cubicBezTo>
                  <a:pt x="328957" y="246241"/>
                  <a:pt x="338328" y="215724"/>
                  <a:pt x="338328" y="182866"/>
                </a:cubicBezTo>
                <a:cubicBezTo>
                  <a:pt x="338328" y="150008"/>
                  <a:pt x="328957" y="119491"/>
                  <a:pt x="313014" y="94176"/>
                </a:cubicBezTo>
                <a:lnTo>
                  <a:pt x="313014" y="94176"/>
                </a:lnTo>
              </a:path>
              <a:path w="365760" h="292590">
                <a:moveTo>
                  <a:pt x="224613" y="141148"/>
                </a:moveTo>
                <a:lnTo>
                  <a:pt x="246899" y="163435"/>
                </a:lnTo>
                <a:lnTo>
                  <a:pt x="269185" y="141148"/>
                </a:lnTo>
                <a:cubicBezTo>
                  <a:pt x="274558" y="135776"/>
                  <a:pt x="283241" y="135776"/>
                  <a:pt x="288555" y="141148"/>
                </a:cubicBezTo>
                <a:cubicBezTo>
                  <a:pt x="293870" y="146520"/>
                  <a:pt x="293928" y="155207"/>
                  <a:pt x="288555" y="160521"/>
                </a:cubicBezTo>
                <a:lnTo>
                  <a:pt x="266270" y="182807"/>
                </a:lnTo>
                <a:lnTo>
                  <a:pt x="288555" y="205094"/>
                </a:lnTo>
                <a:cubicBezTo>
                  <a:pt x="293928" y="210466"/>
                  <a:pt x="293928" y="219153"/>
                  <a:pt x="288555" y="224466"/>
                </a:cubicBezTo>
                <a:cubicBezTo>
                  <a:pt x="283182" y="229779"/>
                  <a:pt x="274499" y="229838"/>
                  <a:pt x="269185" y="224466"/>
                </a:cubicBezTo>
                <a:lnTo>
                  <a:pt x="246899" y="202179"/>
                </a:lnTo>
                <a:lnTo>
                  <a:pt x="224613" y="224466"/>
                </a:lnTo>
                <a:cubicBezTo>
                  <a:pt x="219240" y="229838"/>
                  <a:pt x="210557" y="229838"/>
                  <a:pt x="205243" y="224466"/>
                </a:cubicBezTo>
                <a:cubicBezTo>
                  <a:pt x="199928" y="219094"/>
                  <a:pt x="199870" y="210407"/>
                  <a:pt x="205243" y="205094"/>
                </a:cubicBezTo>
                <a:lnTo>
                  <a:pt x="227528" y="182807"/>
                </a:lnTo>
                <a:lnTo>
                  <a:pt x="205243" y="160521"/>
                </a:lnTo>
                <a:cubicBezTo>
                  <a:pt x="199870" y="155149"/>
                  <a:pt x="199870" y="146462"/>
                  <a:pt x="205243" y="141148"/>
                </a:cubicBezTo>
                <a:cubicBezTo>
                  <a:pt x="210616" y="135835"/>
                  <a:pt x="219299" y="135776"/>
                  <a:pt x="224613" y="141148"/>
                </a:cubicBezTo>
                <a:lnTo>
                  <a:pt x="224613" y="1411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two types of integration: definite integration and indefinite integration.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serves a distinct purpose in mathematical analysis.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Integration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53377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the process of finding the area under a curve or the accumulation of a quantity over a defined interval.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concept in calculus used in various applications.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Integration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87994" y="1656374"/>
            <a:ext cx="194310" cy="365760"/>
          </a:xfrm>
          <a:custGeom>
            <a:avLst/>
            <a:gdLst/>
            <a:ahLst/>
            <a:cxnLst/>
            <a:rect l="l" t="t" r="r" b="b"/>
            <a:pathLst>
              <a:path w="194310" h="365760">
                <a:moveTo>
                  <a:pt x="137160" y="34290"/>
                </a:moveTo>
                <a:cubicBezTo>
                  <a:pt x="124516" y="34290"/>
                  <a:pt x="114299" y="44506"/>
                  <a:pt x="114299" y="57150"/>
                </a:cubicBezTo>
                <a:lnTo>
                  <a:pt x="114299" y="308610"/>
                </a:lnTo>
                <a:cubicBezTo>
                  <a:pt x="114299" y="340186"/>
                  <a:pt x="88724" y="365760"/>
                  <a:pt x="57148" y="365760"/>
                </a:cubicBezTo>
                <a:cubicBezTo>
                  <a:pt x="25573" y="365760"/>
                  <a:pt x="-2" y="340186"/>
                  <a:pt x="-2" y="308610"/>
                </a:cubicBezTo>
                <a:lnTo>
                  <a:pt x="-2" y="297180"/>
                </a:lnTo>
                <a:cubicBezTo>
                  <a:pt x="-2" y="287678"/>
                  <a:pt x="7642" y="280037"/>
                  <a:pt x="17144" y="280037"/>
                </a:cubicBezTo>
                <a:cubicBezTo>
                  <a:pt x="26646" y="280037"/>
                  <a:pt x="34290" y="287681"/>
                  <a:pt x="34290" y="297184"/>
                </a:cubicBezTo>
                <a:lnTo>
                  <a:pt x="34290" y="308614"/>
                </a:lnTo>
                <a:cubicBezTo>
                  <a:pt x="34290" y="321258"/>
                  <a:pt x="44505" y="331474"/>
                  <a:pt x="57150" y="331474"/>
                </a:cubicBezTo>
                <a:cubicBezTo>
                  <a:pt x="69794" y="331474"/>
                  <a:pt x="80011" y="321258"/>
                  <a:pt x="80011" y="308614"/>
                </a:cubicBezTo>
                <a:lnTo>
                  <a:pt x="80011" y="57154"/>
                </a:lnTo>
                <a:cubicBezTo>
                  <a:pt x="80011" y="25578"/>
                  <a:pt x="105586" y="4"/>
                  <a:pt x="137162" y="4"/>
                </a:cubicBezTo>
                <a:cubicBezTo>
                  <a:pt x="168737" y="4"/>
                  <a:pt x="194312" y="25578"/>
                  <a:pt x="194312" y="57154"/>
                </a:cubicBezTo>
                <a:lnTo>
                  <a:pt x="194312" y="68584"/>
                </a:lnTo>
                <a:cubicBezTo>
                  <a:pt x="194312" y="78086"/>
                  <a:pt x="186668" y="85730"/>
                  <a:pt x="177166" y="85730"/>
                </a:cubicBezTo>
                <a:cubicBezTo>
                  <a:pt x="167664" y="85730"/>
                  <a:pt x="160020" y="78086"/>
                  <a:pt x="160020" y="68587"/>
                </a:cubicBezTo>
                <a:lnTo>
                  <a:pt x="160020" y="57157"/>
                </a:lnTo>
                <a:cubicBezTo>
                  <a:pt x="160020" y="44513"/>
                  <a:pt x="149805" y="34297"/>
                  <a:pt x="137160" y="34297"/>
                </a:cubicBezTo>
                <a:lnTo>
                  <a:pt x="137160" y="342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Integration in Physics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also used to model population growth, optimize functions, and analyze data.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its versatility and importance in various scientific fields.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Beyond Physics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can be used to calculate the area under a velocity-time graph to find the displacement of an object.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is crucial in understanding motion and dynamics in physics.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Calculating Displacement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used in physics to model and analyze complex systems, such as the motion of objects, the behavior of electrical circuits, and the properties of materials.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mathematical framework to understand and predict the behavior of these systems.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Complex Systems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Integration in Engineering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helps in understanding the properties of materials under various conditions.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crucial for ensuring safety and efficiency in engineering designs.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Material Properties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also used to model and analyze complex systems, such as the behavior of fluids and the properties of materials.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engineers to predict system behavior and improve performance.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Complex Systems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used in engineering to design and optimize systems, such as bridges, buildings, and electronic circuits.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integration can be used to calculate the stress and strain on a bridge, or to optimize the design of a electronic filter.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and Optimization in Engineering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Integration in Economics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Policy Impacts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aids in understanding the effects of policy changes on economic systems.</a:t>
            </a:r>
            <a:endParaRPr lang="en-US" sz="1243" dirty="0"/>
          </a:p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mathematical framework to evaluate the outcomes of different economic scenarios.</a:t>
            </a:r>
            <a:endParaRPr lang="en-US" sz="124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Economic Functions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also used to optimize functions, such as the calculation of the optimal price and output of a firm.</a:t>
            </a:r>
            <a:endParaRPr lang="en-US" sz="1095" dirty="0"/>
          </a:p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determining the most efficient allocation of resources in economic activities.</a:t>
            </a:r>
            <a:endParaRPr lang="en-US" sz="1095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Economic Systems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91"/>
              </a:spcBef>
              <a:buNone/>
            </a:pPr>
            <a:r>
              <a:rPr lang="en-US" sz="82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used in economics to model and analyze economic systems, such as the behavior of markets, the impact of policy changes, and the effects of external shocks.</a:t>
            </a:r>
            <a:endParaRPr lang="en-US" sz="827" dirty="0"/>
          </a:p>
          <a:p>
            <a:pPr algn="l" marL="0" indent="0">
              <a:lnSpc>
                <a:spcPct val="90000"/>
              </a:lnSpc>
              <a:spcBef>
                <a:spcPts val="591"/>
              </a:spcBef>
              <a:buNone/>
            </a:pPr>
            <a:r>
              <a:rPr lang="en-US" sz="82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integration can be used to calculate the total revenue and cost of a company, or to model the behavior of a macroeconomic system.</a:t>
            </a:r>
            <a:endParaRPr lang="en-US" sz="8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Integration in Computer Science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Complex Systems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helps in modeling the behavior of complex systems.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crucial for simulations and predictions in various computer science applications.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Optimization through Integration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also used to optimize functions, such as the calculation of the optimal route in a network.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also applied to determine the optimal schedule for a set of tasks.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in Algorithm Development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used in computer science to develop algorithms and models for solving complex problems, such as data analysis, machine learning, and computer graphics.</a:t>
            </a:r>
            <a:endParaRPr lang="en-US" sz="1144" dirty="0"/>
          </a:p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integration can be used to calculate the area under a curve, or to model the behavior of a complex system.</a:t>
            </a:r>
            <a:endParaRPr lang="en-US" sz="1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Example: Designing a Roller Coaster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plays a crucial role in roller coaster design.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creating thrilling yet safe rides by analyzing and optimizing various parameters.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Example: Designing a Roller Coaster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also use integration to optimize the design of the roller coaster.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determining the height and shape of the hills and loops.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Roller Coaster Features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design a roller coaster using integration!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use integration to calculate the area under the curve of the roller coaster's track, and to find the maximum speed of the ride.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Integration for Roller Coaster Design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Example: Optimizing a Function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aids in understanding the properties of materials.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for detailed analysis of their structural and functional characteristics.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Material Properties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 tool to study the behavior of complex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dynamic interactions and patterns.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Complex Systems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helps in finding the maximum or minimum of a function.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be applied to determine the optimal price and output of a firm.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Integration for Optimization</a:t>
            </a:r>
            <a:endParaRPr lang="en-US" sz="16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 Journey into Integration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have enjoyed this interactive journey into the world of integration.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exploration highlights the importance and utility of integration in everyday problem-solving.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allows us to address complex challenges in diverse domains.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framework for making informed decisions based on data analysis.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Integration's Versatility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 powerful tool for solving real-world problems in various fields, including physics, engineering, economics, and computer science.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integration to real-world problems, we can optimize functions, analyze data, and make informed decisions.</a:t>
            </a:r>
            <a:endParaRPr lang="en-US" sz="9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integration to real-world problems, we can optimize functions, analyze data, and make informed decisions.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bridges theoretical concepts with practical solutions for everyday challenges.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Problem Solving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has many applications in physics, engineering, economics, and computer science.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enable professionals to solve complex problems and innovate in their respective domains.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Across Disciplines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the process of finding the area under a curve or the accumulation of a quantity over a defined interval.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fundamental concept in mathematics with broad implications across various fields.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Integration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Problem Solving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2"/>
              </a:spcBef>
              <a:buNone/>
            </a:pPr>
            <a:r>
              <a:rPr lang="en-US" sz="10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integration to real-world problems, we can optimize functions, analyze data, and make informed decisions.</a:t>
            </a:r>
            <a:endParaRPr lang="en-US" sz="1025" dirty="0"/>
          </a:p>
          <a:p>
            <a:pPr algn="l" marL="0" indent="0">
              <a:lnSpc>
                <a:spcPct val="90000"/>
              </a:lnSpc>
              <a:spcBef>
                <a:spcPts val="732"/>
              </a:spcBef>
              <a:buNone/>
            </a:pPr>
            <a:r>
              <a:rPr lang="en-US" sz="10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integration a powerful tool for practical and theoretical advancements.</a:t>
            </a:r>
            <a:endParaRPr lang="en-US" sz="1025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Across Disciplines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has many applications in physics, engineering, economics, and computer science.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its versatility and importance in solving complex problems.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Integration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 fundamental concept in mathematics that deals with the study of accumulation of quantities.</a:t>
            </a:r>
            <a:endParaRPr lang="en-US" sz="1111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framework for understanding how quantities change and accumulate over time.</a:t>
            </a:r>
            <a:endParaRPr lang="en-US" sz="11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use integration to optimize functions and analyze data?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helps in finding optimal solutions and understanding data patterns, making it a powerful tool for decision-making and problem-solving.</a:t>
            </a:r>
            <a:endParaRPr lang="en-US" sz="1201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Optimization and Data Analysis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86"/>
              </a:spcBef>
              <a:buNone/>
            </a:pPr>
            <a:r>
              <a:rPr lang="en-US" sz="11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examples of how integration is used in physics, engineering, economics, and computer science?</a:t>
            </a:r>
            <a:endParaRPr lang="en-US" sz="1101" dirty="0"/>
          </a:p>
          <a:p>
            <a:pPr algn="ctr" marL="0" indent="0">
              <a:lnSpc>
                <a:spcPct val="90000"/>
              </a:lnSpc>
              <a:spcBef>
                <a:spcPts val="786"/>
              </a:spcBef>
              <a:buNone/>
            </a:pPr>
            <a:r>
              <a:rPr lang="en-US" sz="11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plays a crucial role in modeling and solving problems in these fields, such as calculating forces, optimizing systems, and analyzing trends.</a:t>
            </a:r>
            <a:endParaRPr lang="en-US" sz="1101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Across Disciplines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integration to solve real-world problems in your everyday life?</a:t>
            </a:r>
            <a:endParaRPr lang="en-US" sz="1333" dirty="0"/>
          </a:p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can be used to calculate areas, volumes, and other quantities that are essential in various practical scenarios.</a:t>
            </a:r>
            <a:endParaRPr lang="en-US" sz="1333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529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Integration in Everyday Life</a:t>
            </a:r>
            <a:endParaRPr lang="en-US" sz="1529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more about advanced topics in integration, such as differential equations and Fourier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Expand your knowledge to include specialized and complex areas of integration.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Integration Topics</a:t>
            </a:r>
            <a:endParaRPr lang="en-US" sz="1431" dirty="0"/>
          </a:p>
        </p:txBody>
      </p:sp>
      <p:sp>
        <p:nvSpPr>
          <p:cNvPr id="11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applying integration to real-world problems and optimizing functions.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 your problem-solving skills by tackling practical scenarios.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Problem Solving</a:t>
            </a:r>
            <a:endParaRPr lang="en-US" sz="1475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explore the world of integration and its applications in various fields.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how integration can be used to solve complex problems across disciplines.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Integration Applications</a:t>
            </a:r>
            <a:endParaRPr lang="en-US" sz="1219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Software and Programming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7"/>
              </a:spcBef>
              <a:buNone/>
            </a:pPr>
            <a:r>
              <a:rPr lang="en-US" sz="103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Software and programming languages, such as Python and MATLAB, to help you apply integration to real-world problems.</a:t>
            </a:r>
            <a:endParaRPr lang="en-US" sz="1035" dirty="0"/>
          </a:p>
          <a:p>
            <a:pPr algn="l" marL="0" indent="0">
              <a:lnSpc>
                <a:spcPct val="90000"/>
              </a:lnSpc>
              <a:spcBef>
                <a:spcPts val="647"/>
              </a:spcBef>
              <a:buNone/>
            </a:pPr>
            <a:r>
              <a:rPr lang="en-US" sz="103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enable practical implementation and experimentation with integration techniques.</a:t>
            </a:r>
            <a:endParaRPr lang="en-US" sz="1035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Articles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6"/>
              </a:spcBef>
              <a:buNone/>
            </a:pPr>
            <a:r>
              <a:rPr lang="en-US" sz="11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Books and articles on the applications of integration in physics, engineering, economics, and computer science.</a:t>
            </a:r>
            <a:endParaRPr lang="en-US" sz="1130" dirty="0"/>
          </a:p>
          <a:p>
            <a:pPr algn="l" marL="0" indent="0">
              <a:lnSpc>
                <a:spcPct val="90000"/>
              </a:lnSpc>
              <a:spcBef>
                <a:spcPts val="706"/>
              </a:spcBef>
              <a:buNone/>
            </a:pPr>
            <a:r>
              <a:rPr lang="en-US" sz="11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in-depth insights into how integration is used across various disciplines.</a:t>
            </a:r>
            <a:endParaRPr lang="en-US" sz="113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 Tools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7"/>
              </a:spcBef>
              <a:buNone/>
            </a:pPr>
            <a:r>
              <a:rPr lang="en-US" sz="11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resources, such as video tutorials and practice problems, to help you learn more about integration.</a:t>
            </a:r>
            <a:endParaRPr lang="en-US" sz="1195" dirty="0"/>
          </a:p>
          <a:p>
            <a:pPr algn="l" marL="0" indent="0">
              <a:lnSpc>
                <a:spcPct val="90000"/>
              </a:lnSpc>
              <a:spcBef>
                <a:spcPts val="747"/>
              </a:spcBef>
              <a:buNone/>
            </a:pPr>
            <a:r>
              <a:rPr lang="en-US" sz="11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interactive ways to understand and practice integration concepts effectively.</a:t>
            </a:r>
            <a:endParaRPr lang="en-US" sz="1195" dirty="0"/>
          </a:p>
        </p:txBody>
      </p:sp>
      <p:sp>
        <p:nvSpPr>
          <p:cNvPr id="21" name="Text 19"/>
          <p:cNvSpPr/>
          <p:nvPr/>
        </p:nvSpPr>
        <p:spPr>
          <a:xfrm>
            <a:off x="3885670" y="4935454"/>
            <a:ext cx="228600" cy="182865"/>
          </a:xfrm>
          <a:custGeom>
            <a:avLst/>
            <a:gdLst/>
            <a:ahLst/>
            <a:cxnLst/>
            <a:rect l="l" t="t" r="r" b="b"/>
            <a:pathLst>
              <a:path w="228600" h="182865">
                <a:moveTo>
                  <a:pt x="142553" y="386"/>
                </a:moveTo>
                <a:cubicBezTo>
                  <a:pt x="138017" y="-1008"/>
                  <a:pt x="133230" y="1494"/>
                  <a:pt x="131838" y="6029"/>
                </a:cubicBezTo>
                <a:lnTo>
                  <a:pt x="80403" y="171765"/>
                </a:lnTo>
                <a:cubicBezTo>
                  <a:pt x="79011" y="176302"/>
                  <a:pt x="81510" y="181087"/>
                  <a:pt x="86047" y="182481"/>
                </a:cubicBezTo>
                <a:cubicBezTo>
                  <a:pt x="90583" y="183874"/>
                  <a:pt x="95370" y="181372"/>
                  <a:pt x="96764" y="176837"/>
                </a:cubicBezTo>
                <a:lnTo>
                  <a:pt x="148199" y="11102"/>
                </a:lnTo>
                <a:cubicBezTo>
                  <a:pt x="149591" y="6565"/>
                  <a:pt x="147093" y="1779"/>
                  <a:pt x="142555" y="386"/>
                </a:cubicBezTo>
                <a:lnTo>
                  <a:pt x="142553" y="386"/>
                </a:lnTo>
                <a:moveTo>
                  <a:pt x="168058" y="42712"/>
                </a:moveTo>
                <a:cubicBezTo>
                  <a:pt x="164807" y="46177"/>
                  <a:pt x="164985" y="51606"/>
                  <a:pt x="168451" y="54821"/>
                </a:cubicBezTo>
                <a:lnTo>
                  <a:pt x="207491" y="91432"/>
                </a:lnTo>
                <a:lnTo>
                  <a:pt x="168451" y="128044"/>
                </a:lnTo>
                <a:cubicBezTo>
                  <a:pt x="164985" y="131293"/>
                  <a:pt x="164807" y="136723"/>
                  <a:pt x="168058" y="140153"/>
                </a:cubicBezTo>
                <a:cubicBezTo>
                  <a:pt x="171308" y="143582"/>
                  <a:pt x="176738" y="143796"/>
                  <a:pt x="180167" y="140546"/>
                </a:cubicBezTo>
                <a:lnTo>
                  <a:pt x="225887" y="97685"/>
                </a:lnTo>
                <a:cubicBezTo>
                  <a:pt x="227601" y="96077"/>
                  <a:pt x="228600" y="93791"/>
                  <a:pt x="228600" y="91434"/>
                </a:cubicBezTo>
                <a:cubicBezTo>
                  <a:pt x="228600" y="89077"/>
                  <a:pt x="227635" y="86791"/>
                  <a:pt x="225887" y="85184"/>
                </a:cubicBezTo>
                <a:lnTo>
                  <a:pt x="180167" y="42322"/>
                </a:lnTo>
                <a:cubicBezTo>
                  <a:pt x="176701" y="39073"/>
                  <a:pt x="171272" y="39250"/>
                  <a:pt x="168058" y="42716"/>
                </a:cubicBezTo>
                <a:lnTo>
                  <a:pt x="168058" y="42712"/>
                </a:lnTo>
                <a:moveTo>
                  <a:pt x="60542" y="42712"/>
                </a:moveTo>
                <a:cubicBezTo>
                  <a:pt x="57292" y="39246"/>
                  <a:pt x="51862" y="39069"/>
                  <a:pt x="48433" y="42319"/>
                </a:cubicBezTo>
                <a:lnTo>
                  <a:pt x="2713" y="85180"/>
                </a:lnTo>
                <a:cubicBezTo>
                  <a:pt x="962" y="86788"/>
                  <a:pt x="0" y="89073"/>
                  <a:pt x="0" y="91430"/>
                </a:cubicBezTo>
                <a:cubicBezTo>
                  <a:pt x="0" y="93788"/>
                  <a:pt x="965" y="96073"/>
                  <a:pt x="2716" y="97681"/>
                </a:cubicBezTo>
                <a:lnTo>
                  <a:pt x="48436" y="140542"/>
                </a:lnTo>
                <a:cubicBezTo>
                  <a:pt x="51901" y="143792"/>
                  <a:pt x="57331" y="143615"/>
                  <a:pt x="60545" y="140149"/>
                </a:cubicBezTo>
                <a:cubicBezTo>
                  <a:pt x="63759" y="136684"/>
                  <a:pt x="63617" y="131255"/>
                  <a:pt x="60152" y="128040"/>
                </a:cubicBezTo>
                <a:lnTo>
                  <a:pt x="21111" y="91429"/>
                </a:lnTo>
                <a:lnTo>
                  <a:pt x="60152" y="54817"/>
                </a:lnTo>
                <a:cubicBezTo>
                  <a:pt x="63617" y="51568"/>
                  <a:pt x="63795" y="46138"/>
                  <a:pt x="60545" y="42708"/>
                </a:cubicBezTo>
                <a:lnTo>
                  <a:pt x="60542" y="427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91888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82880" y="17145"/>
                </a:moveTo>
                <a:lnTo>
                  <a:pt x="45720" y="17145"/>
                </a:lnTo>
                <a:cubicBezTo>
                  <a:pt x="42577" y="17145"/>
                  <a:pt x="40005" y="19716"/>
                  <a:pt x="40005" y="22859"/>
                </a:cubicBezTo>
                <a:lnTo>
                  <a:pt x="40005" y="102869"/>
                </a:lnTo>
                <a:lnTo>
                  <a:pt x="22860" y="102869"/>
                </a:lnTo>
                <a:lnTo>
                  <a:pt x="22860" y="22859"/>
                </a:lnTo>
                <a:cubicBezTo>
                  <a:pt x="22860" y="10251"/>
                  <a:pt x="33110" y="-2"/>
                  <a:pt x="45720" y="-2"/>
                </a:cubicBezTo>
                <a:lnTo>
                  <a:pt x="182880" y="-2"/>
                </a:lnTo>
                <a:cubicBezTo>
                  <a:pt x="195490" y="-2"/>
                  <a:pt x="205740" y="10249"/>
                  <a:pt x="205740" y="22859"/>
                </a:cubicBezTo>
                <a:lnTo>
                  <a:pt x="205740" y="102869"/>
                </a:lnTo>
                <a:lnTo>
                  <a:pt x="188595" y="102869"/>
                </a:lnTo>
                <a:lnTo>
                  <a:pt x="188595" y="22859"/>
                </a:lnTo>
                <a:cubicBezTo>
                  <a:pt x="188595" y="19716"/>
                  <a:pt x="186023" y="17145"/>
                  <a:pt x="182880" y="17145"/>
                </a:cubicBezTo>
                <a:lnTo>
                  <a:pt x="182880" y="17145"/>
                </a:lnTo>
                <a:moveTo>
                  <a:pt x="34290" y="142875"/>
                </a:moveTo>
                <a:lnTo>
                  <a:pt x="194310" y="142875"/>
                </a:lnTo>
                <a:cubicBezTo>
                  <a:pt x="201776" y="142875"/>
                  <a:pt x="208133" y="138089"/>
                  <a:pt x="210490" y="131445"/>
                </a:cubicBezTo>
                <a:lnTo>
                  <a:pt x="18110" y="131445"/>
                </a:lnTo>
                <a:cubicBezTo>
                  <a:pt x="20467" y="138089"/>
                  <a:pt x="26824" y="142875"/>
                  <a:pt x="34290" y="142875"/>
                </a:cubicBezTo>
                <a:lnTo>
                  <a:pt x="34290" y="142875"/>
                </a:lnTo>
                <a:moveTo>
                  <a:pt x="0" y="125729"/>
                </a:moveTo>
                <a:cubicBezTo>
                  <a:pt x="0" y="119407"/>
                  <a:pt x="5107" y="114299"/>
                  <a:pt x="11430" y="114299"/>
                </a:cubicBezTo>
                <a:lnTo>
                  <a:pt x="217170" y="114299"/>
                </a:lnTo>
                <a:cubicBezTo>
                  <a:pt x="223493" y="114299"/>
                  <a:pt x="228600" y="119407"/>
                  <a:pt x="228600" y="125729"/>
                </a:cubicBezTo>
                <a:cubicBezTo>
                  <a:pt x="228600" y="144660"/>
                  <a:pt x="213240" y="160020"/>
                  <a:pt x="194310" y="160020"/>
                </a:cubicBezTo>
                <a:lnTo>
                  <a:pt x="34290" y="160020"/>
                </a:lnTo>
                <a:cubicBezTo>
                  <a:pt x="15360" y="160020"/>
                  <a:pt x="0" y="144661"/>
                  <a:pt x="0" y="125729"/>
                </a:cubicBezTo>
                <a:lnTo>
                  <a:pt x="0" y="1257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233" r="-1212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opens doors to understanding and solving complex challenges.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applications are vast and impactful, making it a cornerstone of analytical thinking.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Reflection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have enjoyed this interactive journey into the world of integration.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encourage you to continue exploring and learning more about this fascinating topic.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Explore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 is a powerful tool for solving real-world problems in various fields.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integration to real-world problems, we can optimize functions, analyze data, and make informed decisions.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Power of Integration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Integration: A Universal Tool for Solving Real-World Problems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9719" r="-997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Goodbye and Happy Learning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Goodbye, and happy learning!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joining us on this interactive journey into the world of integration!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 Fascinating Topic Awaits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have learned something new and interesting, and that you will continue to explore and learn more about this fascinating topic.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Goodbye, and happy learning!</a:t>
            </a:r>
            <a:endParaRPr lang="en-US" sz="91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 for Joining Us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joining us on this interactive journey into the world of integration!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have learned something new and interesting, and that you will continue to explore and learn more about this fascinating topic.</a:t>
            </a:r>
            <a:endParaRPr lang="en-US" sz="910" dirty="0"/>
          </a:p>
        </p:txBody>
      </p:sp>
      <p:sp>
        <p:nvSpPr>
          <p:cNvPr id="21" name="Text 19"/>
          <p:cNvSpPr/>
          <p:nvPr/>
        </p:nvSpPr>
        <p:spPr>
          <a:xfrm>
            <a:off x="910975" y="4937973"/>
            <a:ext cx="228600" cy="177826"/>
          </a:xfrm>
          <a:custGeom>
            <a:avLst/>
            <a:gdLst/>
            <a:ahLst/>
            <a:cxnLst/>
            <a:rect l="l" t="t" r="r" b="b"/>
            <a:pathLst>
              <a:path w="228600" h="177826">
                <a:moveTo>
                  <a:pt x="120689" y="19045"/>
                </a:moveTo>
                <a:cubicBezTo>
                  <a:pt x="87401" y="19045"/>
                  <a:pt x="60382" y="46064"/>
                  <a:pt x="60382" y="79352"/>
                </a:cubicBezTo>
                <a:cubicBezTo>
                  <a:pt x="60382" y="105657"/>
                  <a:pt x="39077" y="126963"/>
                  <a:pt x="12772" y="126963"/>
                </a:cubicBezTo>
                <a:cubicBezTo>
                  <a:pt x="7496" y="126963"/>
                  <a:pt x="3251" y="122718"/>
                  <a:pt x="3251" y="117440"/>
                </a:cubicBezTo>
                <a:cubicBezTo>
                  <a:pt x="3251" y="112164"/>
                  <a:pt x="7496" y="107918"/>
                  <a:pt x="12772" y="107918"/>
                </a:cubicBezTo>
                <a:cubicBezTo>
                  <a:pt x="28564" y="107918"/>
                  <a:pt x="41338" y="95143"/>
                  <a:pt x="41338" y="79352"/>
                </a:cubicBezTo>
                <a:cubicBezTo>
                  <a:pt x="41338" y="35510"/>
                  <a:pt x="76848" y="0"/>
                  <a:pt x="120689" y="0"/>
                </a:cubicBezTo>
                <a:cubicBezTo>
                  <a:pt x="147550" y="0"/>
                  <a:pt x="171276" y="13332"/>
                  <a:pt x="185598" y="33725"/>
                </a:cubicBezTo>
                <a:cubicBezTo>
                  <a:pt x="188097" y="37257"/>
                  <a:pt x="187900" y="42017"/>
                  <a:pt x="185081" y="45349"/>
                </a:cubicBezTo>
                <a:cubicBezTo>
                  <a:pt x="182265" y="48682"/>
                  <a:pt x="177622" y="49674"/>
                  <a:pt x="173734" y="47809"/>
                </a:cubicBezTo>
                <a:cubicBezTo>
                  <a:pt x="169210" y="45627"/>
                  <a:pt x="164133" y="44437"/>
                  <a:pt x="158776" y="44437"/>
                </a:cubicBezTo>
                <a:cubicBezTo>
                  <a:pt x="139494" y="44437"/>
                  <a:pt x="123862" y="60070"/>
                  <a:pt x="123862" y="79352"/>
                </a:cubicBezTo>
                <a:cubicBezTo>
                  <a:pt x="123862" y="95143"/>
                  <a:pt x="136639" y="107918"/>
                  <a:pt x="152428" y="107918"/>
                </a:cubicBezTo>
                <a:cubicBezTo>
                  <a:pt x="163856" y="107918"/>
                  <a:pt x="175638" y="101847"/>
                  <a:pt x="184169" y="94467"/>
                </a:cubicBezTo>
                <a:cubicBezTo>
                  <a:pt x="187779" y="91254"/>
                  <a:pt x="193215" y="91254"/>
                  <a:pt x="196827" y="94467"/>
                </a:cubicBezTo>
                <a:cubicBezTo>
                  <a:pt x="203532" y="100458"/>
                  <a:pt x="212420" y="105099"/>
                  <a:pt x="221148" y="107084"/>
                </a:cubicBezTo>
                <a:cubicBezTo>
                  <a:pt x="226266" y="108234"/>
                  <a:pt x="229519" y="113313"/>
                  <a:pt x="228369" y="118470"/>
                </a:cubicBezTo>
                <a:cubicBezTo>
                  <a:pt x="227219" y="123627"/>
                  <a:pt x="222140" y="126842"/>
                  <a:pt x="216983" y="125691"/>
                </a:cubicBezTo>
                <a:cubicBezTo>
                  <a:pt x="205596" y="123152"/>
                  <a:pt x="196233" y="117558"/>
                  <a:pt x="190520" y="113629"/>
                </a:cubicBezTo>
                <a:cubicBezTo>
                  <a:pt x="179371" y="121367"/>
                  <a:pt x="166158" y="127039"/>
                  <a:pt x="152430" y="127039"/>
                </a:cubicBezTo>
                <a:cubicBezTo>
                  <a:pt x="126125" y="127039"/>
                  <a:pt x="104820" y="105734"/>
                  <a:pt x="104820" y="79428"/>
                </a:cubicBezTo>
                <a:cubicBezTo>
                  <a:pt x="104820" y="52886"/>
                  <a:pt x="123983" y="30785"/>
                  <a:pt x="149258" y="26302"/>
                </a:cubicBezTo>
                <a:cubicBezTo>
                  <a:pt x="140767" y="21661"/>
                  <a:pt x="131047" y="19042"/>
                  <a:pt x="120692" y="19042"/>
                </a:cubicBezTo>
                <a:lnTo>
                  <a:pt x="120689" y="19045"/>
                </a:lnTo>
              </a:path>
              <a:path w="228600" h="177826">
                <a:moveTo>
                  <a:pt x="31814" y="145252"/>
                </a:moveTo>
                <a:cubicBezTo>
                  <a:pt x="35424" y="142039"/>
                  <a:pt x="40860" y="142039"/>
                  <a:pt x="44472" y="145252"/>
                </a:cubicBezTo>
                <a:cubicBezTo>
                  <a:pt x="53003" y="152632"/>
                  <a:pt x="64785" y="158703"/>
                  <a:pt x="76213" y="158703"/>
                </a:cubicBezTo>
                <a:cubicBezTo>
                  <a:pt x="87641" y="158703"/>
                  <a:pt x="99423" y="152632"/>
                  <a:pt x="107954" y="145252"/>
                </a:cubicBezTo>
                <a:cubicBezTo>
                  <a:pt x="111564" y="142039"/>
                  <a:pt x="117000" y="142039"/>
                  <a:pt x="120612" y="145252"/>
                </a:cubicBezTo>
                <a:cubicBezTo>
                  <a:pt x="129182" y="152632"/>
                  <a:pt x="140925" y="158703"/>
                  <a:pt x="152353" y="158703"/>
                </a:cubicBezTo>
                <a:cubicBezTo>
                  <a:pt x="163780" y="158703"/>
                  <a:pt x="175563" y="152632"/>
                  <a:pt x="184094" y="145252"/>
                </a:cubicBezTo>
                <a:cubicBezTo>
                  <a:pt x="187703" y="142039"/>
                  <a:pt x="193140" y="142039"/>
                  <a:pt x="196751" y="145252"/>
                </a:cubicBezTo>
                <a:cubicBezTo>
                  <a:pt x="203456" y="151243"/>
                  <a:pt x="212344" y="155884"/>
                  <a:pt x="221072" y="157869"/>
                </a:cubicBezTo>
                <a:cubicBezTo>
                  <a:pt x="226191" y="159019"/>
                  <a:pt x="229444" y="164098"/>
                  <a:pt x="228294" y="169255"/>
                </a:cubicBezTo>
                <a:cubicBezTo>
                  <a:pt x="227144" y="174412"/>
                  <a:pt x="222064" y="177627"/>
                  <a:pt x="216907" y="176477"/>
                </a:cubicBezTo>
                <a:cubicBezTo>
                  <a:pt x="205521" y="173937"/>
                  <a:pt x="196157" y="168343"/>
                  <a:pt x="190444" y="164415"/>
                </a:cubicBezTo>
                <a:cubicBezTo>
                  <a:pt x="179296" y="172152"/>
                  <a:pt x="166082" y="177825"/>
                  <a:pt x="152355" y="177825"/>
                </a:cubicBezTo>
                <a:cubicBezTo>
                  <a:pt x="138628" y="177825"/>
                  <a:pt x="125415" y="172150"/>
                  <a:pt x="114266" y="164415"/>
                </a:cubicBezTo>
                <a:cubicBezTo>
                  <a:pt x="103117" y="172152"/>
                  <a:pt x="89904" y="177825"/>
                  <a:pt x="76176" y="177825"/>
                </a:cubicBezTo>
                <a:cubicBezTo>
                  <a:pt x="62449" y="177825"/>
                  <a:pt x="49236" y="172150"/>
                  <a:pt x="38087" y="164415"/>
                </a:cubicBezTo>
                <a:cubicBezTo>
                  <a:pt x="32374" y="168382"/>
                  <a:pt x="23011" y="173937"/>
                  <a:pt x="11624" y="176477"/>
                </a:cubicBezTo>
                <a:cubicBezTo>
                  <a:pt x="6506" y="177627"/>
                  <a:pt x="1388" y="174414"/>
                  <a:pt x="238" y="169255"/>
                </a:cubicBezTo>
                <a:cubicBezTo>
                  <a:pt x="-912" y="164098"/>
                  <a:pt x="2302" y="159019"/>
                  <a:pt x="7459" y="157869"/>
                </a:cubicBezTo>
                <a:cubicBezTo>
                  <a:pt x="16267" y="155884"/>
                  <a:pt x="24917" y="151204"/>
                  <a:pt x="31741" y="145291"/>
                </a:cubicBezTo>
                <a:lnTo>
                  <a:pt x="31814" y="1452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5263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803003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2025-07-10T17:47:13Z</dcterms:created>
  <dcterms:modified xsi:type="dcterms:W3CDTF">2025-07-10T17:47:13Z</dcterms:modified>
</cp:coreProperties>
</file>