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78eff37613a8d7a2c1b58e856328d59a35eccb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c39d5d329d4a8c9fe45936a5caa17720efc2280d.jpg"/><Relationship Id="rId2" Type="http://schemas.openxmlformats.org/officeDocument/2006/relationships/image" Target="../media/c39d5d329d4a8c9fe45936a5caa17720efc2280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4421e625fa7a8b16a3bb41752b05d6b4c9eb39f2.jpg"/><Relationship Id="rId2" Type="http://schemas.openxmlformats.org/officeDocument/2006/relationships/image" Target="../media/4421e625fa7a8b16a3bb41752b05d6b4c9eb39f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0e8a66e632282e52e8f52a83844fbbc38cebf5e6.jpg"/><Relationship Id="rId2" Type="http://schemas.openxmlformats.org/officeDocument/2006/relationships/image" Target="../media/0e8a66e632282e52e8f52a83844fbbc38cebf5e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c5a8771c125af099b265e1f2f4da24601bc1540.jpg"/><Relationship Id="rId2" Type="http://schemas.openxmlformats.org/officeDocument/2006/relationships/image" Target="../media/dc5a8771c125af099b265e1f2f4da24601bc15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6538e435bf0543beb295e50e420bbf1347fe206e.jpg"/><Relationship Id="rId2" Type="http://schemas.openxmlformats.org/officeDocument/2006/relationships/image" Target="../media/6538e435bf0543beb295e50e420bbf1347fe206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a5fe90073cd3a4bb80642e36207b3c31e3582d9.jpg"/><Relationship Id="rId2" Type="http://schemas.openxmlformats.org/officeDocument/2006/relationships/image" Target="../media/da5fe90073cd3a4bb80642e36207b3c31e3582d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ca024410827dfdf173c5bbb64764bee0103098a8.jpg"/><Relationship Id="rId2" Type="http://schemas.openxmlformats.org/officeDocument/2006/relationships/image" Target="../media/ca024410827dfdf173c5bbb64764bee0103098a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01c58a8c6b828d0b653fb7cb1680a32467b2ad23.jp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f9fff72313862e7418aa629abd29e53352536af.jpg"/><Relationship Id="rId2" Type="http://schemas.openxmlformats.org/officeDocument/2006/relationships/image" Target="../media/3f9fff72313862e7418aa629abd29e53352536a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070b4f614a69b7fff8a9d718c8f8200df31d666.jp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8a1b17d9ea4744c5ed0bb30c000a462bc0f1388.jpg"/><Relationship Id="rId2" Type="http://schemas.openxmlformats.org/officeDocument/2006/relationships/image" Target="../media/e8a1b17d9ea4744c5ed0bb30c000a462bc0f138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0731360956319f45ef147e9a2c4195fecbc1089.jpg"/><Relationship Id="rId2" Type="http://schemas.openxmlformats.org/officeDocument/2006/relationships/image" Target="../media/c0731360956319f45ef147e9a2c4195fecbc108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1286f4a575893e9dfab74aa62956119e9f9a0703.jpg"/><Relationship Id="rId2" Type="http://schemas.openxmlformats.org/officeDocument/2006/relationships/image" Target="../media/1286f4a575893e9dfab74aa62956119e9f9a070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8afede2f719261578c233b9fee5acf9b4e95ed42.jpg"/><Relationship Id="rId2" Type="http://schemas.openxmlformats.org/officeDocument/2006/relationships/image" Target="../media/8afede2f719261578c233b9fee5acf9b4e95ed4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0473e21d5bd0fb81ff6b3f83fbec5a2cea67db21.jpg"/><Relationship Id="rId2" Type="http://schemas.openxmlformats.org/officeDocument/2006/relationships/image" Target="../media/0473e21d5bd0fb81ff6b3f83fbec5a2cea67db2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cbf7a75116518713a1ecd9aa006617bdde34540.jpg"/><Relationship Id="rId2" Type="http://schemas.openxmlformats.org/officeDocument/2006/relationships/image" Target="../media/3cbf7a75116518713a1ecd9aa006617bdde345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24800f375309d84e9960ad90deecf676631281d2.jpg"/><Relationship Id="rId2" Type="http://schemas.openxmlformats.org/officeDocument/2006/relationships/image" Target="../media/24800f375309d84e9960ad90deecf676631281d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8409"/>
            <a:ext cx="12192000" cy="1699591"/>
          </a:xfrm>
          <a:custGeom>
            <a:avLst/>
            <a:gdLst/>
            <a:ahLst/>
            <a:cxnLst/>
            <a:rect l="l" t="t" r="r" b="b"/>
            <a:pathLst>
              <a:path w="12192000" h="1699591">
                <a:moveTo>
                  <a:pt x="0" y="169959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699591"/>
                </a:lnTo>
                <a:lnTo>
                  <a:pt x="0" y="16995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35000" r="35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custGeom>
            <a:avLst/>
            <a:gdLst/>
            <a:ahLst/>
            <a:cxnLst/>
            <a:rect l="l" t="t" r="r" b="b"/>
            <a:pathLst>
              <a:path w="7182196" h="2658968">
                <a:moveTo>
                  <a:pt x="0" y="2658968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2658968"/>
                </a:lnTo>
                <a:lnTo>
                  <a:pt x="0" y="265896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Relative Clauses: A Comprehensive Guide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custGeom>
            <a:avLst/>
            <a:gdLst/>
            <a:ahLst/>
            <a:cxnLst/>
            <a:rect l="l" t="t" r="r" b="b"/>
            <a:pathLst>
              <a:path w="7182195" h="1027077">
                <a:moveTo>
                  <a:pt x="0" y="1027077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1027077"/>
                </a:lnTo>
                <a:lnTo>
                  <a:pt x="0" y="10270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Fundamentals, Applications, and Importance of Relative Clauses in English Grammar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932927"/>
          </a:xfrm>
          <a:custGeom>
            <a:avLst/>
            <a:gdLst/>
            <a:ahLst/>
            <a:cxnLst/>
            <a:rect l="l" t="t" r="r" b="b"/>
            <a:pathLst>
              <a:path w="12192000" h="932927">
                <a:moveTo>
                  <a:pt x="0" y="932927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932927"/>
                </a:lnTo>
                <a:lnTo>
                  <a:pt x="0" y="93292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to Relative Clauses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What are Relative Clauses?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Types of Relative Clauses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Relative Pronouns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Forming Relative Clauses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Examples of Relative Clauses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Importance of Relative Clauses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Common Errors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Practice Exercises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Practice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932927"/>
          </a:xfrm>
          <a:custGeom>
            <a:avLst/>
            <a:gdLst/>
            <a:ahLst/>
            <a:cxnLst/>
            <a:rect l="l" t="t" r="r" b="b"/>
            <a:pathLst>
              <a:path w="12192000" h="932927">
                <a:moveTo>
                  <a:pt x="0" y="932927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932927"/>
                </a:lnTo>
                <a:lnTo>
                  <a:pt x="0" y="93292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Independent Practice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Assessment and Feedback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Reflection and Evaluation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Additional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Parent Engagement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Final Thoughts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3108959"/>
          </a:xfrm>
          <a:custGeom>
            <a:avLst/>
            <a:gdLst/>
            <a:ahLst/>
            <a:cxnLst/>
            <a:rect l="l" t="t" r="r" b="b"/>
            <a:pathLst>
              <a:path w="12192000" h="3108959">
                <a:moveTo>
                  <a:pt x="0" y="310895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3108959"/>
                </a:lnTo>
                <a:lnTo>
                  <a:pt x="0" y="310895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1jFGMsPnF0yW-.jpg">    </p:cNvPr>
          <p:cNvPicPr>
            <a:picLocks noChangeAspect="1"/>
          </p:cNvPicPr>
          <p:nvPr/>
        </p:nvPicPr>
        <p:blipFill>
          <a:blip r:embed="rId2"/>
          <a:srcRect l="0" r="0" t="5298" b="5298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79920" y="0"/>
            <a:ext cx="5212080" cy="3108960"/>
          </a:xfrm>
          <a:custGeom>
            <a:avLst/>
            <a:gdLst/>
            <a:ahLst/>
            <a:cxnLst/>
            <a:rect l="l" t="t" r="r" b="b"/>
            <a:pathLst>
              <a:path w="5212080" h="3108960">
                <a:moveTo>
                  <a:pt x="0" y="310896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8077201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relative clauses improves writing clarity and coherence.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instance, 'The student who studies hard will succeed' offers more context than 'The student will succeed.'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077201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Communication Skills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404361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relative clauses enhances effective communication.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are crucial for constructing sentences that convey detailed information.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404361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Insights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Relative clauses are essential in English as they provide specific details about nouns.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example, in 'The car that is red is mine,' the clause 'that is red' identifies which car.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Role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731520" y="0"/>
            <a:ext cx="5811520" cy="548640"/>
          </a:xfrm>
          <a:custGeom>
            <a:avLst/>
            <a:gdLst/>
            <a:ahLst/>
            <a:cxnLst/>
            <a:rect l="l" t="t" r="r" b="b"/>
            <a:pathLst>
              <a:path w="5811520" h="548640">
                <a:moveTo>
                  <a:pt x="0" y="548640"/>
                </a:moveTo>
                <a:lnTo>
                  <a:pt x="0" y="0"/>
                </a:lnTo>
                <a:lnTo>
                  <a:pt x="5811520" y="0"/>
                </a:lnTo>
                <a:lnTo>
                  <a:pt x="5811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Clauses: A Comprehensive Guide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9" y="932927"/>
            <a:ext cx="5811521" cy="1861072"/>
          </a:xfrm>
          <a:custGeom>
            <a:avLst/>
            <a:gdLst/>
            <a:ahLst/>
            <a:cxnLst/>
            <a:rect l="l" t="t" r="r" b="b"/>
            <a:pathLst>
              <a:path w="5811521" h="1861072">
                <a:moveTo>
                  <a:pt x="0" y="1861072"/>
                </a:moveTo>
                <a:lnTo>
                  <a:pt x="0" y="0"/>
                </a:lnTo>
                <a:lnTo>
                  <a:pt x="5811521" y="0"/>
                </a:lnTo>
                <a:lnTo>
                  <a:pt x="5811521" y="1861072"/>
                </a:lnTo>
                <a:lnTo>
                  <a:pt x="0" y="18610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Relative Clauses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0ZFW86lkBpHY-.jpg">    </p:cNvPr>
          <p:cNvPicPr>
            <a:picLocks noChangeAspect="1"/>
          </p:cNvPicPr>
          <p:nvPr/>
        </p:nvPicPr>
        <p:blipFill>
          <a:blip r:embed="rId2"/>
          <a:srcRect l="28812" r="28812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relative clause is a type of dependent clause that provides more information about a person, place, or thing.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cannot stand alone as a complete sentence.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Dependent Clauses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relative clause begins with a relative pronoun such as who, which, or that.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pronouns help connect the clause to the noun it describes.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Relative Pronouns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Relative clauses can be restrictive or non-restrictive.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Restrictive clauses are essential to the meaning of the sentence, while non-restrictive clauses add extra information.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Clauses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Relative clauses are used to describe, explain, or provide additional information about a noun or pronoun.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enhance the clarity and detail of the sentence.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Noun Descriptions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6993" y="336977"/>
                  <a:pt x="125066" y="332476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34626" y="238322"/>
                  <a:pt x="29196" y="247537"/>
                  <a:pt x="26196" y="257610"/>
                </a:cubicBezTo>
                <a:lnTo>
                  <a:pt x="26196" y="257610"/>
                </a:lnTo>
                <a:moveTo>
                  <a:pt x="59057" y="267254"/>
                </a:moveTo>
                <a:cubicBezTo>
                  <a:pt x="60272" y="263253"/>
                  <a:pt x="62272" y="259539"/>
                  <a:pt x="65058" y="256395"/>
                </a:cubicBezTo>
                <a:cubicBezTo>
                  <a:pt x="65487" y="255967"/>
                  <a:pt x="65844" y="255538"/>
                  <a:pt x="66272" y="255109"/>
                </a:cubicBezTo>
                <a:lnTo>
                  <a:pt x="229507" y="91946"/>
                </a:lnTo>
                <a:lnTo>
                  <a:pt x="273798" y="136237"/>
                </a:lnTo>
                <a:lnTo>
                  <a:pt x="110635" y="299472"/>
                </a:lnTo>
                <a:cubicBezTo>
                  <a:pt x="107278" y="302830"/>
                  <a:pt x="103063" y="305330"/>
                  <a:pt x="98491" y="306687"/>
                </a:cubicBezTo>
                <a:lnTo>
                  <a:pt x="81774" y="311616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641" y="189299"/>
                </a:moveTo>
                <a:cubicBezTo>
                  <a:pt x="363760" y="157181"/>
                  <a:pt x="363760" y="105117"/>
                  <a:pt x="331641" y="72999"/>
                </a:cubicBezTo>
                <a:cubicBezTo>
                  <a:pt x="301066" y="42424"/>
                  <a:pt x="251974" y="40766"/>
                  <a:pt x="219399" y="69284"/>
                </a:cubicBezTo>
                <a:lnTo>
                  <a:pt x="215913" y="72370"/>
                </a:lnTo>
                <a:cubicBezTo>
                  <a:pt x="210198" y="77342"/>
                  <a:pt x="209626" y="86029"/>
                  <a:pt x="214598" y="91744"/>
                </a:cubicBezTo>
                <a:cubicBezTo>
                  <a:pt x="219570" y="97459"/>
                  <a:pt x="228257" y="98031"/>
                  <a:pt x="233972" y="93059"/>
                </a:cubicBezTo>
                <a:lnTo>
                  <a:pt x="237458" y="89972"/>
                </a:lnTo>
                <a:cubicBezTo>
                  <a:pt x="259175" y="70999"/>
                  <a:pt x="291865" y="72085"/>
                  <a:pt x="312268" y="92487"/>
                </a:cubicBezTo>
                <a:cubicBezTo>
                  <a:pt x="333642" y="113861"/>
                  <a:pt x="333642" y="148551"/>
                  <a:pt x="312268" y="169982"/>
                </a:cubicBezTo>
                <a:lnTo>
                  <a:pt x="247517" y="234676"/>
                </a:lnTo>
                <a:cubicBezTo>
                  <a:pt x="226143" y="256050"/>
                  <a:pt x="191395" y="256050"/>
                  <a:pt x="170021" y="234676"/>
                </a:cubicBezTo>
                <a:cubicBezTo>
                  <a:pt x="149619" y="214274"/>
                  <a:pt x="148533" y="181584"/>
                  <a:pt x="167507" y="159867"/>
                </a:cubicBezTo>
                <a:lnTo>
                  <a:pt x="170193" y="156781"/>
                </a:lnTo>
                <a:cubicBezTo>
                  <a:pt x="175165" y="151066"/>
                  <a:pt x="174593" y="142436"/>
                  <a:pt x="168878" y="137407"/>
                </a:cubicBezTo>
                <a:cubicBezTo>
                  <a:pt x="163163" y="132378"/>
                  <a:pt x="154534" y="133006"/>
                  <a:pt x="149504" y="138721"/>
                </a:cubicBezTo>
                <a:lnTo>
                  <a:pt x="146818" y="141808"/>
                </a:lnTo>
                <a:cubicBezTo>
                  <a:pt x="118358" y="174383"/>
                  <a:pt x="120015" y="223475"/>
                  <a:pt x="150590" y="254050"/>
                </a:cubicBezTo>
                <a:cubicBezTo>
                  <a:pt x="182709" y="286168"/>
                  <a:pt x="234772" y="286168"/>
                  <a:pt x="266891" y="254050"/>
                </a:cubicBezTo>
                <a:lnTo>
                  <a:pt x="331641" y="189299"/>
                </a:lnTo>
                <a:moveTo>
                  <a:pt x="34119" y="176498"/>
                </a:moveTo>
                <a:cubicBezTo>
                  <a:pt x="2000" y="208616"/>
                  <a:pt x="2000" y="260680"/>
                  <a:pt x="34119" y="292741"/>
                </a:cubicBezTo>
                <a:cubicBezTo>
                  <a:pt x="64751" y="323373"/>
                  <a:pt x="113843" y="324973"/>
                  <a:pt x="146418" y="296455"/>
                </a:cubicBezTo>
                <a:lnTo>
                  <a:pt x="149904" y="293369"/>
                </a:lnTo>
                <a:cubicBezTo>
                  <a:pt x="155619" y="288397"/>
                  <a:pt x="156191" y="279710"/>
                  <a:pt x="151219" y="273995"/>
                </a:cubicBezTo>
                <a:cubicBezTo>
                  <a:pt x="146247" y="268280"/>
                  <a:pt x="137560" y="267709"/>
                  <a:pt x="131845" y="272681"/>
                </a:cubicBezTo>
                <a:lnTo>
                  <a:pt x="128359" y="275767"/>
                </a:lnTo>
                <a:cubicBezTo>
                  <a:pt x="106642" y="294741"/>
                  <a:pt x="73952" y="293655"/>
                  <a:pt x="53550" y="273253"/>
                </a:cubicBezTo>
                <a:cubicBezTo>
                  <a:pt x="32175" y="251878"/>
                  <a:pt x="32175" y="217188"/>
                  <a:pt x="53550" y="195757"/>
                </a:cubicBezTo>
                <a:lnTo>
                  <a:pt x="118300" y="131120"/>
                </a:lnTo>
                <a:cubicBezTo>
                  <a:pt x="139675" y="109746"/>
                  <a:pt x="174365" y="109746"/>
                  <a:pt x="195796" y="131120"/>
                </a:cubicBezTo>
                <a:cubicBezTo>
                  <a:pt x="216198" y="151523"/>
                  <a:pt x="217284" y="184213"/>
                  <a:pt x="198310" y="205930"/>
                </a:cubicBezTo>
                <a:lnTo>
                  <a:pt x="195224" y="209416"/>
                </a:lnTo>
                <a:cubicBezTo>
                  <a:pt x="190252" y="215131"/>
                  <a:pt x="190824" y="223761"/>
                  <a:pt x="196539" y="228790"/>
                </a:cubicBezTo>
                <a:cubicBezTo>
                  <a:pt x="202254" y="233819"/>
                  <a:pt x="210883" y="233190"/>
                  <a:pt x="215913" y="227475"/>
                </a:cubicBezTo>
                <a:lnTo>
                  <a:pt x="218999" y="223989"/>
                </a:lnTo>
                <a:cubicBezTo>
                  <a:pt x="247517" y="191414"/>
                  <a:pt x="245859" y="142322"/>
                  <a:pt x="215284" y="111689"/>
                </a:cubicBezTo>
                <a:cubicBezTo>
                  <a:pt x="183166" y="79571"/>
                  <a:pt x="131102" y="79571"/>
                  <a:pt x="98984" y="111689"/>
                </a:cubicBezTo>
                <a:lnTo>
                  <a:pt x="34119" y="17649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Clauses: A Comprehensive Guide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are Relative Clauses?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IXi42cH1XNs7-.jpg">    </p:cNvPr>
          <p:cNvPicPr>
            <a:picLocks noChangeAspect="1"/>
          </p:cNvPicPr>
          <p:nvPr/>
        </p:nvPicPr>
        <p:blipFill>
          <a:blip r:embed="rId2"/>
          <a:srcRect l="0" r="0" t="2302" b="2302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Relative clauses can be used to describe people, places, and things.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enhance the sentence by providing additional context and information.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Descriptive Use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818" y="20976"/>
                </a:moveTo>
                <a:cubicBezTo>
                  <a:pt x="179835" y="15940"/>
                  <a:pt x="171691" y="15886"/>
                  <a:pt x="166655" y="20869"/>
                </a:cubicBezTo>
                <a:cubicBezTo>
                  <a:pt x="161618" y="25851"/>
                  <a:pt x="161565" y="33995"/>
                  <a:pt x="166548" y="39032"/>
                </a:cubicBezTo>
                <a:lnTo>
                  <a:pt x="234967" y="108308"/>
                </a:lnTo>
                <a:cubicBezTo>
                  <a:pt x="253130" y="126685"/>
                  <a:pt x="253130" y="156207"/>
                  <a:pt x="234967" y="174584"/>
                </a:cubicBezTo>
                <a:lnTo>
                  <a:pt x="175013" y="235288"/>
                </a:lnTo>
                <a:cubicBezTo>
                  <a:pt x="170030" y="240325"/>
                  <a:pt x="170084" y="248468"/>
                  <a:pt x="175120" y="253451"/>
                </a:cubicBezTo>
                <a:cubicBezTo>
                  <a:pt x="180157" y="258434"/>
                  <a:pt x="188300" y="258380"/>
                  <a:pt x="193283" y="253344"/>
                </a:cubicBezTo>
                <a:lnTo>
                  <a:pt x="253291" y="192694"/>
                </a:lnTo>
                <a:cubicBezTo>
                  <a:pt x="281366" y="164297"/>
                  <a:pt x="281366" y="118649"/>
                  <a:pt x="253291" y="90252"/>
                </a:cubicBezTo>
                <a:lnTo>
                  <a:pt x="184818" y="20976"/>
                </a:lnTo>
                <a:moveTo>
                  <a:pt x="130007" y="27191"/>
                </a:moveTo>
                <a:cubicBezTo>
                  <a:pt x="123578" y="20762"/>
                  <a:pt x="114845" y="17172"/>
                  <a:pt x="105736" y="17172"/>
                </a:cubicBezTo>
                <a:lnTo>
                  <a:pt x="25691" y="17172"/>
                </a:lnTo>
                <a:cubicBezTo>
                  <a:pt x="11493" y="17172"/>
                  <a:pt x="-27" y="28691"/>
                  <a:pt x="-27" y="42889"/>
                </a:cubicBezTo>
                <a:lnTo>
                  <a:pt x="-27" y="122989"/>
                </a:lnTo>
                <a:cubicBezTo>
                  <a:pt x="-27" y="132097"/>
                  <a:pt x="3563" y="140830"/>
                  <a:pt x="9992" y="147260"/>
                </a:cubicBezTo>
                <a:lnTo>
                  <a:pt x="100004" y="237271"/>
                </a:lnTo>
                <a:cubicBezTo>
                  <a:pt x="113398" y="250665"/>
                  <a:pt x="135097" y="250665"/>
                  <a:pt x="148492" y="237271"/>
                </a:cubicBezTo>
                <a:lnTo>
                  <a:pt x="220018" y="165744"/>
                </a:lnTo>
                <a:cubicBezTo>
                  <a:pt x="233413" y="152349"/>
                  <a:pt x="233413" y="130650"/>
                  <a:pt x="220018" y="117256"/>
                </a:cubicBezTo>
                <a:lnTo>
                  <a:pt x="130007" y="27245"/>
                </a:lnTo>
                <a:lnTo>
                  <a:pt x="130007" y="27191"/>
                </a:lnTo>
                <a:moveTo>
                  <a:pt x="25691" y="42889"/>
                </a:moveTo>
                <a:lnTo>
                  <a:pt x="105790" y="42889"/>
                </a:lnTo>
                <a:cubicBezTo>
                  <a:pt x="108040" y="42889"/>
                  <a:pt x="110237" y="43800"/>
                  <a:pt x="111844" y="45407"/>
                </a:cubicBezTo>
                <a:lnTo>
                  <a:pt x="201856" y="135419"/>
                </a:lnTo>
                <a:cubicBezTo>
                  <a:pt x="205178" y="138741"/>
                  <a:pt x="205178" y="144206"/>
                  <a:pt x="201856" y="147527"/>
                </a:cubicBezTo>
                <a:lnTo>
                  <a:pt x="130329" y="219054"/>
                </a:lnTo>
                <a:cubicBezTo>
                  <a:pt x="127007" y="222376"/>
                  <a:pt x="121542" y="222376"/>
                  <a:pt x="118220" y="219054"/>
                </a:cubicBezTo>
                <a:lnTo>
                  <a:pt x="28209" y="129043"/>
                </a:lnTo>
                <a:cubicBezTo>
                  <a:pt x="26602" y="127436"/>
                  <a:pt x="25691" y="125239"/>
                  <a:pt x="25691" y="122989"/>
                </a:cubicBezTo>
                <a:lnTo>
                  <a:pt x="25691" y="42889"/>
                </a:lnTo>
                <a:moveTo>
                  <a:pt x="77126" y="77179"/>
                </a:moveTo>
                <a:cubicBezTo>
                  <a:pt x="77126" y="67710"/>
                  <a:pt x="69450" y="60034"/>
                  <a:pt x="59981" y="60034"/>
                </a:cubicBezTo>
                <a:cubicBezTo>
                  <a:pt x="50512" y="60034"/>
                  <a:pt x="42836" y="67710"/>
                  <a:pt x="42836" y="77179"/>
                </a:cubicBezTo>
                <a:cubicBezTo>
                  <a:pt x="42836" y="86648"/>
                  <a:pt x="50512" y="94324"/>
                  <a:pt x="59981" y="94324"/>
                </a:cubicBezTo>
                <a:cubicBezTo>
                  <a:pt x="69450" y="94324"/>
                  <a:pt x="77126" y="86648"/>
                  <a:pt x="77126" y="77179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Non-restrictive relative clauses provide non-essential information about a noun or pronoun.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add extra details but can be removed without changing the main meaning of the sentence.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Non-Essential Clauses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52162" y="112193"/>
                </a:moveTo>
                <a:cubicBezTo>
                  <a:pt x="152162" y="107049"/>
                  <a:pt x="147983" y="102870"/>
                  <a:pt x="142839" y="102870"/>
                </a:cubicBezTo>
                <a:cubicBezTo>
                  <a:pt x="138339" y="102870"/>
                  <a:pt x="134481" y="106085"/>
                  <a:pt x="133677" y="110532"/>
                </a:cubicBezTo>
                <a:lnTo>
                  <a:pt x="123605" y="165878"/>
                </a:lnTo>
                <a:lnTo>
                  <a:pt x="150608" y="119961"/>
                </a:lnTo>
                <a:cubicBezTo>
                  <a:pt x="151626" y="118193"/>
                  <a:pt x="152162" y="116211"/>
                  <a:pt x="152162" y="114229"/>
                </a:cubicBezTo>
                <a:lnTo>
                  <a:pt x="152162" y="112193"/>
                </a:lnTo>
                <a:moveTo>
                  <a:pt x="177879" y="112193"/>
                </a:moveTo>
                <a:lnTo>
                  <a:pt x="177879" y="114229"/>
                </a:lnTo>
                <a:cubicBezTo>
                  <a:pt x="177879" y="120819"/>
                  <a:pt x="176111" y="127302"/>
                  <a:pt x="172790" y="133035"/>
                </a:cubicBezTo>
                <a:lnTo>
                  <a:pt x="142143" y="185112"/>
                </a:lnTo>
                <a:cubicBezTo>
                  <a:pt x="137749" y="192560"/>
                  <a:pt x="129659" y="197168"/>
                  <a:pt x="120979" y="197168"/>
                </a:cubicBezTo>
                <a:lnTo>
                  <a:pt x="120015" y="197168"/>
                </a:lnTo>
                <a:cubicBezTo>
                  <a:pt x="106996" y="197168"/>
                  <a:pt x="96441" y="186613"/>
                  <a:pt x="96441" y="173593"/>
                </a:cubicBezTo>
                <a:cubicBezTo>
                  <a:pt x="96441" y="172200"/>
                  <a:pt x="96548" y="170754"/>
                  <a:pt x="96816" y="169361"/>
                </a:cubicBezTo>
                <a:lnTo>
                  <a:pt x="108335" y="105924"/>
                </a:lnTo>
                <a:cubicBezTo>
                  <a:pt x="111389" y="89261"/>
                  <a:pt x="125909" y="77153"/>
                  <a:pt x="142839" y="77153"/>
                </a:cubicBezTo>
                <a:cubicBezTo>
                  <a:pt x="162181" y="77153"/>
                  <a:pt x="177879" y="92851"/>
                  <a:pt x="177879" y="112193"/>
                </a:cubicBezTo>
                <a:lnTo>
                  <a:pt x="177879" y="11219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Restrictive relative clauses provide essential information about a noun or pronoun.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help clarify which specific person or thing is being referred to.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Essential Clauses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Clauses: A Comprehensive Guide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Relative Clauses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548640" cy="6858000"/>
          </a:xfrm>
          <a:custGeom>
            <a:avLst/>
            <a:gdLst/>
            <a:ahLst/>
            <a:cxnLst/>
            <a:rect l="l" t="t" r="r" b="b"/>
            <a:pathLst>
              <a:path w="548640" h="6858000">
                <a:moveTo>
                  <a:pt x="0" y="68580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ZU9YmyloB8at-.jpg">    </p:cNvPr>
          <p:cNvPicPr>
            <a:picLocks noChangeAspect="1"/>
          </p:cNvPicPr>
          <p:nvPr/>
        </p:nvPicPr>
        <p:blipFill>
          <a:blip r:embed="rId2"/>
          <a:srcRect l="32627" r="32627" t="0" b="0"/>
          <a:stretch/>
        </p:blipFill>
        <p:spPr>
          <a:xfrm>
            <a:off x="0" y="-1"/>
            <a:ext cx="358417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0" y="-1"/>
            <a:ext cx="3584170" cy="6858000"/>
          </a:xfrm>
          <a:custGeom>
            <a:avLst/>
            <a:gdLst/>
            <a:ahLst/>
            <a:cxnLst/>
            <a:rect l="l" t="t" r="r" b="b"/>
            <a:pathLst>
              <a:path w="3584170" h="6858000">
                <a:moveTo>
                  <a:pt x="0" y="6858000"/>
                </a:moveTo>
                <a:lnTo>
                  <a:pt x="0" y="0"/>
                </a:lnTo>
                <a:lnTo>
                  <a:pt x="3584170" y="0"/>
                </a:lnTo>
                <a:lnTo>
                  <a:pt x="358417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4046218" y="3146518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Who refers specifically to individuals.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is used to identify the subject in a sentence.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046218" y="2680209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Who: People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960126" y="3146518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Which is used to specify particular items or concepts.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helps to differentiate between options.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960126" y="2680209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Which: Things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46218" y="513473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That can refer to both people and objects.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is often used to connect clauses and provide essential information.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046218" y="466843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That: People or Things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960126" y="513473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73"/>
              </a:spcBef>
              <a:buNone/>
            </a:pPr>
            <a:r>
              <a:rPr lang="en-US" sz="1368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Whom functions as the object of a verb or preposition.</a:t>
            </a:r>
            <a:endParaRPr lang="en-US" sz="1368" dirty="0"/>
          </a:p>
          <a:p>
            <a:pPr algn="l" marL="0" indent="0">
              <a:lnSpc>
                <a:spcPct val="100000"/>
              </a:lnSpc>
              <a:spcBef>
                <a:spcPts val="1173"/>
              </a:spcBef>
              <a:buNone/>
            </a:pPr>
            <a:r>
              <a:rPr lang="en-US" sz="1368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is commonly found in more formal contexts.</a:t>
            </a:r>
            <a:endParaRPr lang="en-US" sz="1368" dirty="0"/>
          </a:p>
        </p:txBody>
      </p:sp>
      <p:sp>
        <p:nvSpPr>
          <p:cNvPr id="12" name="Text 9"/>
          <p:cNvSpPr/>
          <p:nvPr/>
        </p:nvSpPr>
        <p:spPr>
          <a:xfrm>
            <a:off x="7960126" y="466843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Whom: Object Use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046218" y="220326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8582" y="34290"/>
                </a:moveTo>
                <a:cubicBezTo>
                  <a:pt x="148582" y="15352"/>
                  <a:pt x="163934" y="0"/>
                  <a:pt x="182872" y="0"/>
                </a:cubicBezTo>
                <a:cubicBezTo>
                  <a:pt x="201810" y="0"/>
                  <a:pt x="217162" y="15352"/>
                  <a:pt x="217162" y="34290"/>
                </a:cubicBezTo>
                <a:cubicBezTo>
                  <a:pt x="217162" y="53228"/>
                  <a:pt x="201810" y="68580"/>
                  <a:pt x="182872" y="68580"/>
                </a:cubicBezTo>
                <a:cubicBezTo>
                  <a:pt x="163934" y="68580"/>
                  <a:pt x="148582" y="53228"/>
                  <a:pt x="148582" y="34290"/>
                </a:cubicBezTo>
                <a:lnTo>
                  <a:pt x="148582" y="34290"/>
                </a:lnTo>
                <a:moveTo>
                  <a:pt x="171442" y="125801"/>
                </a:moveTo>
                <a:lnTo>
                  <a:pt x="171442" y="217170"/>
                </a:lnTo>
                <a:lnTo>
                  <a:pt x="194302" y="217170"/>
                </a:lnTo>
                <a:lnTo>
                  <a:pt x="194302" y="125801"/>
                </a:lnTo>
                <a:cubicBezTo>
                  <a:pt x="193802" y="125801"/>
                  <a:pt x="193231" y="125730"/>
                  <a:pt x="192659" y="125730"/>
                </a:cubicBezTo>
                <a:lnTo>
                  <a:pt x="173014" y="125730"/>
                </a:lnTo>
                <a:cubicBezTo>
                  <a:pt x="172443" y="125730"/>
                  <a:pt x="171942" y="125730"/>
                  <a:pt x="171371" y="125801"/>
                </a:cubicBezTo>
                <a:lnTo>
                  <a:pt x="171442" y="125801"/>
                </a:lnTo>
                <a:moveTo>
                  <a:pt x="171442" y="251460"/>
                </a:moveTo>
                <a:lnTo>
                  <a:pt x="171442" y="348615"/>
                </a:lnTo>
                <a:cubicBezTo>
                  <a:pt x="171442" y="358116"/>
                  <a:pt x="163799" y="365760"/>
                  <a:pt x="154297" y="365760"/>
                </a:cubicBezTo>
                <a:cubicBezTo>
                  <a:pt x="144796" y="365760"/>
                  <a:pt x="137152" y="358116"/>
                  <a:pt x="137152" y="348615"/>
                </a:cubicBezTo>
                <a:lnTo>
                  <a:pt x="137152" y="159734"/>
                </a:lnTo>
                <a:lnTo>
                  <a:pt x="106363" y="214170"/>
                </a:lnTo>
                <a:cubicBezTo>
                  <a:pt x="101719" y="222385"/>
                  <a:pt x="91218" y="225314"/>
                  <a:pt x="83003" y="220670"/>
                </a:cubicBezTo>
                <a:cubicBezTo>
                  <a:pt x="74787" y="216027"/>
                  <a:pt x="71859" y="205526"/>
                  <a:pt x="76502" y="197310"/>
                </a:cubicBezTo>
                <a:lnTo>
                  <a:pt x="118364" y="123373"/>
                </a:lnTo>
                <a:cubicBezTo>
                  <a:pt x="129509" y="103656"/>
                  <a:pt x="150440" y="91440"/>
                  <a:pt x="173085" y="91440"/>
                </a:cubicBezTo>
                <a:lnTo>
                  <a:pt x="192731" y="91440"/>
                </a:lnTo>
                <a:cubicBezTo>
                  <a:pt x="215376" y="91440"/>
                  <a:pt x="236308" y="103656"/>
                  <a:pt x="247452" y="123373"/>
                </a:cubicBezTo>
                <a:lnTo>
                  <a:pt x="289243" y="197310"/>
                </a:lnTo>
                <a:cubicBezTo>
                  <a:pt x="293886" y="205526"/>
                  <a:pt x="291029" y="216027"/>
                  <a:pt x="282742" y="220670"/>
                </a:cubicBezTo>
                <a:cubicBezTo>
                  <a:pt x="274455" y="225314"/>
                  <a:pt x="264025" y="222456"/>
                  <a:pt x="259382" y="214170"/>
                </a:cubicBezTo>
                <a:lnTo>
                  <a:pt x="228592" y="159734"/>
                </a:lnTo>
                <a:lnTo>
                  <a:pt x="228592" y="348615"/>
                </a:lnTo>
                <a:cubicBezTo>
                  <a:pt x="228592" y="358116"/>
                  <a:pt x="220949" y="365760"/>
                  <a:pt x="211447" y="365760"/>
                </a:cubicBezTo>
                <a:cubicBezTo>
                  <a:pt x="201946" y="365760"/>
                  <a:pt x="194302" y="358116"/>
                  <a:pt x="194302" y="348615"/>
                </a:cubicBezTo>
                <a:lnTo>
                  <a:pt x="194302" y="251460"/>
                </a:lnTo>
                <a:lnTo>
                  <a:pt x="171442" y="2514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960126" y="220120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7899" y="76438"/>
                </a:moveTo>
                <a:cubicBezTo>
                  <a:pt x="344615" y="83153"/>
                  <a:pt x="344615" y="94012"/>
                  <a:pt x="337899" y="100655"/>
                </a:cubicBezTo>
                <a:lnTo>
                  <a:pt x="149304" y="289322"/>
                </a:lnTo>
                <a:cubicBezTo>
                  <a:pt x="142589" y="296037"/>
                  <a:pt x="131731" y="296037"/>
                  <a:pt x="125087" y="289322"/>
                </a:cubicBezTo>
                <a:lnTo>
                  <a:pt x="27861" y="192167"/>
                </a:lnTo>
                <a:cubicBezTo>
                  <a:pt x="21146" y="185452"/>
                  <a:pt x="21146" y="174593"/>
                  <a:pt x="27861" y="167950"/>
                </a:cubicBezTo>
                <a:cubicBezTo>
                  <a:pt x="34576" y="161306"/>
                  <a:pt x="45434" y="161234"/>
                  <a:pt x="52078" y="167950"/>
                </a:cubicBezTo>
                <a:lnTo>
                  <a:pt x="137089" y="252960"/>
                </a:lnTo>
                <a:lnTo>
                  <a:pt x="313611" y="76438"/>
                </a:lnTo>
                <a:cubicBezTo>
                  <a:pt x="320326" y="69723"/>
                  <a:pt x="331184" y="69723"/>
                  <a:pt x="337828" y="76438"/>
                </a:cubicBezTo>
                <a:lnTo>
                  <a:pt x="337899" y="7643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046218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641" y="189299"/>
                </a:moveTo>
                <a:cubicBezTo>
                  <a:pt x="363760" y="157181"/>
                  <a:pt x="363760" y="105117"/>
                  <a:pt x="331641" y="72999"/>
                </a:cubicBezTo>
                <a:cubicBezTo>
                  <a:pt x="301066" y="42424"/>
                  <a:pt x="251974" y="40766"/>
                  <a:pt x="219399" y="69284"/>
                </a:cubicBezTo>
                <a:lnTo>
                  <a:pt x="215913" y="72370"/>
                </a:lnTo>
                <a:cubicBezTo>
                  <a:pt x="210198" y="77342"/>
                  <a:pt x="209626" y="86029"/>
                  <a:pt x="214598" y="91744"/>
                </a:cubicBezTo>
                <a:cubicBezTo>
                  <a:pt x="219570" y="97459"/>
                  <a:pt x="228257" y="98031"/>
                  <a:pt x="233972" y="93059"/>
                </a:cubicBezTo>
                <a:lnTo>
                  <a:pt x="237458" y="89972"/>
                </a:lnTo>
                <a:cubicBezTo>
                  <a:pt x="259175" y="70999"/>
                  <a:pt x="291865" y="72085"/>
                  <a:pt x="312268" y="92487"/>
                </a:cubicBezTo>
                <a:cubicBezTo>
                  <a:pt x="333642" y="113861"/>
                  <a:pt x="333642" y="148551"/>
                  <a:pt x="312268" y="169982"/>
                </a:cubicBezTo>
                <a:lnTo>
                  <a:pt x="247517" y="234676"/>
                </a:lnTo>
                <a:cubicBezTo>
                  <a:pt x="226143" y="256050"/>
                  <a:pt x="191395" y="256050"/>
                  <a:pt x="170021" y="234676"/>
                </a:cubicBezTo>
                <a:cubicBezTo>
                  <a:pt x="149619" y="214274"/>
                  <a:pt x="148533" y="181584"/>
                  <a:pt x="167507" y="159867"/>
                </a:cubicBezTo>
                <a:lnTo>
                  <a:pt x="170193" y="156781"/>
                </a:lnTo>
                <a:cubicBezTo>
                  <a:pt x="175165" y="151066"/>
                  <a:pt x="174593" y="142436"/>
                  <a:pt x="168878" y="137407"/>
                </a:cubicBezTo>
                <a:cubicBezTo>
                  <a:pt x="163163" y="132378"/>
                  <a:pt x="154534" y="133006"/>
                  <a:pt x="149504" y="138721"/>
                </a:cubicBezTo>
                <a:lnTo>
                  <a:pt x="146818" y="141808"/>
                </a:lnTo>
                <a:cubicBezTo>
                  <a:pt x="118358" y="174383"/>
                  <a:pt x="120015" y="223475"/>
                  <a:pt x="150590" y="254050"/>
                </a:cubicBezTo>
                <a:cubicBezTo>
                  <a:pt x="182709" y="286168"/>
                  <a:pt x="234772" y="286168"/>
                  <a:pt x="266891" y="254050"/>
                </a:cubicBezTo>
                <a:lnTo>
                  <a:pt x="331641" y="189299"/>
                </a:lnTo>
                <a:moveTo>
                  <a:pt x="34119" y="176498"/>
                </a:moveTo>
                <a:cubicBezTo>
                  <a:pt x="2000" y="208616"/>
                  <a:pt x="2000" y="260680"/>
                  <a:pt x="34119" y="292741"/>
                </a:cubicBezTo>
                <a:cubicBezTo>
                  <a:pt x="64751" y="323373"/>
                  <a:pt x="113843" y="324973"/>
                  <a:pt x="146418" y="296455"/>
                </a:cubicBezTo>
                <a:lnTo>
                  <a:pt x="149904" y="293369"/>
                </a:lnTo>
                <a:cubicBezTo>
                  <a:pt x="155619" y="288397"/>
                  <a:pt x="156191" y="279710"/>
                  <a:pt x="151219" y="273995"/>
                </a:cubicBezTo>
                <a:cubicBezTo>
                  <a:pt x="146247" y="268280"/>
                  <a:pt x="137560" y="267709"/>
                  <a:pt x="131845" y="272681"/>
                </a:cubicBezTo>
                <a:lnTo>
                  <a:pt x="128359" y="275767"/>
                </a:lnTo>
                <a:cubicBezTo>
                  <a:pt x="106642" y="294741"/>
                  <a:pt x="73952" y="293655"/>
                  <a:pt x="53550" y="273253"/>
                </a:cubicBezTo>
                <a:cubicBezTo>
                  <a:pt x="32175" y="251878"/>
                  <a:pt x="32175" y="217188"/>
                  <a:pt x="53550" y="195757"/>
                </a:cubicBezTo>
                <a:lnTo>
                  <a:pt x="118300" y="131120"/>
                </a:lnTo>
                <a:cubicBezTo>
                  <a:pt x="139675" y="109746"/>
                  <a:pt x="174365" y="109746"/>
                  <a:pt x="195796" y="131120"/>
                </a:cubicBezTo>
                <a:cubicBezTo>
                  <a:pt x="216198" y="151523"/>
                  <a:pt x="217284" y="184213"/>
                  <a:pt x="198310" y="205930"/>
                </a:cubicBezTo>
                <a:lnTo>
                  <a:pt x="195224" y="209416"/>
                </a:lnTo>
                <a:cubicBezTo>
                  <a:pt x="190252" y="215131"/>
                  <a:pt x="190824" y="223761"/>
                  <a:pt x="196539" y="228790"/>
                </a:cubicBezTo>
                <a:cubicBezTo>
                  <a:pt x="202254" y="233819"/>
                  <a:pt x="210883" y="233190"/>
                  <a:pt x="215913" y="227475"/>
                </a:cubicBezTo>
                <a:lnTo>
                  <a:pt x="218999" y="223989"/>
                </a:lnTo>
                <a:cubicBezTo>
                  <a:pt x="247517" y="191414"/>
                  <a:pt x="245859" y="142322"/>
                  <a:pt x="215284" y="111689"/>
                </a:cubicBezTo>
                <a:cubicBezTo>
                  <a:pt x="183166" y="79571"/>
                  <a:pt x="131102" y="79571"/>
                  <a:pt x="98984" y="111689"/>
                </a:cubicBezTo>
                <a:lnTo>
                  <a:pt x="34119" y="17649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960126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Clauses: A Comprehensive Guide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4046217" y="932927"/>
            <a:ext cx="7505701" cy="884627"/>
          </a:xfrm>
          <a:custGeom>
            <a:avLst/>
            <a:gdLst/>
            <a:ahLst/>
            <a:cxnLst/>
            <a:rect l="l" t="t" r="r" b="b"/>
            <a:pathLst>
              <a:path w="7505701" h="884627">
                <a:moveTo>
                  <a:pt x="0" y="884627"/>
                </a:moveTo>
                <a:lnTo>
                  <a:pt x="0" y="0"/>
                </a:lnTo>
                <a:lnTo>
                  <a:pt x="7505701" y="0"/>
                </a:lnTo>
                <a:lnTo>
                  <a:pt x="750570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Relative Pronouns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51259" y="0"/>
            <a:ext cx="3240741" cy="6858000"/>
          </a:xfrm>
          <a:custGeom>
            <a:avLst/>
            <a:gdLst/>
            <a:ahLst/>
            <a:cxnLst/>
            <a:rect l="l" t="t" r="r" b="b"/>
            <a:pathLst>
              <a:path w="3240741" h="6858000">
                <a:moveTo>
                  <a:pt x="0" y="6858000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" name="Image 0" descr="/tmp/tmp-1-AxVP15Me6HvV-.jpg">    </p:cNvPr>
          <p:cNvPicPr>
            <a:picLocks noChangeAspect="1"/>
          </p:cNvPicPr>
          <p:nvPr/>
        </p:nvPicPr>
        <p:blipFill>
          <a:blip r:embed="rId2"/>
          <a:srcRect l="34255" r="34255" t="0" b="0"/>
          <a:stretch/>
        </p:blipFill>
        <p:spPr>
          <a:xfrm>
            <a:off x="8951259" y="0"/>
            <a:ext cx="3240741" cy="68579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951259" y="0"/>
            <a:ext cx="3240741" cy="6857999"/>
          </a:xfrm>
          <a:custGeom>
            <a:avLst/>
            <a:gdLst/>
            <a:ahLst/>
            <a:cxnLst/>
            <a:rect l="l" t="t" r="r" b="b"/>
            <a:pathLst>
              <a:path w="3240741" h="6857999">
                <a:moveTo>
                  <a:pt x="0" y="6857999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7999"/>
                </a:lnTo>
                <a:lnTo>
                  <a:pt x="0" y="6857999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6089942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Non-restrictive clauses add extra information to a sentence.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commas to set them off from the main clause.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89942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Non-restrictive Clauses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410731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verb and an object complete the relative clause.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combination clarifies the action.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10731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Verbs and Objects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31520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Relative pronouns introduce relative clauses.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Examples include 'who', 'which', and 'that'.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Relative Pronouns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089942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2883" y="149590"/>
                </a:moveTo>
                <a:cubicBezTo>
                  <a:pt x="202883" y="142732"/>
                  <a:pt x="197310" y="137160"/>
                  <a:pt x="190452" y="137160"/>
                </a:cubicBezTo>
                <a:cubicBezTo>
                  <a:pt x="184452" y="137160"/>
                  <a:pt x="179308" y="141446"/>
                  <a:pt x="178237" y="147376"/>
                </a:cubicBezTo>
                <a:lnTo>
                  <a:pt x="164806" y="221170"/>
                </a:lnTo>
                <a:lnTo>
                  <a:pt x="200811" y="159949"/>
                </a:lnTo>
                <a:cubicBezTo>
                  <a:pt x="202168" y="157591"/>
                  <a:pt x="202883" y="154948"/>
                  <a:pt x="202883" y="152305"/>
                </a:cubicBezTo>
                <a:lnTo>
                  <a:pt x="202883" y="149590"/>
                </a:lnTo>
                <a:moveTo>
                  <a:pt x="237172" y="149590"/>
                </a:moveTo>
                <a:lnTo>
                  <a:pt x="237172" y="152305"/>
                </a:lnTo>
                <a:cubicBezTo>
                  <a:pt x="237172" y="161092"/>
                  <a:pt x="234815" y="169736"/>
                  <a:pt x="230386" y="177379"/>
                </a:cubicBezTo>
                <a:lnTo>
                  <a:pt x="189524" y="246817"/>
                </a:lnTo>
                <a:cubicBezTo>
                  <a:pt x="183666" y="256746"/>
                  <a:pt x="172879" y="262890"/>
                  <a:pt x="161306" y="262890"/>
                </a:cubicBezTo>
                <a:lnTo>
                  <a:pt x="160020" y="262890"/>
                </a:lnTo>
                <a:cubicBezTo>
                  <a:pt x="142661" y="262890"/>
                  <a:pt x="128588" y="248817"/>
                  <a:pt x="128588" y="231458"/>
                </a:cubicBezTo>
                <a:cubicBezTo>
                  <a:pt x="128588" y="229600"/>
                  <a:pt x="128730" y="227671"/>
                  <a:pt x="129088" y="225814"/>
                </a:cubicBezTo>
                <a:lnTo>
                  <a:pt x="144447" y="141232"/>
                </a:lnTo>
                <a:cubicBezTo>
                  <a:pt x="148519" y="119015"/>
                  <a:pt x="167878" y="102870"/>
                  <a:pt x="190452" y="102870"/>
                </a:cubicBezTo>
                <a:cubicBezTo>
                  <a:pt x="216241" y="102870"/>
                  <a:pt x="237173" y="123801"/>
                  <a:pt x="237173" y="149590"/>
                </a:cubicBezTo>
                <a:lnTo>
                  <a:pt x="237172" y="14959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3410731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26087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36" y="114264"/>
                </a:moveTo>
                <a:cubicBezTo>
                  <a:pt x="114336" y="82689"/>
                  <a:pt x="139910" y="57114"/>
                  <a:pt x="171486" y="57114"/>
                </a:cubicBezTo>
                <a:lnTo>
                  <a:pt x="194346" y="57114"/>
                </a:lnTo>
                <a:cubicBezTo>
                  <a:pt x="225921" y="57114"/>
                  <a:pt x="251496" y="82689"/>
                  <a:pt x="251496" y="114264"/>
                </a:cubicBezTo>
                <a:lnTo>
                  <a:pt x="251496" y="117550"/>
                </a:lnTo>
                <a:cubicBezTo>
                  <a:pt x="251496" y="134767"/>
                  <a:pt x="242923" y="150840"/>
                  <a:pt x="228564" y="160341"/>
                </a:cubicBezTo>
                <a:lnTo>
                  <a:pt x="191202" y="185273"/>
                </a:lnTo>
                <a:cubicBezTo>
                  <a:pt x="175343" y="195846"/>
                  <a:pt x="165771" y="213705"/>
                  <a:pt x="165771" y="232851"/>
                </a:cubicBezTo>
                <a:lnTo>
                  <a:pt x="165771" y="234279"/>
                </a:lnTo>
                <a:cubicBezTo>
                  <a:pt x="165771" y="243780"/>
                  <a:pt x="173415" y="251424"/>
                  <a:pt x="182916" y="251424"/>
                </a:cubicBezTo>
                <a:cubicBezTo>
                  <a:pt x="192417" y="251424"/>
                  <a:pt x="200061" y="243780"/>
                  <a:pt x="200061" y="234279"/>
                </a:cubicBezTo>
                <a:lnTo>
                  <a:pt x="200061" y="232851"/>
                </a:lnTo>
                <a:cubicBezTo>
                  <a:pt x="200061" y="225207"/>
                  <a:pt x="203847" y="218063"/>
                  <a:pt x="210205" y="213848"/>
                </a:cubicBezTo>
                <a:lnTo>
                  <a:pt x="247567" y="188916"/>
                </a:lnTo>
                <a:cubicBezTo>
                  <a:pt x="271427" y="172986"/>
                  <a:pt x="285714" y="146268"/>
                  <a:pt x="285714" y="117622"/>
                </a:cubicBezTo>
                <a:lnTo>
                  <a:pt x="285714" y="114336"/>
                </a:lnTo>
                <a:cubicBezTo>
                  <a:pt x="285714" y="63829"/>
                  <a:pt x="244781" y="22896"/>
                  <a:pt x="194274" y="22896"/>
                </a:cubicBezTo>
                <a:lnTo>
                  <a:pt x="171414" y="22896"/>
                </a:lnTo>
                <a:cubicBezTo>
                  <a:pt x="120979" y="22824"/>
                  <a:pt x="80046" y="63758"/>
                  <a:pt x="80046" y="114264"/>
                </a:cubicBezTo>
                <a:cubicBezTo>
                  <a:pt x="80046" y="123765"/>
                  <a:pt x="87690" y="131409"/>
                  <a:pt x="97191" y="131409"/>
                </a:cubicBezTo>
                <a:cubicBezTo>
                  <a:pt x="106692" y="131409"/>
                  <a:pt x="114336" y="123765"/>
                  <a:pt x="114336" y="114264"/>
                </a:cubicBezTo>
                <a:lnTo>
                  <a:pt x="114336" y="114264"/>
                </a:lnTo>
                <a:moveTo>
                  <a:pt x="182916" y="342864"/>
                </a:moveTo>
                <a:cubicBezTo>
                  <a:pt x="195541" y="342864"/>
                  <a:pt x="205776" y="332629"/>
                  <a:pt x="205776" y="320004"/>
                </a:cubicBezTo>
                <a:cubicBezTo>
                  <a:pt x="205776" y="307379"/>
                  <a:pt x="195541" y="297144"/>
                  <a:pt x="182916" y="297144"/>
                </a:cubicBezTo>
                <a:cubicBezTo>
                  <a:pt x="170291" y="297144"/>
                  <a:pt x="160056" y="307379"/>
                  <a:pt x="160056" y="320004"/>
                </a:cubicBezTo>
                <a:cubicBezTo>
                  <a:pt x="160056" y="332629"/>
                  <a:pt x="170291" y="342864"/>
                  <a:pt x="182916" y="342864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Clauses: A Comprehensive Guide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19" y="932927"/>
            <a:ext cx="7735863" cy="884627"/>
          </a:xfrm>
          <a:custGeom>
            <a:avLst/>
            <a:gdLst/>
            <a:ahLst/>
            <a:cxnLst/>
            <a:rect l="l" t="t" r="r" b="b"/>
            <a:pathLst>
              <a:path w="7735863" h="884627">
                <a:moveTo>
                  <a:pt x="0" y="884627"/>
                </a:moveTo>
                <a:lnTo>
                  <a:pt x="0" y="0"/>
                </a:lnTo>
                <a:lnTo>
                  <a:pt x="7735863" y="0"/>
                </a:lnTo>
                <a:lnTo>
                  <a:pt x="7735863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Forming Relative Clauses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GLxsZtk380Dx-.jpg">    </p:cNvPr>
          <p:cNvPicPr>
            <a:picLocks noChangeAspect="1"/>
          </p:cNvPicPr>
          <p:nvPr/>
        </p:nvPicPr>
        <p:blipFill>
          <a:blip r:embed="rId2"/>
          <a:srcRect l="32350" r="32350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book, resting on the table, belongs to me.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holds stories that inspire and entertain.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My Book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My mother is the woman in the striking red dress.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She radiates warmth and elegance wherever she goes.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Mother in Red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coastal city is a vibrant hub for tourists.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Its stunning beaches and lively atmosphere attract visitors year-round.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Coastal City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diligent student dedicates hours to studying each day.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Their commitment ensures success in every exam they face.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Hardworking Student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3810" y="30738"/>
                </a:moveTo>
                <a:lnTo>
                  <a:pt x="253810" y="30738"/>
                </a:lnTo>
                <a:cubicBezTo>
                  <a:pt x="254635" y="31056"/>
                  <a:pt x="255461" y="31310"/>
                  <a:pt x="256350" y="31627"/>
                </a:cubicBezTo>
                <a:cubicBezTo>
                  <a:pt x="258953" y="32580"/>
                  <a:pt x="261493" y="33532"/>
                  <a:pt x="263970" y="34612"/>
                </a:cubicBezTo>
                <a:lnTo>
                  <a:pt x="263970" y="34612"/>
                </a:lnTo>
                <a:cubicBezTo>
                  <a:pt x="329819" y="62361"/>
                  <a:pt x="368491" y="129163"/>
                  <a:pt x="362839" y="197743"/>
                </a:cubicBezTo>
                <a:cubicBezTo>
                  <a:pt x="361823" y="209935"/>
                  <a:pt x="349187" y="216793"/>
                  <a:pt x="337693" y="212602"/>
                </a:cubicBezTo>
                <a:lnTo>
                  <a:pt x="222060" y="170565"/>
                </a:lnTo>
                <a:lnTo>
                  <a:pt x="193421" y="160151"/>
                </a:lnTo>
                <a:lnTo>
                  <a:pt x="77788" y="118051"/>
                </a:lnTo>
                <a:cubicBezTo>
                  <a:pt x="66294" y="113860"/>
                  <a:pt x="61024" y="100461"/>
                  <a:pt x="68072" y="90492"/>
                </a:cubicBezTo>
                <a:cubicBezTo>
                  <a:pt x="108839" y="32834"/>
                  <a:pt x="184150" y="6672"/>
                  <a:pt x="253873" y="30802"/>
                </a:cubicBezTo>
                <a:lnTo>
                  <a:pt x="253810" y="30738"/>
                </a:lnTo>
                <a:moveTo>
                  <a:pt x="183388" y="53471"/>
                </a:moveTo>
                <a:cubicBezTo>
                  <a:pt x="152908" y="57535"/>
                  <a:pt x="124523" y="72204"/>
                  <a:pt x="103505" y="95000"/>
                </a:cubicBezTo>
                <a:lnTo>
                  <a:pt x="147193" y="110875"/>
                </a:lnTo>
                <a:cubicBezTo>
                  <a:pt x="156210" y="89984"/>
                  <a:pt x="168402" y="70616"/>
                  <a:pt x="183388" y="53471"/>
                </a:cubicBezTo>
                <a:moveTo>
                  <a:pt x="262445" y="152849"/>
                </a:moveTo>
                <a:cubicBezTo>
                  <a:pt x="268415" y="132211"/>
                  <a:pt x="270827" y="110685"/>
                  <a:pt x="269557" y="89222"/>
                </a:cubicBezTo>
                <a:cubicBezTo>
                  <a:pt x="268859" y="77665"/>
                  <a:pt x="261937" y="67505"/>
                  <a:pt x="251651" y="62615"/>
                </a:cubicBezTo>
                <a:cubicBezTo>
                  <a:pt x="249746" y="61853"/>
                  <a:pt x="247841" y="61091"/>
                  <a:pt x="245935" y="60393"/>
                </a:cubicBezTo>
                <a:cubicBezTo>
                  <a:pt x="245300" y="60139"/>
                  <a:pt x="244666" y="59948"/>
                  <a:pt x="244094" y="59758"/>
                </a:cubicBezTo>
                <a:cubicBezTo>
                  <a:pt x="232537" y="56011"/>
                  <a:pt x="219774" y="59186"/>
                  <a:pt x="211392" y="68076"/>
                </a:cubicBezTo>
                <a:cubicBezTo>
                  <a:pt x="196596" y="83697"/>
                  <a:pt x="184595" y="101795"/>
                  <a:pt x="175895" y="121416"/>
                </a:cubicBezTo>
                <a:lnTo>
                  <a:pt x="262446" y="152912"/>
                </a:lnTo>
                <a:lnTo>
                  <a:pt x="262445" y="152849"/>
                </a:lnTo>
                <a:moveTo>
                  <a:pt x="291148" y="163263"/>
                </a:moveTo>
                <a:lnTo>
                  <a:pt x="332740" y="178376"/>
                </a:lnTo>
                <a:cubicBezTo>
                  <a:pt x="331343" y="148531"/>
                  <a:pt x="319850" y="120019"/>
                  <a:pt x="300355" y="97604"/>
                </a:cubicBezTo>
                <a:cubicBezTo>
                  <a:pt x="300609" y="119829"/>
                  <a:pt x="297498" y="141927"/>
                  <a:pt x="291148" y="163199"/>
                </a:cubicBezTo>
                <a:lnTo>
                  <a:pt x="291148" y="163263"/>
                </a:lnTo>
                <a:moveTo>
                  <a:pt x="350520" y="313440"/>
                </a:moveTo>
                <a:cubicBezTo>
                  <a:pt x="358966" y="313440"/>
                  <a:pt x="365760" y="320235"/>
                  <a:pt x="365760" y="328680"/>
                </a:cubicBezTo>
                <a:cubicBezTo>
                  <a:pt x="365760" y="337126"/>
                  <a:pt x="358966" y="343920"/>
                  <a:pt x="350520" y="343920"/>
                </a:cubicBezTo>
                <a:lnTo>
                  <a:pt x="15240" y="343920"/>
                </a:lnTo>
                <a:cubicBezTo>
                  <a:pt x="6794" y="343920"/>
                  <a:pt x="0" y="337126"/>
                  <a:pt x="0" y="328680"/>
                </a:cubicBezTo>
                <a:cubicBezTo>
                  <a:pt x="0" y="320235"/>
                  <a:pt x="6794" y="313440"/>
                  <a:pt x="15240" y="313440"/>
                </a:cubicBezTo>
                <a:lnTo>
                  <a:pt x="137605" y="313440"/>
                </a:lnTo>
                <a:lnTo>
                  <a:pt x="186436" y="179201"/>
                </a:lnTo>
                <a:lnTo>
                  <a:pt x="215075" y="189615"/>
                </a:lnTo>
                <a:lnTo>
                  <a:pt x="169990" y="313440"/>
                </a:lnTo>
                <a:lnTo>
                  <a:pt x="350520" y="3134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Clauses: A Comprehensive Guide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Relative Clauses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WdzhVegJyTIX-.jpg">    </p:cNvPr>
          <p:cNvPicPr>
            <a:picLocks noChangeAspect="1"/>
          </p:cNvPicPr>
          <p:nvPr/>
        </p:nvPicPr>
        <p:blipFill>
          <a:blip r:embed="rId2"/>
          <a:srcRect l="0" r="0" t="5549" b="5549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Relative clauses help eliminate confusion in communication.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clearly indicate which specific person, place, or thing is being referenced.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Avoiding Ambiguity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818" y="20976"/>
                </a:moveTo>
                <a:cubicBezTo>
                  <a:pt x="179835" y="15940"/>
                  <a:pt x="171691" y="15886"/>
                  <a:pt x="166655" y="20869"/>
                </a:cubicBezTo>
                <a:cubicBezTo>
                  <a:pt x="161618" y="25851"/>
                  <a:pt x="161565" y="33995"/>
                  <a:pt x="166548" y="39032"/>
                </a:cubicBezTo>
                <a:lnTo>
                  <a:pt x="234967" y="108308"/>
                </a:lnTo>
                <a:cubicBezTo>
                  <a:pt x="253130" y="126685"/>
                  <a:pt x="253130" y="156207"/>
                  <a:pt x="234967" y="174584"/>
                </a:cubicBezTo>
                <a:lnTo>
                  <a:pt x="175013" y="235288"/>
                </a:lnTo>
                <a:cubicBezTo>
                  <a:pt x="170030" y="240325"/>
                  <a:pt x="170084" y="248468"/>
                  <a:pt x="175120" y="253451"/>
                </a:cubicBezTo>
                <a:cubicBezTo>
                  <a:pt x="180157" y="258434"/>
                  <a:pt x="188300" y="258380"/>
                  <a:pt x="193283" y="253344"/>
                </a:cubicBezTo>
                <a:lnTo>
                  <a:pt x="253291" y="192694"/>
                </a:lnTo>
                <a:cubicBezTo>
                  <a:pt x="281366" y="164297"/>
                  <a:pt x="281366" y="118649"/>
                  <a:pt x="253291" y="90252"/>
                </a:cubicBezTo>
                <a:lnTo>
                  <a:pt x="184818" y="20976"/>
                </a:lnTo>
                <a:moveTo>
                  <a:pt x="130007" y="27191"/>
                </a:moveTo>
                <a:cubicBezTo>
                  <a:pt x="123578" y="20762"/>
                  <a:pt x="114845" y="17172"/>
                  <a:pt x="105736" y="17172"/>
                </a:cubicBezTo>
                <a:lnTo>
                  <a:pt x="25691" y="17172"/>
                </a:lnTo>
                <a:cubicBezTo>
                  <a:pt x="11493" y="17172"/>
                  <a:pt x="-27" y="28691"/>
                  <a:pt x="-27" y="42889"/>
                </a:cubicBezTo>
                <a:lnTo>
                  <a:pt x="-27" y="122989"/>
                </a:lnTo>
                <a:cubicBezTo>
                  <a:pt x="-27" y="132097"/>
                  <a:pt x="3563" y="140830"/>
                  <a:pt x="9992" y="147260"/>
                </a:cubicBezTo>
                <a:lnTo>
                  <a:pt x="100004" y="237271"/>
                </a:lnTo>
                <a:cubicBezTo>
                  <a:pt x="113398" y="250665"/>
                  <a:pt x="135097" y="250665"/>
                  <a:pt x="148492" y="237271"/>
                </a:cubicBezTo>
                <a:lnTo>
                  <a:pt x="220018" y="165744"/>
                </a:lnTo>
                <a:cubicBezTo>
                  <a:pt x="233413" y="152349"/>
                  <a:pt x="233413" y="130650"/>
                  <a:pt x="220018" y="117256"/>
                </a:cubicBezTo>
                <a:lnTo>
                  <a:pt x="130007" y="27245"/>
                </a:lnTo>
                <a:lnTo>
                  <a:pt x="130007" y="27191"/>
                </a:lnTo>
                <a:moveTo>
                  <a:pt x="25691" y="42889"/>
                </a:moveTo>
                <a:lnTo>
                  <a:pt x="105790" y="42889"/>
                </a:lnTo>
                <a:cubicBezTo>
                  <a:pt x="108040" y="42889"/>
                  <a:pt x="110237" y="43800"/>
                  <a:pt x="111844" y="45407"/>
                </a:cubicBezTo>
                <a:lnTo>
                  <a:pt x="201856" y="135419"/>
                </a:lnTo>
                <a:cubicBezTo>
                  <a:pt x="205178" y="138741"/>
                  <a:pt x="205178" y="144206"/>
                  <a:pt x="201856" y="147527"/>
                </a:cubicBezTo>
                <a:lnTo>
                  <a:pt x="130329" y="219054"/>
                </a:lnTo>
                <a:cubicBezTo>
                  <a:pt x="127007" y="222376"/>
                  <a:pt x="121542" y="222376"/>
                  <a:pt x="118220" y="219054"/>
                </a:cubicBezTo>
                <a:lnTo>
                  <a:pt x="28209" y="129043"/>
                </a:lnTo>
                <a:cubicBezTo>
                  <a:pt x="26602" y="127436"/>
                  <a:pt x="25691" y="125239"/>
                  <a:pt x="25691" y="122989"/>
                </a:cubicBezTo>
                <a:lnTo>
                  <a:pt x="25691" y="42889"/>
                </a:lnTo>
                <a:moveTo>
                  <a:pt x="77126" y="77179"/>
                </a:moveTo>
                <a:cubicBezTo>
                  <a:pt x="77126" y="67710"/>
                  <a:pt x="69450" y="60034"/>
                  <a:pt x="59981" y="60034"/>
                </a:cubicBezTo>
                <a:cubicBezTo>
                  <a:pt x="50512" y="60034"/>
                  <a:pt x="42836" y="67710"/>
                  <a:pt x="42836" y="77179"/>
                </a:cubicBezTo>
                <a:cubicBezTo>
                  <a:pt x="42836" y="86648"/>
                  <a:pt x="50512" y="94324"/>
                  <a:pt x="59981" y="94324"/>
                </a:cubicBezTo>
                <a:cubicBezTo>
                  <a:pt x="69450" y="94324"/>
                  <a:pt x="77126" y="86648"/>
                  <a:pt x="77126" y="77179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Relative clauses introduce different perspectives in writing.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can transform simple sentences into more complex and engaging structures.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Variety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Relative clauses provide essential details about a noun.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specificity helps clarify the intended meaning of a sentence.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Clarifying Meaning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Clauses: A Comprehensive Guide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Relative Clauses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ETmUExXjapsx-.jpg">    </p:cNvPr>
          <p:cNvPicPr>
            <a:picLocks noChangeAspect="1"/>
          </p:cNvPicPr>
          <p:nvPr/>
        </p:nvPicPr>
        <p:blipFill>
          <a:blip r:embed="rId2"/>
          <a:srcRect l="32350" r="32350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the wrong relative pronoun can confuse the reader.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Ensure the pronoun accurately corresponds to the noun it replaces.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Mistakes with Relative Pronouns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Omitting commas can change a sentence's meaning significantly.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Commas are crucial for isolating non-restrictive clauses.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Role of Commas in Clarity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Incorrectly using relative clauses can muddle your writing.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Always check that the clause adds relevant information.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Misuses of Relative Clauses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Neglecting relative clauses can omit essential details.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clauses enhance the main idea by providing context.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Importance of Relative Clauses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2883" y="149590"/>
                </a:moveTo>
                <a:cubicBezTo>
                  <a:pt x="202883" y="142732"/>
                  <a:pt x="197310" y="137160"/>
                  <a:pt x="190452" y="137160"/>
                </a:cubicBezTo>
                <a:cubicBezTo>
                  <a:pt x="184452" y="137160"/>
                  <a:pt x="179308" y="141446"/>
                  <a:pt x="178237" y="147376"/>
                </a:cubicBezTo>
                <a:lnTo>
                  <a:pt x="164806" y="221170"/>
                </a:lnTo>
                <a:lnTo>
                  <a:pt x="200811" y="159949"/>
                </a:lnTo>
                <a:cubicBezTo>
                  <a:pt x="202168" y="157591"/>
                  <a:pt x="202883" y="154948"/>
                  <a:pt x="202883" y="152305"/>
                </a:cubicBezTo>
                <a:lnTo>
                  <a:pt x="202883" y="149590"/>
                </a:lnTo>
                <a:moveTo>
                  <a:pt x="237172" y="149590"/>
                </a:moveTo>
                <a:lnTo>
                  <a:pt x="237172" y="152305"/>
                </a:lnTo>
                <a:cubicBezTo>
                  <a:pt x="237172" y="161092"/>
                  <a:pt x="234815" y="169736"/>
                  <a:pt x="230386" y="177379"/>
                </a:cubicBezTo>
                <a:lnTo>
                  <a:pt x="189524" y="246817"/>
                </a:lnTo>
                <a:cubicBezTo>
                  <a:pt x="183666" y="256746"/>
                  <a:pt x="172879" y="262890"/>
                  <a:pt x="161306" y="262890"/>
                </a:cubicBezTo>
                <a:lnTo>
                  <a:pt x="160020" y="262890"/>
                </a:lnTo>
                <a:cubicBezTo>
                  <a:pt x="142661" y="262890"/>
                  <a:pt x="128588" y="248817"/>
                  <a:pt x="128588" y="231458"/>
                </a:cubicBezTo>
                <a:cubicBezTo>
                  <a:pt x="128588" y="229600"/>
                  <a:pt x="128730" y="227671"/>
                  <a:pt x="129088" y="225814"/>
                </a:cubicBezTo>
                <a:lnTo>
                  <a:pt x="144447" y="141232"/>
                </a:lnTo>
                <a:cubicBezTo>
                  <a:pt x="148519" y="119015"/>
                  <a:pt x="167878" y="102870"/>
                  <a:pt x="190452" y="102870"/>
                </a:cubicBezTo>
                <a:cubicBezTo>
                  <a:pt x="216241" y="102870"/>
                  <a:pt x="237173" y="123801"/>
                  <a:pt x="237173" y="149590"/>
                </a:cubicBezTo>
                <a:lnTo>
                  <a:pt x="237172" y="14959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Clauses: A Comprehensive Guide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36006" y="0"/>
            <a:ext cx="955994" cy="6858000"/>
          </a:xfrm>
          <a:custGeom>
            <a:avLst/>
            <a:gdLst/>
            <a:ahLst/>
            <a:cxnLst/>
            <a:rect l="l" t="t" r="r" b="b"/>
            <a:pathLst>
              <a:path w="955994" h="6858000">
                <a:moveTo>
                  <a:pt x="0" y="6858000"/>
                </a:moveTo>
                <a:lnTo>
                  <a:pt x="0" y="0"/>
                </a:lnTo>
                <a:lnTo>
                  <a:pt x="955994" y="0"/>
                </a:lnTo>
                <a:lnTo>
                  <a:pt x="955994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" name="Image 0" descr="/tmp/tmp-1-6yqCnyDOY9To-.jpg">    </p:cNvPr>
          <p:cNvPicPr>
            <a:picLocks noChangeAspect="1"/>
          </p:cNvPicPr>
          <p:nvPr/>
        </p:nvPicPr>
        <p:blipFill>
          <a:blip r:embed="rId2"/>
          <a:srcRect l="35694" r="35694" t="0" b="0"/>
          <a:stretch/>
        </p:blipFill>
        <p:spPr>
          <a:xfrm>
            <a:off x="8951259" y="0"/>
            <a:ext cx="3240741" cy="68579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951259" y="0"/>
            <a:ext cx="3240741" cy="6857999"/>
          </a:xfrm>
          <a:custGeom>
            <a:avLst/>
            <a:gdLst/>
            <a:ahLst/>
            <a:cxnLst/>
            <a:rect l="l" t="t" r="r" b="b"/>
            <a:pathLst>
              <a:path w="3240741" h="6857999">
                <a:moveTo>
                  <a:pt x="0" y="6857999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7999"/>
                </a:lnTo>
                <a:lnTo>
                  <a:pt x="0" y="6857999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6089942" y="3023602"/>
            <a:ext cx="2377440" cy="2743200"/>
          </a:xfrm>
          <a:custGeom>
            <a:avLst/>
            <a:gdLst/>
            <a:ahLst/>
            <a:cxnLst/>
            <a:rect l="l" t="t" r="r" b="b"/>
            <a:pathLst>
              <a:path w="2377440" h="2743200">
                <a:moveTo>
                  <a:pt x="0" y="2743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Relative pronouns link clauses to nouns or pronouns.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 the relative pronoun in the sentence: The woman, whom I met yesterday, is very friendly.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089942" y="2344219"/>
            <a:ext cx="2377440" cy="548640"/>
          </a:xfrm>
          <a:custGeom>
            <a:avLst/>
            <a:gdLst/>
            <a:ahLst/>
            <a:cxnLst/>
            <a:rect l="l" t="t" r="r" b="b"/>
            <a:pathLst>
              <a:path w="2377440" h="548640">
                <a:moveTo>
                  <a:pt x="0" y="54864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Identify Relative Pronouns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410731" y="3023602"/>
            <a:ext cx="2377440" cy="2743200"/>
          </a:xfrm>
          <a:custGeom>
            <a:avLst/>
            <a:gdLst/>
            <a:ahLst/>
            <a:cxnLst/>
            <a:rect l="l" t="t" r="r" b="b"/>
            <a:pathLst>
              <a:path w="2377440" h="2743200">
                <a:moveTo>
                  <a:pt x="0" y="2743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a complete sentence that includes the relative clause 'who lives in New York'.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example, you could say: 'I have a friend who lives in New York.'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410731" y="2344219"/>
            <a:ext cx="2377440" cy="548640"/>
          </a:xfrm>
          <a:custGeom>
            <a:avLst/>
            <a:gdLst/>
            <a:ahLst/>
            <a:cxnLst/>
            <a:rect l="l" t="t" r="r" b="b"/>
            <a:pathLst>
              <a:path w="2377440" h="548640">
                <a:moveTo>
                  <a:pt x="0" y="54864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Construct Sentences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31520" y="3023602"/>
            <a:ext cx="2377440" cy="2743200"/>
          </a:xfrm>
          <a:custGeom>
            <a:avLst/>
            <a:gdLst/>
            <a:ahLst/>
            <a:cxnLst/>
            <a:rect l="l" t="t" r="r" b="b"/>
            <a:pathLst>
              <a:path w="2377440" h="2743200">
                <a:moveTo>
                  <a:pt x="0" y="2743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Relative clauses give more details about nouns.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 the relative clause in the sentence: The book, which is on the table, is mine.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18" y="2344219"/>
            <a:ext cx="2377440" cy="548640"/>
          </a:xfrm>
          <a:custGeom>
            <a:avLst/>
            <a:gdLst/>
            <a:ahLst/>
            <a:cxnLst/>
            <a:rect l="l" t="t" r="r" b="b"/>
            <a:pathLst>
              <a:path w="2377440" h="548640">
                <a:moveTo>
                  <a:pt x="0" y="54864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Identify Relative Clauses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Clauses: A Comprehensive Guide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9" y="932927"/>
            <a:ext cx="7735863" cy="884627"/>
          </a:xfrm>
          <a:custGeom>
            <a:avLst/>
            <a:gdLst/>
            <a:ahLst/>
            <a:cxnLst/>
            <a:rect l="l" t="t" r="r" b="b"/>
            <a:pathLst>
              <a:path w="7735863" h="884627">
                <a:moveTo>
                  <a:pt x="0" y="884627"/>
                </a:moveTo>
                <a:lnTo>
                  <a:pt x="0" y="0"/>
                </a:lnTo>
                <a:lnTo>
                  <a:pt x="7735863" y="0"/>
                </a:lnTo>
                <a:lnTo>
                  <a:pt x="7735863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Exercises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6p5oDeP15ykY-.jpg">    </p:cNvPr>
          <p:cNvPicPr>
            <a:picLocks noChangeAspect="1"/>
          </p:cNvPicPr>
          <p:nvPr/>
        </p:nvPicPr>
        <p:blipFill>
          <a:blip r:embed="rId2"/>
          <a:srcRect l="0" r="0" t="5601" b="5601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a short story or dialogue that includes relative clauses.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Make it engaging by using your learned skills.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Story Creation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worksheets or quizzes to practice relative clauses.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Complete exercises to reinforce your understanding.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Worksheet Practice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Work in pairs to identify and construct relative clauses.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Share your sentences with your partner.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Pair Work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Clauses: A Comprehensive Guide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Guided Practice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QH1b8JcSSTvn-.jpg">    </p:cNvPr>
          <p:cNvPicPr>
            <a:picLocks noChangeAspect="1"/>
          </p:cNvPicPr>
          <p:nvPr/>
        </p:nvPicPr>
        <p:blipFill>
          <a:blip r:embed="rId2"/>
          <a:srcRect l="0" r="0" t="5601" b="5601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Write an analytical essay on a topic that utilizes relative clauses.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Support your arguments with clear examples.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Analytical Essay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a visual presentation that uses engaging images and examples.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Clearly explain the concept of relative clauses.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Presentation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430" y="15228"/>
                </a:moveTo>
                <a:cubicBezTo>
                  <a:pt x="5096" y="15228"/>
                  <a:pt x="0" y="20324"/>
                  <a:pt x="0" y="26658"/>
                </a:cubicBezTo>
                <a:cubicBezTo>
                  <a:pt x="0" y="32992"/>
                  <a:pt x="5096" y="38088"/>
                  <a:pt x="11430" y="38088"/>
                </a:cubicBezTo>
                <a:lnTo>
                  <a:pt x="262890" y="38088"/>
                </a:lnTo>
                <a:cubicBezTo>
                  <a:pt x="269224" y="38088"/>
                  <a:pt x="274320" y="32992"/>
                  <a:pt x="274320" y="26658"/>
                </a:cubicBezTo>
                <a:cubicBezTo>
                  <a:pt x="274320" y="20324"/>
                  <a:pt x="269224" y="15228"/>
                  <a:pt x="262890" y="15228"/>
                </a:cubicBezTo>
                <a:lnTo>
                  <a:pt x="11430" y="15228"/>
                </a:lnTo>
                <a:moveTo>
                  <a:pt x="15240" y="53328"/>
                </a:moveTo>
                <a:lnTo>
                  <a:pt x="15240" y="156198"/>
                </a:lnTo>
                <a:cubicBezTo>
                  <a:pt x="15240" y="170914"/>
                  <a:pt x="27194" y="182868"/>
                  <a:pt x="41910" y="182868"/>
                </a:cubicBezTo>
                <a:lnTo>
                  <a:pt x="125730" y="182868"/>
                </a:lnTo>
                <a:lnTo>
                  <a:pt x="125730" y="204823"/>
                </a:lnTo>
                <a:lnTo>
                  <a:pt x="90964" y="239589"/>
                </a:lnTo>
                <a:cubicBezTo>
                  <a:pt x="86487" y="244066"/>
                  <a:pt x="86487" y="251305"/>
                  <a:pt x="90964" y="255734"/>
                </a:cubicBezTo>
                <a:cubicBezTo>
                  <a:pt x="95441" y="260163"/>
                  <a:pt x="102680" y="260211"/>
                  <a:pt x="107109" y="255734"/>
                </a:cubicBezTo>
                <a:lnTo>
                  <a:pt x="137112" y="225731"/>
                </a:lnTo>
                <a:lnTo>
                  <a:pt x="167116" y="255734"/>
                </a:lnTo>
                <a:cubicBezTo>
                  <a:pt x="171593" y="260211"/>
                  <a:pt x="178832" y="260211"/>
                  <a:pt x="183261" y="255734"/>
                </a:cubicBezTo>
                <a:cubicBezTo>
                  <a:pt x="187690" y="251258"/>
                  <a:pt x="187738" y="244019"/>
                  <a:pt x="183261" y="239589"/>
                </a:cubicBezTo>
                <a:lnTo>
                  <a:pt x="148495" y="204823"/>
                </a:lnTo>
                <a:lnTo>
                  <a:pt x="148495" y="182868"/>
                </a:lnTo>
                <a:lnTo>
                  <a:pt x="232315" y="182868"/>
                </a:lnTo>
                <a:cubicBezTo>
                  <a:pt x="247031" y="182868"/>
                  <a:pt x="258985" y="170914"/>
                  <a:pt x="258985" y="156198"/>
                </a:cubicBezTo>
                <a:lnTo>
                  <a:pt x="258985" y="53328"/>
                </a:lnTo>
                <a:lnTo>
                  <a:pt x="236125" y="53328"/>
                </a:lnTo>
                <a:lnTo>
                  <a:pt x="236125" y="156198"/>
                </a:lnTo>
                <a:cubicBezTo>
                  <a:pt x="236125" y="158294"/>
                  <a:pt x="234410" y="160008"/>
                  <a:pt x="232315" y="160008"/>
                </a:cubicBezTo>
                <a:lnTo>
                  <a:pt x="137065" y="160008"/>
                </a:lnTo>
                <a:lnTo>
                  <a:pt x="41910" y="160008"/>
                </a:lnTo>
                <a:cubicBezTo>
                  <a:pt x="39815" y="160008"/>
                  <a:pt x="38100" y="158294"/>
                  <a:pt x="38100" y="156198"/>
                </a:cubicBezTo>
                <a:lnTo>
                  <a:pt x="38100" y="53328"/>
                </a:lnTo>
                <a:lnTo>
                  <a:pt x="15240" y="5332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Write a descriptive paragraph about a person, place, or thing.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Incorporate vivid details and relative clauses to enhance the reader's experience.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Descriptive Writing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7745" y="252733"/>
                  <a:pt x="93799" y="249357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8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20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25969" y="178741"/>
                  <a:pt x="21897" y="185653"/>
                  <a:pt x="19647" y="193207"/>
                </a:cubicBezTo>
                <a:lnTo>
                  <a:pt x="19647" y="193207"/>
                </a:lnTo>
                <a:moveTo>
                  <a:pt x="44293" y="200440"/>
                </a:moveTo>
                <a:cubicBezTo>
                  <a:pt x="45204" y="197440"/>
                  <a:pt x="46704" y="194654"/>
                  <a:pt x="48794" y="192297"/>
                </a:cubicBezTo>
                <a:cubicBezTo>
                  <a:pt x="49115" y="191975"/>
                  <a:pt x="49383" y="191654"/>
                  <a:pt x="49704" y="191332"/>
                </a:cubicBezTo>
                <a:lnTo>
                  <a:pt x="172130" y="68960"/>
                </a:lnTo>
                <a:lnTo>
                  <a:pt x="205349" y="102178"/>
                </a:lnTo>
                <a:lnTo>
                  <a:pt x="82976" y="224604"/>
                </a:lnTo>
                <a:cubicBezTo>
                  <a:pt x="80458" y="227122"/>
                  <a:pt x="77297" y="228998"/>
                  <a:pt x="73868" y="230016"/>
                </a:cubicBezTo>
                <a:lnTo>
                  <a:pt x="61331" y="233713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Clauses: A Comprehensive Guide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Independent Practice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3108959"/>
          </a:xfrm>
          <a:custGeom>
            <a:avLst/>
            <a:gdLst/>
            <a:ahLst/>
            <a:cxnLst/>
            <a:rect l="l" t="t" r="r" b="b"/>
            <a:pathLst>
              <a:path w="12192000" h="3108959">
                <a:moveTo>
                  <a:pt x="0" y="310895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3108959"/>
                </a:lnTo>
                <a:lnTo>
                  <a:pt x="0" y="310895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FvDMMHcegNvS-.jpg">    </p:cNvPr>
          <p:cNvPicPr>
            <a:picLocks noChangeAspect="1"/>
          </p:cNvPicPr>
          <p:nvPr/>
        </p:nvPicPr>
        <p:blipFill>
          <a:blip r:embed="rId2"/>
          <a:srcRect l="0" r="0" t="5246" b="5246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79920" y="0"/>
            <a:ext cx="5212080" cy="3108960"/>
          </a:xfrm>
          <a:custGeom>
            <a:avLst/>
            <a:gdLst/>
            <a:ahLst/>
            <a:cxnLst/>
            <a:rect l="l" t="t" r="r" b="b"/>
            <a:pathLst>
              <a:path w="5212080" h="3108960">
                <a:moveTo>
                  <a:pt x="0" y="310896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8077201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Peer and self-assessment are valuable practices for evaluating understanding of relative clauses.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approaches encourage students to reflect on their learning and deepen their insights.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077201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Promoting Reflection with Peer and Self-Assessment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404361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Providing constructive feedback on assignments and quizzes is crucial for student growth.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Timely and specific responses empower students to improve their comprehension.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404361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Essential Feedback Mechanisms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Quizzes and games serve as effective tools for assessing understanding of relative clauses.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interactive methods enhance student engagement and enjoyment in learning.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Assessments through Quizzes and Games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731520" y="0"/>
            <a:ext cx="5811520" cy="548640"/>
          </a:xfrm>
          <a:custGeom>
            <a:avLst/>
            <a:gdLst/>
            <a:ahLst/>
            <a:cxnLst/>
            <a:rect l="l" t="t" r="r" b="b"/>
            <a:pathLst>
              <a:path w="5811520" h="548640">
                <a:moveTo>
                  <a:pt x="0" y="548640"/>
                </a:moveTo>
                <a:lnTo>
                  <a:pt x="0" y="0"/>
                </a:lnTo>
                <a:lnTo>
                  <a:pt x="5811520" y="0"/>
                </a:lnTo>
                <a:lnTo>
                  <a:pt x="5811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Clauses: A Comprehensive Guide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9" y="932927"/>
            <a:ext cx="5811521" cy="1861072"/>
          </a:xfrm>
          <a:custGeom>
            <a:avLst/>
            <a:gdLst/>
            <a:ahLst/>
            <a:cxnLst/>
            <a:rect l="l" t="t" r="r" b="b"/>
            <a:pathLst>
              <a:path w="5811521" h="1861072">
                <a:moveTo>
                  <a:pt x="0" y="1861072"/>
                </a:moveTo>
                <a:lnTo>
                  <a:pt x="0" y="0"/>
                </a:lnTo>
                <a:lnTo>
                  <a:pt x="5811521" y="0"/>
                </a:lnTo>
                <a:lnTo>
                  <a:pt x="5811521" y="1861072"/>
                </a:lnTo>
                <a:lnTo>
                  <a:pt x="0" y="18610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Feedback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M0uvD8rSZqT3-.jpg">    </p:cNvPr>
          <p:cNvPicPr>
            <a:picLocks noChangeAspect="1"/>
          </p:cNvPicPr>
          <p:nvPr/>
        </p:nvPicPr>
        <p:blipFill>
          <a:blip r:embed="rId2"/>
          <a:srcRect l="0" r="0" t="10550" b="10550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Consistent practice is vital for mastering the use of relative clauses.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Engaging in regular exercises fosters a deeper understanding and application of these grammatical structures.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Path to Mastery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 enhances overall grammar proficiency.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improvement translates to clearer and more effective communication in both writing and speaking.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Improving Communication Skills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62890" y="30480"/>
                </a:moveTo>
                <a:cubicBezTo>
                  <a:pt x="256556" y="30480"/>
                  <a:pt x="251460" y="35576"/>
                  <a:pt x="251460" y="41910"/>
                </a:cubicBezTo>
                <a:lnTo>
                  <a:pt x="251460" y="44625"/>
                </a:lnTo>
                <a:lnTo>
                  <a:pt x="22860" y="106966"/>
                </a:lnTo>
                <a:lnTo>
                  <a:pt x="22860" y="102870"/>
                </a:lnTo>
                <a:cubicBezTo>
                  <a:pt x="22860" y="96536"/>
                  <a:pt x="17764" y="91440"/>
                  <a:pt x="11430" y="91440"/>
                </a:cubicBezTo>
                <a:cubicBezTo>
                  <a:pt x="5096" y="91440"/>
                  <a:pt x="0" y="96536"/>
                  <a:pt x="0" y="102870"/>
                </a:cubicBezTo>
                <a:lnTo>
                  <a:pt x="0" y="113205"/>
                </a:lnTo>
                <a:lnTo>
                  <a:pt x="0" y="121920"/>
                </a:lnTo>
                <a:lnTo>
                  <a:pt x="0" y="152400"/>
                </a:lnTo>
                <a:lnTo>
                  <a:pt x="0" y="161115"/>
                </a:lnTo>
                <a:lnTo>
                  <a:pt x="0" y="171450"/>
                </a:lnTo>
                <a:cubicBezTo>
                  <a:pt x="0" y="177784"/>
                  <a:pt x="5096" y="182880"/>
                  <a:pt x="11430" y="182880"/>
                </a:cubicBezTo>
                <a:cubicBezTo>
                  <a:pt x="17764" y="182880"/>
                  <a:pt x="22860" y="177784"/>
                  <a:pt x="22860" y="171450"/>
                </a:cubicBezTo>
                <a:lnTo>
                  <a:pt x="22860" y="167354"/>
                </a:lnTo>
                <a:lnTo>
                  <a:pt x="78867" y="182642"/>
                </a:lnTo>
                <a:cubicBezTo>
                  <a:pt x="77153" y="187500"/>
                  <a:pt x="76200" y="192691"/>
                  <a:pt x="76200" y="198120"/>
                </a:cubicBezTo>
                <a:cubicBezTo>
                  <a:pt x="76200" y="223361"/>
                  <a:pt x="96679" y="243840"/>
                  <a:pt x="121920" y="243840"/>
                </a:cubicBezTo>
                <a:cubicBezTo>
                  <a:pt x="144256" y="243840"/>
                  <a:pt x="162878" y="227838"/>
                  <a:pt x="166830" y="206645"/>
                </a:cubicBezTo>
                <a:lnTo>
                  <a:pt x="251460" y="229695"/>
                </a:lnTo>
                <a:lnTo>
                  <a:pt x="251460" y="232410"/>
                </a:lnTo>
                <a:cubicBezTo>
                  <a:pt x="251460" y="238744"/>
                  <a:pt x="256556" y="243840"/>
                  <a:pt x="262890" y="243840"/>
                </a:cubicBezTo>
                <a:cubicBezTo>
                  <a:pt x="269224" y="243840"/>
                  <a:pt x="274320" y="238744"/>
                  <a:pt x="274320" y="232410"/>
                </a:cubicBezTo>
                <a:lnTo>
                  <a:pt x="274320" y="220980"/>
                </a:lnTo>
                <a:lnTo>
                  <a:pt x="274320" y="53340"/>
                </a:lnTo>
                <a:lnTo>
                  <a:pt x="274320" y="41910"/>
                </a:lnTo>
                <a:cubicBezTo>
                  <a:pt x="274320" y="35576"/>
                  <a:pt x="269224" y="30480"/>
                  <a:pt x="262890" y="30480"/>
                </a:cubicBezTo>
                <a:lnTo>
                  <a:pt x="262890" y="30480"/>
                </a:lnTo>
                <a:moveTo>
                  <a:pt x="251460" y="206026"/>
                </a:moveTo>
                <a:lnTo>
                  <a:pt x="22860" y="143685"/>
                </a:lnTo>
                <a:lnTo>
                  <a:pt x="22860" y="130683"/>
                </a:lnTo>
                <a:lnTo>
                  <a:pt x="251460" y="68294"/>
                </a:lnTo>
                <a:lnTo>
                  <a:pt x="251460" y="206026"/>
                </a:lnTo>
                <a:moveTo>
                  <a:pt x="99060" y="198120"/>
                </a:moveTo>
                <a:cubicBezTo>
                  <a:pt x="99060" y="194739"/>
                  <a:pt x="99774" y="191548"/>
                  <a:pt x="101108" y="188690"/>
                </a:cubicBezTo>
                <a:lnTo>
                  <a:pt x="144685" y="200549"/>
                </a:lnTo>
                <a:cubicBezTo>
                  <a:pt x="143447" y="212027"/>
                  <a:pt x="133731" y="220932"/>
                  <a:pt x="121968" y="220932"/>
                </a:cubicBezTo>
                <a:cubicBezTo>
                  <a:pt x="109347" y="220932"/>
                  <a:pt x="99108" y="210693"/>
                  <a:pt x="99108" y="198072"/>
                </a:cubicBezTo>
                <a:lnTo>
                  <a:pt x="99060" y="1981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Relative clauses play a crucial role in enriching the English language.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provide essential details that clarify and specify nouns.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Importance of Relative Clauses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7745" y="252733"/>
                  <a:pt x="93799" y="249357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8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20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25969" y="178741"/>
                  <a:pt x="21897" y="185653"/>
                  <a:pt x="19647" y="193207"/>
                </a:cubicBezTo>
                <a:lnTo>
                  <a:pt x="19647" y="193207"/>
                </a:lnTo>
                <a:moveTo>
                  <a:pt x="44293" y="200440"/>
                </a:moveTo>
                <a:cubicBezTo>
                  <a:pt x="45204" y="197440"/>
                  <a:pt x="46704" y="194654"/>
                  <a:pt x="48794" y="192297"/>
                </a:cubicBezTo>
                <a:cubicBezTo>
                  <a:pt x="49115" y="191975"/>
                  <a:pt x="49383" y="191654"/>
                  <a:pt x="49704" y="191332"/>
                </a:cubicBezTo>
                <a:lnTo>
                  <a:pt x="172130" y="68960"/>
                </a:lnTo>
                <a:lnTo>
                  <a:pt x="205349" y="102178"/>
                </a:lnTo>
                <a:lnTo>
                  <a:pt x="82976" y="224604"/>
                </a:lnTo>
                <a:cubicBezTo>
                  <a:pt x="80458" y="227122"/>
                  <a:pt x="77297" y="228998"/>
                  <a:pt x="73868" y="230016"/>
                </a:cubicBezTo>
                <a:lnTo>
                  <a:pt x="61331" y="233713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Clauses: A Comprehensive Guide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HnA7eV3gMt3k-.jpg">    </p:cNvPr>
          <p:cNvPicPr>
            <a:picLocks noChangeAspect="1"/>
          </p:cNvPicPr>
          <p:nvPr/>
        </p:nvPicPr>
        <p:blipFill>
          <a:blip r:embed="rId2"/>
          <a:srcRect l="0" r="0" t="10550" b="10550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Relative clauses help us provide additional information about a noun.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example, in the sentence, 'The book that I borrowed was fascinating,' the clause adds detail about the book.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Relative Clauses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We will practice combining independent and dependent clauses.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skill is important for creating more complex and varied sentences.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Combining Clauses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Subordinate clauses are essential for adding detail to sentences.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 this section, we will explore their structure and usage.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Subordinate Clauses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Clauses: A Comprehensive Guide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3108959"/>
          </a:xfrm>
          <a:custGeom>
            <a:avLst/>
            <a:gdLst/>
            <a:ahLst/>
            <a:cxnLst/>
            <a:rect l="l" t="t" r="r" b="b"/>
            <a:pathLst>
              <a:path w="12192000" h="3108959">
                <a:moveTo>
                  <a:pt x="0" y="310895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3108959"/>
                </a:lnTo>
                <a:lnTo>
                  <a:pt x="0" y="310895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6LXmdSJ4gvp5-.jpg">    </p:cNvPr>
          <p:cNvPicPr>
            <a:picLocks noChangeAspect="1"/>
          </p:cNvPicPr>
          <p:nvPr/>
        </p:nvPicPr>
        <p:blipFill>
          <a:blip r:embed="rId2"/>
          <a:srcRect l="0" r="0" t="20175" b="20175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79920" y="0"/>
            <a:ext cx="5212080" cy="3108960"/>
          </a:xfrm>
          <a:custGeom>
            <a:avLst/>
            <a:gdLst/>
            <a:ahLst/>
            <a:cxnLst/>
            <a:rect l="l" t="t" r="r" b="b"/>
            <a:pathLst>
              <a:path w="5212080" h="3108960">
                <a:moveTo>
                  <a:pt x="0" y="310896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8077201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Constructive feedback is vital for improvement in language use.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guides learners in applying relative clauses more effectively.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077201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Feedback for Growth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404361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Assessing the use of relative clauses is crucial for effective writing.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helps in identifying strengths and weaknesses in language skills.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404361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Assessment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Relative clauses enhance clarity in communication.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provide essential information about nouns.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of Relative Clauses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731520" y="0"/>
            <a:ext cx="5811520" cy="548640"/>
          </a:xfrm>
          <a:custGeom>
            <a:avLst/>
            <a:gdLst/>
            <a:ahLst/>
            <a:cxnLst/>
            <a:rect l="l" t="t" r="r" b="b"/>
            <a:pathLst>
              <a:path w="5811520" h="548640">
                <a:moveTo>
                  <a:pt x="0" y="548640"/>
                </a:moveTo>
                <a:lnTo>
                  <a:pt x="0" y="0"/>
                </a:lnTo>
                <a:lnTo>
                  <a:pt x="5811520" y="0"/>
                </a:lnTo>
                <a:lnTo>
                  <a:pt x="5811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Clauses: A Comprehensive Guide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9" y="932927"/>
            <a:ext cx="5811521" cy="1861072"/>
          </a:xfrm>
          <a:custGeom>
            <a:avLst/>
            <a:gdLst/>
            <a:ahLst/>
            <a:cxnLst/>
            <a:rect l="l" t="t" r="r" b="b"/>
            <a:pathLst>
              <a:path w="5811521" h="1861072">
                <a:moveTo>
                  <a:pt x="0" y="1861072"/>
                </a:moveTo>
                <a:lnTo>
                  <a:pt x="0" y="0"/>
                </a:lnTo>
                <a:lnTo>
                  <a:pt x="5811521" y="0"/>
                </a:lnTo>
                <a:lnTo>
                  <a:pt x="5811521" y="1861072"/>
                </a:lnTo>
                <a:lnTo>
                  <a:pt x="0" y="18610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and Evaluation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xKZE3iLuOoTw-.jpg">    </p:cNvPr>
          <p:cNvPicPr>
            <a:picLocks noChangeAspect="1"/>
          </p:cNvPicPr>
          <p:nvPr/>
        </p:nvPicPr>
        <p:blipFill>
          <a:blip r:embed="rId2"/>
          <a:srcRect l="0" r="0" t="8655" b="8655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Discover engaging educational apps that facilitate hands-on language practice.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platforms make the learning process enjoyable and effective.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Learning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96" y="75438"/>
                </a:moveTo>
                <a:cubicBezTo>
                  <a:pt x="48220" y="75438"/>
                  <a:pt x="20574" y="103084"/>
                  <a:pt x="20574" y="137160"/>
                </a:cubicBezTo>
                <a:cubicBezTo>
                  <a:pt x="20574" y="171236"/>
                  <a:pt x="48220" y="198882"/>
                  <a:pt x="82296" y="198882"/>
                </a:cubicBezTo>
                <a:lnTo>
                  <a:pt x="192024" y="198882"/>
                </a:lnTo>
                <a:cubicBezTo>
                  <a:pt x="226100" y="198882"/>
                  <a:pt x="253746" y="171236"/>
                  <a:pt x="253746" y="137160"/>
                </a:cubicBezTo>
                <a:cubicBezTo>
                  <a:pt x="253746" y="103084"/>
                  <a:pt x="226100" y="75438"/>
                  <a:pt x="192024" y="75438"/>
                </a:cubicBezTo>
                <a:lnTo>
                  <a:pt x="82296" y="75438"/>
                </a:lnTo>
                <a:moveTo>
                  <a:pt x="0" y="137160"/>
                </a:moveTo>
                <a:cubicBezTo>
                  <a:pt x="0" y="91726"/>
                  <a:pt x="36862" y="54864"/>
                  <a:pt x="82296" y="54864"/>
                </a:cubicBezTo>
                <a:lnTo>
                  <a:pt x="192024" y="54864"/>
                </a:lnTo>
                <a:cubicBezTo>
                  <a:pt x="237458" y="54864"/>
                  <a:pt x="274320" y="91726"/>
                  <a:pt x="274320" y="137160"/>
                </a:cubicBezTo>
                <a:cubicBezTo>
                  <a:pt x="274320" y="182594"/>
                  <a:pt x="237458" y="219456"/>
                  <a:pt x="192024" y="219456"/>
                </a:cubicBezTo>
                <a:lnTo>
                  <a:pt x="82296" y="219456"/>
                </a:lnTo>
                <a:cubicBezTo>
                  <a:pt x="36862" y="219456"/>
                  <a:pt x="0" y="182594"/>
                  <a:pt x="0" y="137160"/>
                </a:cubicBezTo>
                <a:lnTo>
                  <a:pt x="0" y="137160"/>
                </a:lnTo>
                <a:moveTo>
                  <a:pt x="99441" y="113157"/>
                </a:moveTo>
                <a:lnTo>
                  <a:pt x="99441" y="126873"/>
                </a:lnTo>
                <a:lnTo>
                  <a:pt x="113157" y="126873"/>
                </a:lnTo>
                <a:cubicBezTo>
                  <a:pt x="118858" y="126873"/>
                  <a:pt x="123444" y="131459"/>
                  <a:pt x="123444" y="137160"/>
                </a:cubicBezTo>
                <a:cubicBezTo>
                  <a:pt x="123444" y="142861"/>
                  <a:pt x="118858" y="147447"/>
                  <a:pt x="113157" y="147447"/>
                </a:cubicBezTo>
                <a:lnTo>
                  <a:pt x="99441" y="147447"/>
                </a:lnTo>
                <a:lnTo>
                  <a:pt x="99441" y="161163"/>
                </a:lnTo>
                <a:cubicBezTo>
                  <a:pt x="99441" y="166864"/>
                  <a:pt x="94855" y="171450"/>
                  <a:pt x="89154" y="171450"/>
                </a:cubicBezTo>
                <a:cubicBezTo>
                  <a:pt x="83453" y="171450"/>
                  <a:pt x="78867" y="166864"/>
                  <a:pt x="78867" y="161163"/>
                </a:cubicBezTo>
                <a:lnTo>
                  <a:pt x="78867" y="147447"/>
                </a:lnTo>
                <a:lnTo>
                  <a:pt x="65151" y="147447"/>
                </a:lnTo>
                <a:cubicBezTo>
                  <a:pt x="59450" y="147447"/>
                  <a:pt x="54864" y="142861"/>
                  <a:pt x="54864" y="137160"/>
                </a:cubicBezTo>
                <a:cubicBezTo>
                  <a:pt x="54864" y="131459"/>
                  <a:pt x="59450" y="126873"/>
                  <a:pt x="65151" y="126873"/>
                </a:cubicBezTo>
                <a:lnTo>
                  <a:pt x="78867" y="126873"/>
                </a:lnTo>
                <a:lnTo>
                  <a:pt x="78867" y="113157"/>
                </a:lnTo>
                <a:cubicBezTo>
                  <a:pt x="78867" y="107456"/>
                  <a:pt x="83453" y="102870"/>
                  <a:pt x="89154" y="102870"/>
                </a:cubicBezTo>
                <a:cubicBezTo>
                  <a:pt x="94855" y="102870"/>
                  <a:pt x="99441" y="107456"/>
                  <a:pt x="99441" y="113157"/>
                </a:cubicBezTo>
                <a:lnTo>
                  <a:pt x="99441" y="113157"/>
                </a:lnTo>
                <a:moveTo>
                  <a:pt x="171450" y="144018"/>
                </a:moveTo>
                <a:cubicBezTo>
                  <a:pt x="179025" y="144018"/>
                  <a:pt x="185166" y="150159"/>
                  <a:pt x="185166" y="157734"/>
                </a:cubicBezTo>
                <a:cubicBezTo>
                  <a:pt x="185166" y="165309"/>
                  <a:pt x="179025" y="171450"/>
                  <a:pt x="171450" y="171450"/>
                </a:cubicBezTo>
                <a:cubicBezTo>
                  <a:pt x="163875" y="171450"/>
                  <a:pt x="157734" y="165309"/>
                  <a:pt x="157734" y="157734"/>
                </a:cubicBezTo>
                <a:cubicBezTo>
                  <a:pt x="157734" y="150159"/>
                  <a:pt x="163875" y="144018"/>
                  <a:pt x="171450" y="144018"/>
                </a:cubicBezTo>
                <a:moveTo>
                  <a:pt x="185166" y="116586"/>
                </a:moveTo>
                <a:cubicBezTo>
                  <a:pt x="185166" y="109011"/>
                  <a:pt x="191307" y="102870"/>
                  <a:pt x="198882" y="102870"/>
                </a:cubicBezTo>
                <a:cubicBezTo>
                  <a:pt x="206457" y="102870"/>
                  <a:pt x="212598" y="109011"/>
                  <a:pt x="212598" y="116586"/>
                </a:cubicBezTo>
                <a:cubicBezTo>
                  <a:pt x="212598" y="124161"/>
                  <a:pt x="206457" y="130302"/>
                  <a:pt x="198882" y="130302"/>
                </a:cubicBezTo>
                <a:cubicBezTo>
                  <a:pt x="191307" y="130302"/>
                  <a:pt x="185166" y="124161"/>
                  <a:pt x="185166" y="116586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Consult comprehensive grammar textbooks for a deeper understanding of language rules.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guides provide practical examples to clarify complex concepts.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Grammar Guides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Explore dedicated websites that focus on practicing relative clauses.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resources offer tailored exercises to sharpen your skills.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Practice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456" y="61722"/>
                </a:moveTo>
                <a:lnTo>
                  <a:pt x="54864" y="61722"/>
                </a:lnTo>
                <a:cubicBezTo>
                  <a:pt x="51092" y="61722"/>
                  <a:pt x="48006" y="64808"/>
                  <a:pt x="48006" y="68580"/>
                </a:cubicBezTo>
                <a:lnTo>
                  <a:pt x="48006" y="164592"/>
                </a:lnTo>
                <a:lnTo>
                  <a:pt x="27432" y="164592"/>
                </a:lnTo>
                <a:lnTo>
                  <a:pt x="27432" y="68580"/>
                </a:lnTo>
                <a:cubicBezTo>
                  <a:pt x="27432" y="53450"/>
                  <a:pt x="39734" y="41148"/>
                  <a:pt x="54864" y="41148"/>
                </a:cubicBezTo>
                <a:lnTo>
                  <a:pt x="219456" y="41148"/>
                </a:lnTo>
                <a:cubicBezTo>
                  <a:pt x="234586" y="41148"/>
                  <a:pt x="246888" y="53450"/>
                  <a:pt x="246888" y="68580"/>
                </a:cubicBezTo>
                <a:lnTo>
                  <a:pt x="246888" y="164592"/>
                </a:lnTo>
                <a:lnTo>
                  <a:pt x="226314" y="164592"/>
                </a:lnTo>
                <a:lnTo>
                  <a:pt x="226314" y="68580"/>
                </a:lnTo>
                <a:cubicBezTo>
                  <a:pt x="226314" y="64808"/>
                  <a:pt x="223228" y="61722"/>
                  <a:pt x="219456" y="61722"/>
                </a:cubicBezTo>
                <a:lnTo>
                  <a:pt x="219456" y="61722"/>
                </a:lnTo>
                <a:moveTo>
                  <a:pt x="41148" y="212598"/>
                </a:moveTo>
                <a:lnTo>
                  <a:pt x="233172" y="212598"/>
                </a:lnTo>
                <a:cubicBezTo>
                  <a:pt x="242130" y="212598"/>
                  <a:pt x="249760" y="206854"/>
                  <a:pt x="252589" y="198882"/>
                </a:cubicBezTo>
                <a:lnTo>
                  <a:pt x="21731" y="198882"/>
                </a:lnTo>
                <a:cubicBezTo>
                  <a:pt x="24560" y="206854"/>
                  <a:pt x="32190" y="212598"/>
                  <a:pt x="41148" y="212598"/>
                </a:cubicBezTo>
                <a:lnTo>
                  <a:pt x="41148" y="212598"/>
                </a:lnTo>
                <a:moveTo>
                  <a:pt x="0" y="192024"/>
                </a:moveTo>
                <a:cubicBezTo>
                  <a:pt x="0" y="184437"/>
                  <a:pt x="6129" y="178308"/>
                  <a:pt x="13716" y="178308"/>
                </a:cubicBezTo>
                <a:lnTo>
                  <a:pt x="260604" y="178308"/>
                </a:lnTo>
                <a:cubicBezTo>
                  <a:pt x="268191" y="178308"/>
                  <a:pt x="274320" y="184437"/>
                  <a:pt x="274320" y="192024"/>
                </a:cubicBezTo>
                <a:cubicBezTo>
                  <a:pt x="274320" y="214741"/>
                  <a:pt x="255889" y="233172"/>
                  <a:pt x="233172" y="233172"/>
                </a:cubicBezTo>
                <a:lnTo>
                  <a:pt x="41148" y="233172"/>
                </a:lnTo>
                <a:cubicBezTo>
                  <a:pt x="18431" y="233172"/>
                  <a:pt x="0" y="214741"/>
                  <a:pt x="0" y="192024"/>
                </a:cubicBezTo>
                <a:lnTo>
                  <a:pt x="0" y="19202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Clauses: A Comprehensive Guide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CLi8EXNokn1p-.jpg">    </p:cNvPr>
          <p:cNvPicPr>
            <a:picLocks noChangeAspect="1"/>
          </p:cNvPicPr>
          <p:nvPr/>
        </p:nvPicPr>
        <p:blipFill>
          <a:blip r:embed="rId2"/>
          <a:srcRect l="0" r="0" t="5808" b="5808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parents to take part in lessons and hands-on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Active participation enhances comprehension and application of relative clauses.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Join Learning Activities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Share unique resources that empower parents in their children's education.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Suggestions include interactive worksheets and engaging online platforms.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 Learning Resources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456" y="61722"/>
                </a:moveTo>
                <a:lnTo>
                  <a:pt x="54864" y="61722"/>
                </a:lnTo>
                <a:cubicBezTo>
                  <a:pt x="51092" y="61722"/>
                  <a:pt x="48006" y="64808"/>
                  <a:pt x="48006" y="68580"/>
                </a:cubicBezTo>
                <a:lnTo>
                  <a:pt x="48006" y="164592"/>
                </a:lnTo>
                <a:lnTo>
                  <a:pt x="27432" y="164592"/>
                </a:lnTo>
                <a:lnTo>
                  <a:pt x="27432" y="68580"/>
                </a:lnTo>
                <a:cubicBezTo>
                  <a:pt x="27432" y="53450"/>
                  <a:pt x="39734" y="41148"/>
                  <a:pt x="54864" y="41148"/>
                </a:cubicBezTo>
                <a:lnTo>
                  <a:pt x="219456" y="41148"/>
                </a:lnTo>
                <a:cubicBezTo>
                  <a:pt x="234586" y="41148"/>
                  <a:pt x="246888" y="53450"/>
                  <a:pt x="246888" y="68580"/>
                </a:cubicBezTo>
                <a:lnTo>
                  <a:pt x="246888" y="164592"/>
                </a:lnTo>
                <a:lnTo>
                  <a:pt x="226314" y="164592"/>
                </a:lnTo>
                <a:lnTo>
                  <a:pt x="226314" y="68580"/>
                </a:lnTo>
                <a:cubicBezTo>
                  <a:pt x="226314" y="64808"/>
                  <a:pt x="223228" y="61722"/>
                  <a:pt x="219456" y="61722"/>
                </a:cubicBezTo>
                <a:lnTo>
                  <a:pt x="219456" y="61722"/>
                </a:lnTo>
                <a:moveTo>
                  <a:pt x="41148" y="212598"/>
                </a:moveTo>
                <a:lnTo>
                  <a:pt x="233172" y="212598"/>
                </a:lnTo>
                <a:cubicBezTo>
                  <a:pt x="242130" y="212598"/>
                  <a:pt x="249760" y="206854"/>
                  <a:pt x="252589" y="198882"/>
                </a:cubicBezTo>
                <a:lnTo>
                  <a:pt x="21731" y="198882"/>
                </a:lnTo>
                <a:cubicBezTo>
                  <a:pt x="24560" y="206854"/>
                  <a:pt x="32190" y="212598"/>
                  <a:pt x="41148" y="212598"/>
                </a:cubicBezTo>
                <a:lnTo>
                  <a:pt x="41148" y="212598"/>
                </a:lnTo>
                <a:moveTo>
                  <a:pt x="0" y="192024"/>
                </a:moveTo>
                <a:cubicBezTo>
                  <a:pt x="0" y="184437"/>
                  <a:pt x="6129" y="178308"/>
                  <a:pt x="13716" y="178308"/>
                </a:cubicBezTo>
                <a:lnTo>
                  <a:pt x="260604" y="178308"/>
                </a:lnTo>
                <a:cubicBezTo>
                  <a:pt x="268191" y="178308"/>
                  <a:pt x="274320" y="184437"/>
                  <a:pt x="274320" y="192024"/>
                </a:cubicBezTo>
                <a:cubicBezTo>
                  <a:pt x="274320" y="214741"/>
                  <a:pt x="255889" y="233172"/>
                  <a:pt x="233172" y="233172"/>
                </a:cubicBezTo>
                <a:lnTo>
                  <a:pt x="41148" y="233172"/>
                </a:lnTo>
                <a:cubicBezTo>
                  <a:pt x="18431" y="233172"/>
                  <a:pt x="0" y="214741"/>
                  <a:pt x="0" y="192024"/>
                </a:cubicBezTo>
                <a:lnTo>
                  <a:pt x="0" y="19202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parents to practice relative clauses with their children to reinforce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engagement fosters a deeper grasp of the material.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Review Relative Clauses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9867" y="34290"/>
                </a:moveTo>
                <a:cubicBezTo>
                  <a:pt x="99867" y="15352"/>
                  <a:pt x="84515" y="0"/>
                  <a:pt x="65577" y="0"/>
                </a:cubicBezTo>
                <a:cubicBezTo>
                  <a:pt x="46639" y="0"/>
                  <a:pt x="31287" y="15352"/>
                  <a:pt x="31287" y="34290"/>
                </a:cubicBezTo>
                <a:cubicBezTo>
                  <a:pt x="31287" y="53228"/>
                  <a:pt x="46639" y="68580"/>
                  <a:pt x="65577" y="68580"/>
                </a:cubicBezTo>
                <a:cubicBezTo>
                  <a:pt x="84515" y="68580"/>
                  <a:pt x="99867" y="53228"/>
                  <a:pt x="99867" y="34290"/>
                </a:cubicBezTo>
                <a:moveTo>
                  <a:pt x="53576" y="111443"/>
                </a:moveTo>
                <a:lnTo>
                  <a:pt x="65577" y="111443"/>
                </a:lnTo>
                <a:lnTo>
                  <a:pt x="77579" y="111443"/>
                </a:lnTo>
                <a:lnTo>
                  <a:pt x="94884" y="111443"/>
                </a:lnTo>
                <a:cubicBezTo>
                  <a:pt x="92581" y="106192"/>
                  <a:pt x="91295" y="100405"/>
                  <a:pt x="91295" y="94297"/>
                </a:cubicBezTo>
                <a:cubicBezTo>
                  <a:pt x="91295" y="92208"/>
                  <a:pt x="91455" y="90118"/>
                  <a:pt x="91723" y="88136"/>
                </a:cubicBezTo>
                <a:cubicBezTo>
                  <a:pt x="87276" y="86582"/>
                  <a:pt x="82508" y="85725"/>
                  <a:pt x="77579" y="85725"/>
                </a:cubicBezTo>
                <a:lnTo>
                  <a:pt x="53576" y="85725"/>
                </a:lnTo>
                <a:cubicBezTo>
                  <a:pt x="31287" y="85725"/>
                  <a:pt x="12696" y="102816"/>
                  <a:pt x="10874" y="125051"/>
                </a:cubicBezTo>
                <a:lnTo>
                  <a:pt x="8677" y="151465"/>
                </a:lnTo>
                <a:cubicBezTo>
                  <a:pt x="7338" y="167432"/>
                  <a:pt x="17089" y="181523"/>
                  <a:pt x="31287" y="186613"/>
                </a:cubicBezTo>
                <a:lnTo>
                  <a:pt x="31287" y="261461"/>
                </a:lnTo>
                <a:cubicBezTo>
                  <a:pt x="31287" y="268587"/>
                  <a:pt x="37020" y="274320"/>
                  <a:pt x="44146" y="274320"/>
                </a:cubicBezTo>
                <a:cubicBezTo>
                  <a:pt x="51272" y="274320"/>
                  <a:pt x="57005" y="268587"/>
                  <a:pt x="57005" y="261461"/>
                </a:cubicBezTo>
                <a:lnTo>
                  <a:pt x="57005" y="188595"/>
                </a:lnTo>
                <a:lnTo>
                  <a:pt x="74150" y="188595"/>
                </a:lnTo>
                <a:lnTo>
                  <a:pt x="74150" y="180023"/>
                </a:lnTo>
                <a:cubicBezTo>
                  <a:pt x="74150" y="174075"/>
                  <a:pt x="75007" y="168289"/>
                  <a:pt x="76614" y="162877"/>
                </a:cubicBezTo>
                <a:lnTo>
                  <a:pt x="44146" y="162877"/>
                </a:lnTo>
                <a:lnTo>
                  <a:pt x="42860" y="162877"/>
                </a:lnTo>
                <a:cubicBezTo>
                  <a:pt x="37824" y="162877"/>
                  <a:pt x="33912" y="158591"/>
                  <a:pt x="34341" y="153609"/>
                </a:cubicBezTo>
                <a:lnTo>
                  <a:pt x="36538" y="127194"/>
                </a:lnTo>
                <a:cubicBezTo>
                  <a:pt x="37234" y="118300"/>
                  <a:pt x="44682" y="111442"/>
                  <a:pt x="53576" y="111442"/>
                </a:cubicBezTo>
                <a:lnTo>
                  <a:pt x="53576" y="111443"/>
                </a:lnTo>
                <a:moveTo>
                  <a:pt x="177020" y="94298"/>
                </a:moveTo>
                <a:cubicBezTo>
                  <a:pt x="177020" y="100405"/>
                  <a:pt x="175734" y="106192"/>
                  <a:pt x="173430" y="111443"/>
                </a:cubicBezTo>
                <a:lnTo>
                  <a:pt x="194272" y="111443"/>
                </a:lnTo>
                <a:lnTo>
                  <a:pt x="202684" y="111443"/>
                </a:lnTo>
                <a:lnTo>
                  <a:pt x="211096" y="111443"/>
                </a:lnTo>
                <a:cubicBezTo>
                  <a:pt x="214900" y="111443"/>
                  <a:pt x="218275" y="113961"/>
                  <a:pt x="219347" y="117658"/>
                </a:cubicBezTo>
                <a:lnTo>
                  <a:pt x="237242" y="180023"/>
                </a:lnTo>
                <a:lnTo>
                  <a:pt x="194165" y="180023"/>
                </a:lnTo>
                <a:lnTo>
                  <a:pt x="194165" y="188595"/>
                </a:lnTo>
                <a:cubicBezTo>
                  <a:pt x="194165" y="194596"/>
                  <a:pt x="193147" y="200382"/>
                  <a:pt x="191218" y="205740"/>
                </a:cubicBezTo>
                <a:lnTo>
                  <a:pt x="211310" y="205740"/>
                </a:lnTo>
                <a:lnTo>
                  <a:pt x="211310" y="261461"/>
                </a:lnTo>
                <a:cubicBezTo>
                  <a:pt x="211310" y="268587"/>
                  <a:pt x="217043" y="274320"/>
                  <a:pt x="224169" y="274320"/>
                </a:cubicBezTo>
                <a:cubicBezTo>
                  <a:pt x="231295" y="274320"/>
                  <a:pt x="237027" y="268587"/>
                  <a:pt x="237027" y="261461"/>
                </a:cubicBezTo>
                <a:lnTo>
                  <a:pt x="237027" y="205740"/>
                </a:lnTo>
                <a:lnTo>
                  <a:pt x="248600" y="205740"/>
                </a:lnTo>
                <a:cubicBezTo>
                  <a:pt x="260012" y="205740"/>
                  <a:pt x="268210" y="194864"/>
                  <a:pt x="265102" y="183880"/>
                </a:cubicBezTo>
                <a:lnTo>
                  <a:pt x="244153" y="110585"/>
                </a:lnTo>
                <a:cubicBezTo>
                  <a:pt x="239974" y="95851"/>
                  <a:pt x="226472" y="85725"/>
                  <a:pt x="211203" y="85725"/>
                </a:cubicBezTo>
                <a:lnTo>
                  <a:pt x="194379" y="85725"/>
                </a:lnTo>
                <a:cubicBezTo>
                  <a:pt x="188057" y="85725"/>
                  <a:pt x="182056" y="87440"/>
                  <a:pt x="176913" y="90494"/>
                </a:cubicBezTo>
                <a:cubicBezTo>
                  <a:pt x="177020" y="91726"/>
                  <a:pt x="177074" y="93012"/>
                  <a:pt x="177074" y="94297"/>
                </a:cubicBezTo>
                <a:lnTo>
                  <a:pt x="177020" y="94298"/>
                </a:lnTo>
                <a:moveTo>
                  <a:pt x="237027" y="34290"/>
                </a:moveTo>
                <a:cubicBezTo>
                  <a:pt x="237027" y="15352"/>
                  <a:pt x="221675" y="0"/>
                  <a:pt x="202737" y="0"/>
                </a:cubicBezTo>
                <a:cubicBezTo>
                  <a:pt x="183799" y="0"/>
                  <a:pt x="168447" y="15352"/>
                  <a:pt x="168447" y="34290"/>
                </a:cubicBezTo>
                <a:cubicBezTo>
                  <a:pt x="168447" y="53228"/>
                  <a:pt x="183799" y="68580"/>
                  <a:pt x="202737" y="68580"/>
                </a:cubicBezTo>
                <a:cubicBezTo>
                  <a:pt x="221675" y="68580"/>
                  <a:pt x="237027" y="53228"/>
                  <a:pt x="237027" y="34290"/>
                </a:cubicBezTo>
                <a:moveTo>
                  <a:pt x="134157" y="120015"/>
                </a:moveTo>
                <a:cubicBezTo>
                  <a:pt x="148361" y="120015"/>
                  <a:pt x="159875" y="108501"/>
                  <a:pt x="159875" y="94297"/>
                </a:cubicBezTo>
                <a:cubicBezTo>
                  <a:pt x="159875" y="80094"/>
                  <a:pt x="148361" y="68580"/>
                  <a:pt x="134157" y="68580"/>
                </a:cubicBezTo>
                <a:cubicBezTo>
                  <a:pt x="119954" y="68580"/>
                  <a:pt x="108440" y="80094"/>
                  <a:pt x="108440" y="94297"/>
                </a:cubicBezTo>
                <a:cubicBezTo>
                  <a:pt x="108440" y="108501"/>
                  <a:pt x="119954" y="120015"/>
                  <a:pt x="134157" y="120015"/>
                </a:cubicBezTo>
                <a:lnTo>
                  <a:pt x="134157" y="120015"/>
                </a:lnTo>
                <a:moveTo>
                  <a:pt x="151302" y="180023"/>
                </a:moveTo>
                <a:lnTo>
                  <a:pt x="151302" y="188595"/>
                </a:lnTo>
                <a:cubicBezTo>
                  <a:pt x="151302" y="193310"/>
                  <a:pt x="147445" y="197167"/>
                  <a:pt x="142730" y="197167"/>
                </a:cubicBezTo>
                <a:lnTo>
                  <a:pt x="134157" y="197167"/>
                </a:lnTo>
                <a:lnTo>
                  <a:pt x="125585" y="197167"/>
                </a:lnTo>
                <a:cubicBezTo>
                  <a:pt x="120870" y="197167"/>
                  <a:pt x="117012" y="193310"/>
                  <a:pt x="117012" y="188595"/>
                </a:cubicBezTo>
                <a:lnTo>
                  <a:pt x="117012" y="180023"/>
                </a:lnTo>
                <a:cubicBezTo>
                  <a:pt x="117012" y="170539"/>
                  <a:pt x="124674" y="162877"/>
                  <a:pt x="134157" y="162877"/>
                </a:cubicBezTo>
                <a:cubicBezTo>
                  <a:pt x="143641" y="162877"/>
                  <a:pt x="151302" y="170539"/>
                  <a:pt x="151302" y="180023"/>
                </a:cubicBezTo>
                <a:moveTo>
                  <a:pt x="177020" y="188595"/>
                </a:moveTo>
                <a:lnTo>
                  <a:pt x="177020" y="180023"/>
                </a:lnTo>
                <a:cubicBezTo>
                  <a:pt x="177020" y="156341"/>
                  <a:pt x="157839" y="137160"/>
                  <a:pt x="134157" y="137160"/>
                </a:cubicBezTo>
                <a:cubicBezTo>
                  <a:pt x="110476" y="137160"/>
                  <a:pt x="91295" y="156341"/>
                  <a:pt x="91295" y="180023"/>
                </a:cubicBezTo>
                <a:lnTo>
                  <a:pt x="91295" y="188595"/>
                </a:lnTo>
                <a:cubicBezTo>
                  <a:pt x="91295" y="201454"/>
                  <a:pt x="98367" y="212652"/>
                  <a:pt x="108815" y="218492"/>
                </a:cubicBezTo>
                <a:cubicBezTo>
                  <a:pt x="108547" y="219938"/>
                  <a:pt x="108440" y="221385"/>
                  <a:pt x="108440" y="222885"/>
                </a:cubicBezTo>
                <a:lnTo>
                  <a:pt x="108440" y="257175"/>
                </a:lnTo>
                <a:cubicBezTo>
                  <a:pt x="108440" y="266658"/>
                  <a:pt x="116101" y="274320"/>
                  <a:pt x="125585" y="274320"/>
                </a:cubicBezTo>
                <a:lnTo>
                  <a:pt x="142730" y="274320"/>
                </a:lnTo>
                <a:cubicBezTo>
                  <a:pt x="152213" y="274320"/>
                  <a:pt x="159875" y="266658"/>
                  <a:pt x="159875" y="257175"/>
                </a:cubicBezTo>
                <a:lnTo>
                  <a:pt x="159875" y="222885"/>
                </a:lnTo>
                <a:cubicBezTo>
                  <a:pt x="159875" y="221385"/>
                  <a:pt x="159768" y="219938"/>
                  <a:pt x="159500" y="218492"/>
                </a:cubicBezTo>
                <a:cubicBezTo>
                  <a:pt x="169947" y="212652"/>
                  <a:pt x="177020" y="201454"/>
                  <a:pt x="177020" y="188595"/>
                </a:cubicBezTo>
                <a:lnTo>
                  <a:pt x="177020" y="18859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Clauses: A Comprehensive Guide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3108959"/>
          </a:xfrm>
          <a:custGeom>
            <a:avLst/>
            <a:gdLst/>
            <a:ahLst/>
            <a:cxnLst/>
            <a:rect l="l" t="t" r="r" b="b"/>
            <a:pathLst>
              <a:path w="12192000" h="3108959">
                <a:moveTo>
                  <a:pt x="0" y="310895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3108959"/>
                </a:lnTo>
                <a:lnTo>
                  <a:pt x="0" y="310895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MUjT8ib3sVZC-.jpg">    </p:cNvPr>
          <p:cNvPicPr>
            <a:picLocks noChangeAspect="1"/>
          </p:cNvPicPr>
          <p:nvPr/>
        </p:nvPicPr>
        <p:blipFill>
          <a:blip r:embed="rId2"/>
          <a:srcRect l="0" r="0" t="5246" b="5246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79920" y="0"/>
            <a:ext cx="5212080" cy="3108960"/>
          </a:xfrm>
          <a:custGeom>
            <a:avLst/>
            <a:gdLst/>
            <a:ahLst/>
            <a:cxnLst/>
            <a:rect l="l" t="t" r="r" b="b"/>
            <a:pathLst>
              <a:path w="5212080" h="3108960">
                <a:moveTo>
                  <a:pt x="0" y="310896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8077201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With dedication and persistence, students can improve their grammar skills.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Becoming proficient in using relative clauses opens up new opportunities for expression.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077201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Dedication Pays Off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404361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Relative clauses are an essential aspect of effective communication.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help clarify and add detail to our sentences.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404361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Essential Communication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 takes time and practice.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Consistent effort leads to improvement.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Matters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731520" y="0"/>
            <a:ext cx="5811520" cy="548640"/>
          </a:xfrm>
          <a:custGeom>
            <a:avLst/>
            <a:gdLst/>
            <a:ahLst/>
            <a:cxnLst/>
            <a:rect l="l" t="t" r="r" b="b"/>
            <a:pathLst>
              <a:path w="5811520" h="548640">
                <a:moveTo>
                  <a:pt x="0" y="548640"/>
                </a:moveTo>
                <a:lnTo>
                  <a:pt x="0" y="0"/>
                </a:lnTo>
                <a:lnTo>
                  <a:pt x="5811520" y="0"/>
                </a:lnTo>
                <a:lnTo>
                  <a:pt x="5811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Relative Clauses: A Comprehensive Guide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9" y="932927"/>
            <a:ext cx="5811521" cy="1861072"/>
          </a:xfrm>
          <a:custGeom>
            <a:avLst/>
            <a:gdLst/>
            <a:ahLst/>
            <a:cxnLst/>
            <a:rect l="l" t="t" r="r" b="b"/>
            <a:pathLst>
              <a:path w="5811521" h="1861072">
                <a:moveTo>
                  <a:pt x="0" y="1861072"/>
                </a:moveTo>
                <a:lnTo>
                  <a:pt x="0" y="0"/>
                </a:lnTo>
                <a:lnTo>
                  <a:pt x="5811521" y="0"/>
                </a:lnTo>
                <a:lnTo>
                  <a:pt x="5811521" y="1861072"/>
                </a:lnTo>
                <a:lnTo>
                  <a:pt x="0" y="18610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Thoughts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2025-05-07T07:45:14Z</dcterms:created>
  <dcterms:modified xsi:type="dcterms:W3CDTF">2025-05-07T07:45:14Z</dcterms:modified>
</cp:coreProperties>
</file>