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2f8b9371668cbf79bfeb03d4a859c80ea6c8c96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55143528cad9842c7f5a280b25ecaad659273a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de96b82cb92904a8b714289f8491fa8790066d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1a9add17137d1ac1234aad51f6cad000b4636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4c74cedfc908fea20d006a9594943d861cdcdc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95654c194dc04d374c3a5209d79ae8e198d5c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404e281f33ce6bdd02f80db63cabd3cd681fad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b1a091df1684d9097bf9de69f1493caf6ea3e8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643241935b390b6db1ddfa3062c5e6dd18030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862db82e40e02b2961cb8ce17c98ceef38eb433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Concepts, Applications, and Teaching Strategies for Effective Learning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Inverse Operations in Mathematics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Inverse Operations and Basic M…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Inverse Operations?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Inverse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are Inverse Operations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Applications of Inverse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Problem-Solving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31887" r="-13188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Inverse Operations and Basic Math Concepts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understand how inverse operations can be applied.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will help you in different mathematical contexts and problem-solving scenarios.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Math Concepts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58765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the concept of inverse operations.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learn how these operations work and their significance in mathematics.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Inverse Operations</a:t>
            </a:r>
            <a:endParaRPr lang="en-US" sz="1203" dirty="0"/>
          </a:p>
        </p:txBody>
      </p:sp>
      <p:sp>
        <p:nvSpPr>
          <p:cNvPr id="17" name="Text 15"/>
          <p:cNvSpPr/>
          <p:nvPr/>
        </p:nvSpPr>
        <p:spPr>
          <a:xfrm>
            <a:off x="3507657" y="1692680"/>
            <a:ext cx="365760" cy="293148"/>
          </a:xfrm>
          <a:custGeom>
            <a:avLst/>
            <a:gdLst/>
            <a:ahLst/>
            <a:cxnLst/>
            <a:rect l="l" t="t" r="r" b="b"/>
            <a:pathLst>
              <a:path w="365760" h="293148">
                <a:moveTo>
                  <a:pt x="297707" y="27483"/>
                </a:moveTo>
                <a:lnTo>
                  <a:pt x="225166" y="27483"/>
                </a:lnTo>
                <a:cubicBezTo>
                  <a:pt x="218125" y="11280"/>
                  <a:pt x="201976" y="0"/>
                  <a:pt x="183198" y="0"/>
                </a:cubicBezTo>
                <a:cubicBezTo>
                  <a:pt x="164420" y="0"/>
                  <a:pt x="148272" y="11280"/>
                  <a:pt x="141231" y="27483"/>
                </a:cubicBezTo>
                <a:lnTo>
                  <a:pt x="68690" y="27483"/>
                </a:lnTo>
                <a:cubicBezTo>
                  <a:pt x="61075" y="27483"/>
                  <a:pt x="54948" y="33609"/>
                  <a:pt x="54948" y="41225"/>
                </a:cubicBezTo>
                <a:cubicBezTo>
                  <a:pt x="54948" y="48841"/>
                  <a:pt x="61075" y="54968"/>
                  <a:pt x="68690" y="54968"/>
                </a:cubicBezTo>
                <a:lnTo>
                  <a:pt x="138312" y="54968"/>
                </a:lnTo>
                <a:cubicBezTo>
                  <a:pt x="141633" y="71343"/>
                  <a:pt x="153714" y="84570"/>
                  <a:pt x="169460" y="89492"/>
                </a:cubicBezTo>
                <a:lnTo>
                  <a:pt x="169460" y="265669"/>
                </a:lnTo>
                <a:lnTo>
                  <a:pt x="68690" y="265669"/>
                </a:lnTo>
                <a:cubicBezTo>
                  <a:pt x="61075" y="265669"/>
                  <a:pt x="54948" y="271795"/>
                  <a:pt x="54948" y="279411"/>
                </a:cubicBezTo>
                <a:cubicBezTo>
                  <a:pt x="54948" y="287027"/>
                  <a:pt x="61075" y="293154"/>
                  <a:pt x="68690" y="293154"/>
                </a:cubicBezTo>
                <a:lnTo>
                  <a:pt x="183202" y="293154"/>
                </a:lnTo>
                <a:lnTo>
                  <a:pt x="297714" y="293154"/>
                </a:lnTo>
                <a:cubicBezTo>
                  <a:pt x="305329" y="293154"/>
                  <a:pt x="311456" y="287027"/>
                  <a:pt x="311456" y="279414"/>
                </a:cubicBezTo>
                <a:cubicBezTo>
                  <a:pt x="311456" y="271798"/>
                  <a:pt x="305329" y="265674"/>
                  <a:pt x="297714" y="265674"/>
                </a:cubicBezTo>
                <a:lnTo>
                  <a:pt x="196943" y="265674"/>
                </a:lnTo>
                <a:lnTo>
                  <a:pt x="196943" y="89498"/>
                </a:lnTo>
                <a:cubicBezTo>
                  <a:pt x="212689" y="84573"/>
                  <a:pt x="224770" y="71349"/>
                  <a:pt x="228092" y="54974"/>
                </a:cubicBezTo>
                <a:lnTo>
                  <a:pt x="297714" y="54974"/>
                </a:lnTo>
                <a:cubicBezTo>
                  <a:pt x="305329" y="54974"/>
                  <a:pt x="311456" y="48847"/>
                  <a:pt x="311456" y="41234"/>
                </a:cubicBezTo>
                <a:cubicBezTo>
                  <a:pt x="311456" y="33618"/>
                  <a:pt x="305329" y="27494"/>
                  <a:pt x="297714" y="27494"/>
                </a:cubicBezTo>
                <a:lnTo>
                  <a:pt x="297707" y="27483"/>
                </a:lnTo>
                <a:moveTo>
                  <a:pt x="293124" y="112106"/>
                </a:moveTo>
                <a:lnTo>
                  <a:pt x="334575" y="183218"/>
                </a:lnTo>
                <a:lnTo>
                  <a:pt x="251614" y="183218"/>
                </a:lnTo>
                <a:lnTo>
                  <a:pt x="293124" y="112106"/>
                </a:lnTo>
                <a:moveTo>
                  <a:pt x="220985" y="193009"/>
                </a:moveTo>
                <a:cubicBezTo>
                  <a:pt x="227170" y="218718"/>
                  <a:pt x="257115" y="238183"/>
                  <a:pt x="293127" y="238183"/>
                </a:cubicBezTo>
                <a:cubicBezTo>
                  <a:pt x="329140" y="238183"/>
                  <a:pt x="359085" y="218715"/>
                  <a:pt x="365270" y="193009"/>
                </a:cubicBezTo>
                <a:cubicBezTo>
                  <a:pt x="366759" y="186712"/>
                  <a:pt x="364696" y="180242"/>
                  <a:pt x="361433" y="174628"/>
                </a:cubicBezTo>
                <a:lnTo>
                  <a:pt x="306928" y="81187"/>
                </a:lnTo>
                <a:cubicBezTo>
                  <a:pt x="304064" y="76263"/>
                  <a:pt x="298797" y="73287"/>
                  <a:pt x="293127" y="73287"/>
                </a:cubicBezTo>
                <a:cubicBezTo>
                  <a:pt x="287458" y="73287"/>
                  <a:pt x="282191" y="76321"/>
                  <a:pt x="279327" y="81187"/>
                </a:cubicBezTo>
                <a:lnTo>
                  <a:pt x="224822" y="174687"/>
                </a:lnTo>
                <a:cubicBezTo>
                  <a:pt x="221559" y="180298"/>
                  <a:pt x="219496" y="186768"/>
                  <a:pt x="220985" y="193068"/>
                </a:cubicBezTo>
                <a:lnTo>
                  <a:pt x="220985" y="193009"/>
                </a:lnTo>
                <a:moveTo>
                  <a:pt x="31123" y="183218"/>
                </a:moveTo>
                <a:lnTo>
                  <a:pt x="72574" y="112106"/>
                </a:lnTo>
                <a:lnTo>
                  <a:pt x="114084" y="183218"/>
                </a:lnTo>
                <a:lnTo>
                  <a:pt x="31123" y="183218"/>
                </a:lnTo>
                <a:moveTo>
                  <a:pt x="72578" y="238183"/>
                </a:moveTo>
                <a:cubicBezTo>
                  <a:pt x="108590" y="238183"/>
                  <a:pt x="138535" y="218715"/>
                  <a:pt x="144720" y="193009"/>
                </a:cubicBezTo>
                <a:cubicBezTo>
                  <a:pt x="146209" y="186712"/>
                  <a:pt x="144146" y="180242"/>
                  <a:pt x="140883" y="174629"/>
                </a:cubicBezTo>
                <a:lnTo>
                  <a:pt x="86378" y="81188"/>
                </a:lnTo>
                <a:cubicBezTo>
                  <a:pt x="83514" y="76263"/>
                  <a:pt x="78247" y="73287"/>
                  <a:pt x="72578" y="73287"/>
                </a:cubicBezTo>
                <a:cubicBezTo>
                  <a:pt x="66908" y="73287"/>
                  <a:pt x="61642" y="76321"/>
                  <a:pt x="58778" y="81188"/>
                </a:cubicBezTo>
                <a:lnTo>
                  <a:pt x="4327" y="174687"/>
                </a:lnTo>
                <a:cubicBezTo>
                  <a:pt x="1064" y="180298"/>
                  <a:pt x="-999" y="186768"/>
                  <a:pt x="490" y="193068"/>
                </a:cubicBezTo>
                <a:cubicBezTo>
                  <a:pt x="6675" y="218718"/>
                  <a:pt x="36620" y="238186"/>
                  <a:pt x="72574" y="238186"/>
                </a:cubicBezTo>
                <a:lnTo>
                  <a:pt x="72578" y="238183"/>
                </a:lnTo>
                <a:moveTo>
                  <a:pt x="183195" y="27483"/>
                </a:moveTo>
                <a:cubicBezTo>
                  <a:pt x="193315" y="27483"/>
                  <a:pt x="201515" y="35685"/>
                  <a:pt x="201515" y="45804"/>
                </a:cubicBezTo>
                <a:cubicBezTo>
                  <a:pt x="201515" y="55924"/>
                  <a:pt x="193311" y="64126"/>
                  <a:pt x="183195" y="64126"/>
                </a:cubicBezTo>
                <a:cubicBezTo>
                  <a:pt x="173074" y="64126"/>
                  <a:pt x="164874" y="55924"/>
                  <a:pt x="164874" y="45804"/>
                </a:cubicBezTo>
                <a:cubicBezTo>
                  <a:pt x="164874" y="35685"/>
                  <a:pt x="173078" y="27483"/>
                  <a:pt x="183195" y="27483"/>
                </a:cubicBezTo>
                <a:lnTo>
                  <a:pt x="183195" y="27483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our exciting journey into the world of math!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will introduce you to the fascinating concept of inverse operations and basic math concepts.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World of Math</a:t>
            </a:r>
            <a:endParaRPr lang="en-US" sz="1331" dirty="0"/>
          </a:p>
        </p:txBody>
      </p:sp>
      <p:sp>
        <p:nvSpPr>
          <p:cNvPr id="20" name="Text 18"/>
          <p:cNvSpPr/>
          <p:nvPr/>
        </p:nvSpPr>
        <p:spPr>
          <a:xfrm>
            <a:off x="702269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Inverse Operations?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 and subtraction are inverse operations, as are multiplication and division.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pairs demonstrate how one operation can reverse the effect of another.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Inverse Operations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pairs of operations that "undo" each other.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fundamental in understanding mathematical relationships and problem-solving.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Inverse Operations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Inverse Operations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 x 3 = 27 illustrates multiplication.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27 ÷ 3 = 9 demonstrates division as its inverse.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Multiplication and Division Example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72049" y="399794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7 - 2 = 5 highlights subtraction.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 + 2 = 7 shows addition as its inverse.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Subtraction and Addition Connection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119280"/>
            <a:ext cx="274320" cy="31652"/>
          </a:xfrm>
          <a:custGeom>
            <a:avLst/>
            <a:gdLst/>
            <a:ahLst/>
            <a:cxnLst/>
            <a:rect l="l" t="t" r="r" b="b"/>
            <a:pathLst>
              <a:path w="274320" h="31652">
                <a:moveTo>
                  <a:pt x="274320" y="15826"/>
                </a:moveTo>
                <a:cubicBezTo>
                  <a:pt x="274320" y="24596"/>
                  <a:pt x="267264" y="31652"/>
                  <a:pt x="258494" y="31652"/>
                </a:cubicBezTo>
                <a:lnTo>
                  <a:pt x="15826" y="31652"/>
                </a:lnTo>
                <a:cubicBezTo>
                  <a:pt x="7055" y="31652"/>
                  <a:pt x="0" y="24596"/>
                  <a:pt x="0" y="15826"/>
                </a:cubicBezTo>
                <a:cubicBezTo>
                  <a:pt x="0" y="7056"/>
                  <a:pt x="7056" y="0"/>
                  <a:pt x="15826" y="0"/>
                </a:cubicBezTo>
                <a:lnTo>
                  <a:pt x="258494" y="0"/>
                </a:lnTo>
                <a:cubicBezTo>
                  <a:pt x="267265" y="0"/>
                  <a:pt x="274320" y="7056"/>
                  <a:pt x="274320" y="1582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 x 6 = 24 shows multiplication.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 ÷ 6 = 4 represents division as its inverse.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Multiplication and Division Pairing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631139"/>
            <a:ext cx="274320" cy="147711"/>
          </a:xfrm>
          <a:custGeom>
            <a:avLst/>
            <a:gdLst/>
            <a:ahLst/>
            <a:cxnLst/>
            <a:rect l="l" t="t" r="r" b="b"/>
            <a:pathLst>
              <a:path w="274320" h="147711">
                <a:moveTo>
                  <a:pt x="15826" y="0"/>
                </a:moveTo>
                <a:cubicBezTo>
                  <a:pt x="7055" y="0"/>
                  <a:pt x="0" y="7056"/>
                  <a:pt x="0" y="15826"/>
                </a:cubicBezTo>
                <a:cubicBezTo>
                  <a:pt x="0" y="24597"/>
                  <a:pt x="7056" y="31651"/>
                  <a:pt x="15826" y="31651"/>
                </a:cubicBezTo>
                <a:lnTo>
                  <a:pt x="258494" y="31651"/>
                </a:lnTo>
                <a:cubicBezTo>
                  <a:pt x="267265" y="31651"/>
                  <a:pt x="274320" y="24595"/>
                  <a:pt x="274320" y="15826"/>
                </a:cubicBezTo>
                <a:cubicBezTo>
                  <a:pt x="274320" y="7055"/>
                  <a:pt x="267264" y="0"/>
                  <a:pt x="258494" y="0"/>
                </a:cubicBezTo>
                <a:lnTo>
                  <a:pt x="15826" y="0"/>
                </a:lnTo>
                <a:moveTo>
                  <a:pt x="15826" y="116058"/>
                </a:moveTo>
                <a:cubicBezTo>
                  <a:pt x="7055" y="116058"/>
                  <a:pt x="0" y="123114"/>
                  <a:pt x="0" y="131884"/>
                </a:cubicBezTo>
                <a:cubicBezTo>
                  <a:pt x="0" y="140655"/>
                  <a:pt x="7056" y="147709"/>
                  <a:pt x="15826" y="147709"/>
                </a:cubicBezTo>
                <a:lnTo>
                  <a:pt x="258494" y="147709"/>
                </a:lnTo>
                <a:cubicBezTo>
                  <a:pt x="267265" y="147709"/>
                  <a:pt x="274320" y="140653"/>
                  <a:pt x="274320" y="131884"/>
                </a:cubicBezTo>
                <a:cubicBezTo>
                  <a:pt x="274320" y="123112"/>
                  <a:pt x="267264" y="116058"/>
                  <a:pt x="258494" y="116058"/>
                </a:cubicBezTo>
                <a:lnTo>
                  <a:pt x="15826" y="11605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 + 3 = 5 demonstrates addition.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5 - 3 = 2 illustrates subtraction as its inverse.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 and Subtraction Relationship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52986" y="15826"/>
                </a:moveTo>
                <a:cubicBezTo>
                  <a:pt x="152986" y="7055"/>
                  <a:pt x="145930" y="0"/>
                  <a:pt x="137160" y="0"/>
                </a:cubicBezTo>
                <a:cubicBezTo>
                  <a:pt x="128390" y="0"/>
                  <a:pt x="121334" y="7056"/>
                  <a:pt x="121334" y="15826"/>
                </a:cubicBezTo>
                <a:lnTo>
                  <a:pt x="121334" y="121334"/>
                </a:lnTo>
                <a:lnTo>
                  <a:pt x="15826" y="121334"/>
                </a:lnTo>
                <a:cubicBezTo>
                  <a:pt x="7055" y="121334"/>
                  <a:pt x="0" y="128390"/>
                  <a:pt x="0" y="137160"/>
                </a:cubicBezTo>
                <a:cubicBezTo>
                  <a:pt x="0" y="145930"/>
                  <a:pt x="7056" y="152986"/>
                  <a:pt x="15826" y="152986"/>
                </a:cubicBezTo>
                <a:lnTo>
                  <a:pt x="121334" y="152986"/>
                </a:lnTo>
                <a:lnTo>
                  <a:pt x="121334" y="258494"/>
                </a:lnTo>
                <a:cubicBezTo>
                  <a:pt x="121334" y="267265"/>
                  <a:pt x="128390" y="274320"/>
                  <a:pt x="137160" y="274320"/>
                </a:cubicBezTo>
                <a:cubicBezTo>
                  <a:pt x="145930" y="274320"/>
                  <a:pt x="152986" y="267264"/>
                  <a:pt x="152986" y="258494"/>
                </a:cubicBezTo>
                <a:lnTo>
                  <a:pt x="152986" y="152986"/>
                </a:lnTo>
                <a:lnTo>
                  <a:pt x="258494" y="152986"/>
                </a:lnTo>
                <a:cubicBezTo>
                  <a:pt x="267265" y="152986"/>
                  <a:pt x="274320" y="145930"/>
                  <a:pt x="274320" y="137160"/>
                </a:cubicBezTo>
                <a:cubicBezTo>
                  <a:pt x="274320" y="128390"/>
                  <a:pt x="267264" y="121334"/>
                  <a:pt x="258494" y="121334"/>
                </a:cubicBezTo>
                <a:lnTo>
                  <a:pt x="152986" y="121334"/>
                </a:lnTo>
                <a:lnTo>
                  <a:pt x="152986" y="158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are Inverse Operations Important?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crucial for solving mathematical problems.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method to find solutions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Problem Solving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used in real-life scenarios.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shopping, cooking, and travel.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Everyday Life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help us solve equations and problems.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us understand the relationship between different mathematical operations.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Mathematical Relationships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9942" r="-11994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 of Inverse Operations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used in shopping to calculate the change returned after a purchase.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help in determining the total cost of items bought.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Shopping Applications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cooking, inverse operations assist in measuring ingredients accurately.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also used to adjust recipes based on serving sizes.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Cooking Adjustments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Travel planning often involves using inverse operations to calculate distances between locations.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also used to estimate travel times based on speed and distance.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Travel Calculations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science, inverse operations are applied to measure quantities precisely.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aid in analyzing data to derive meaningful conclusions.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Measurements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33192" r="-13319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Consistent practice of inverse operations enhances problem-solving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builds fluency and confidence in handling various mathematical challenges.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Confidence Through Practice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inverse operations can help solve practical problems encountered in daily life.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calculating discounts, determining original quantities, or balancing budgets.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used to solve equations and problems effectively.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involve reversing the operation applied to isolate the variable or find the solution.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Inverse Operations</a:t>
            </a:r>
            <a:endParaRPr lang="en-US" sz="1203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Strategies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 instruction to meet the needs of all students.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Tailoring teaching methods ensures inclusivity and addresses diverse learning styles.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4015091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98585" y="25717"/>
                </a:moveTo>
                <a:lnTo>
                  <a:pt x="175738" y="25717"/>
                </a:lnTo>
                <a:cubicBezTo>
                  <a:pt x="178094" y="25717"/>
                  <a:pt x="180025" y="27647"/>
                  <a:pt x="180025" y="30004"/>
                </a:cubicBezTo>
                <a:lnTo>
                  <a:pt x="180025" y="51436"/>
                </a:lnTo>
                <a:lnTo>
                  <a:pt x="94300" y="51436"/>
                </a:lnTo>
                <a:lnTo>
                  <a:pt x="94300" y="30004"/>
                </a:lnTo>
                <a:cubicBezTo>
                  <a:pt x="94300" y="27647"/>
                  <a:pt x="96229" y="25717"/>
                  <a:pt x="98588" y="25717"/>
                </a:cubicBezTo>
                <a:lnTo>
                  <a:pt x="98585" y="25717"/>
                </a:lnTo>
                <a:moveTo>
                  <a:pt x="68580" y="30004"/>
                </a:moveTo>
                <a:lnTo>
                  <a:pt x="68580" y="51436"/>
                </a:lnTo>
                <a:lnTo>
                  <a:pt x="53525" y="51436"/>
                </a:lnTo>
                <a:cubicBezTo>
                  <a:pt x="46722" y="51436"/>
                  <a:pt x="40185" y="54168"/>
                  <a:pt x="35363" y="58990"/>
                </a:cubicBezTo>
                <a:lnTo>
                  <a:pt x="7555" y="86742"/>
                </a:lnTo>
                <a:cubicBezTo>
                  <a:pt x="2732" y="91564"/>
                  <a:pt x="0" y="98100"/>
                  <a:pt x="0" y="104905"/>
                </a:cubicBezTo>
                <a:lnTo>
                  <a:pt x="0" y="158590"/>
                </a:lnTo>
                <a:lnTo>
                  <a:pt x="0" y="205739"/>
                </a:lnTo>
                <a:cubicBezTo>
                  <a:pt x="0" y="224651"/>
                  <a:pt x="15376" y="240030"/>
                  <a:pt x="34290" y="240030"/>
                </a:cubicBezTo>
                <a:lnTo>
                  <a:pt x="240030" y="240030"/>
                </a:lnTo>
                <a:cubicBezTo>
                  <a:pt x="258944" y="240030"/>
                  <a:pt x="274320" y="224654"/>
                  <a:pt x="274320" y="205739"/>
                </a:cubicBezTo>
                <a:lnTo>
                  <a:pt x="274320" y="158590"/>
                </a:lnTo>
                <a:lnTo>
                  <a:pt x="274320" y="104958"/>
                </a:lnTo>
                <a:cubicBezTo>
                  <a:pt x="274320" y="98153"/>
                  <a:pt x="271588" y="91617"/>
                  <a:pt x="266765" y="86795"/>
                </a:cubicBezTo>
                <a:lnTo>
                  <a:pt x="238957" y="58987"/>
                </a:lnTo>
                <a:cubicBezTo>
                  <a:pt x="234135" y="54165"/>
                  <a:pt x="227598" y="51434"/>
                  <a:pt x="220795" y="51434"/>
                </a:cubicBezTo>
                <a:lnTo>
                  <a:pt x="205740" y="51434"/>
                </a:lnTo>
                <a:lnTo>
                  <a:pt x="205740" y="30001"/>
                </a:lnTo>
                <a:cubicBezTo>
                  <a:pt x="205740" y="13446"/>
                  <a:pt x="192293" y="-2"/>
                  <a:pt x="175738" y="-2"/>
                </a:cubicBezTo>
                <a:lnTo>
                  <a:pt x="98585" y="-2"/>
                </a:lnTo>
                <a:cubicBezTo>
                  <a:pt x="82030" y="-2"/>
                  <a:pt x="68583" y="13446"/>
                  <a:pt x="68583" y="30001"/>
                </a:cubicBezTo>
                <a:lnTo>
                  <a:pt x="68580" y="30004"/>
                </a:lnTo>
                <a:moveTo>
                  <a:pt x="248603" y="145732"/>
                </a:moveTo>
                <a:lnTo>
                  <a:pt x="197168" y="145732"/>
                </a:lnTo>
                <a:lnTo>
                  <a:pt x="197168" y="137160"/>
                </a:lnTo>
                <a:cubicBezTo>
                  <a:pt x="197168" y="130034"/>
                  <a:pt x="191434" y="124302"/>
                  <a:pt x="184310" y="124302"/>
                </a:cubicBezTo>
                <a:cubicBezTo>
                  <a:pt x="177183" y="124302"/>
                  <a:pt x="171453" y="130034"/>
                  <a:pt x="171453" y="137160"/>
                </a:cubicBezTo>
                <a:lnTo>
                  <a:pt x="171453" y="145732"/>
                </a:lnTo>
                <a:lnTo>
                  <a:pt x="102873" y="145732"/>
                </a:lnTo>
                <a:lnTo>
                  <a:pt x="102873" y="137160"/>
                </a:lnTo>
                <a:cubicBezTo>
                  <a:pt x="102873" y="130034"/>
                  <a:pt x="97139" y="124302"/>
                  <a:pt x="90015" y="124302"/>
                </a:cubicBezTo>
                <a:cubicBezTo>
                  <a:pt x="82888" y="124302"/>
                  <a:pt x="77158" y="130034"/>
                  <a:pt x="77158" y="137160"/>
                </a:cubicBezTo>
                <a:lnTo>
                  <a:pt x="77158" y="145732"/>
                </a:lnTo>
                <a:lnTo>
                  <a:pt x="25723" y="145732"/>
                </a:lnTo>
                <a:lnTo>
                  <a:pt x="25723" y="104958"/>
                </a:lnTo>
                <a:lnTo>
                  <a:pt x="53531" y="77150"/>
                </a:lnTo>
                <a:lnTo>
                  <a:pt x="220803" y="77150"/>
                </a:lnTo>
                <a:lnTo>
                  <a:pt x="248611" y="104958"/>
                </a:lnTo>
                <a:lnTo>
                  <a:pt x="248603" y="145732"/>
                </a:lnTo>
                <a:moveTo>
                  <a:pt x="25718" y="171451"/>
                </a:moveTo>
                <a:lnTo>
                  <a:pt x="77153" y="171451"/>
                </a:lnTo>
                <a:lnTo>
                  <a:pt x="77153" y="180023"/>
                </a:lnTo>
                <a:cubicBezTo>
                  <a:pt x="77153" y="187149"/>
                  <a:pt x="82886" y="192881"/>
                  <a:pt x="90013" y="192881"/>
                </a:cubicBezTo>
                <a:cubicBezTo>
                  <a:pt x="97139" y="192881"/>
                  <a:pt x="102873" y="187149"/>
                  <a:pt x="102873" y="180023"/>
                </a:cubicBezTo>
                <a:lnTo>
                  <a:pt x="102873" y="171451"/>
                </a:lnTo>
                <a:lnTo>
                  <a:pt x="171453" y="171451"/>
                </a:lnTo>
                <a:lnTo>
                  <a:pt x="171453" y="180023"/>
                </a:lnTo>
                <a:cubicBezTo>
                  <a:pt x="171453" y="187149"/>
                  <a:pt x="177186" y="192881"/>
                  <a:pt x="184313" y="192881"/>
                </a:cubicBezTo>
                <a:cubicBezTo>
                  <a:pt x="191440" y="192881"/>
                  <a:pt x="197173" y="187149"/>
                  <a:pt x="197173" y="180023"/>
                </a:cubicBezTo>
                <a:lnTo>
                  <a:pt x="197173" y="171451"/>
                </a:lnTo>
                <a:lnTo>
                  <a:pt x="248608" y="171451"/>
                </a:lnTo>
                <a:lnTo>
                  <a:pt x="248608" y="205742"/>
                </a:lnTo>
                <a:cubicBezTo>
                  <a:pt x="248608" y="210456"/>
                  <a:pt x="244751" y="214313"/>
                  <a:pt x="240035" y="214313"/>
                </a:cubicBezTo>
                <a:lnTo>
                  <a:pt x="34295" y="214313"/>
                </a:lnTo>
                <a:cubicBezTo>
                  <a:pt x="29580" y="214313"/>
                  <a:pt x="25723" y="210456"/>
                  <a:pt x="25723" y="205742"/>
                </a:cubicBezTo>
                <a:lnTo>
                  <a:pt x="25718" y="1714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storytelling and gamification to make learning fun.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narratives and interactive games enhance student interest and retention.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and Gamification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50100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visual aids and manipulatives to help students understand.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tangible ways to explore and grasp abstract ideas.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and Manipulatives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98314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examples to make inverse operations more relatable.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students connect mathematical concepts to their everyday experiences.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Relating Inverse Operations to Real Life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and application are key to mastering inverse operations.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Consistent effort helps in developing confidence and fluency.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Confidence and Fluency</a:t>
            </a:r>
            <a:endParaRPr lang="en-US" sz="1253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used in real-life scenarios.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highlight their importance in practical problem-solving.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pairs of operations that 'undo' each other.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fundamental concepts in mathematics and problem-solving.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Inverse Operations</a:t>
            </a:r>
            <a:endParaRPr lang="en-US" sz="1203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did you face, and how can you overcome them?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Challenges may include understanding the concept or applying it correctly, which can be overcome through practice and seeking clarification.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 with Inverse Operations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4488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inverse operations in your everyday life?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can be used to solve real-world problems, such as balancing budgets or calculating discounts.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Inverse Operations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528071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inverse operations in this lesson?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mathematical processes that undo each other, such as addition and subtraction or multiplication and division.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Inverse Operations</a:t>
            </a:r>
            <a:endParaRPr lang="en-US" sz="1203" dirty="0"/>
          </a:p>
        </p:txBody>
      </p:sp>
      <p:sp>
        <p:nvSpPr>
          <p:cNvPr id="17" name="Text 15"/>
          <p:cNvSpPr/>
          <p:nvPr/>
        </p:nvSpPr>
        <p:spPr>
          <a:xfrm>
            <a:off x="3676963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25120" y="30479"/>
                </a:moveTo>
                <a:cubicBezTo>
                  <a:pt x="330709" y="30479"/>
                  <a:pt x="335281" y="35051"/>
                  <a:pt x="335281" y="40638"/>
                </a:cubicBezTo>
                <a:lnTo>
                  <a:pt x="335281" y="111758"/>
                </a:lnTo>
                <a:lnTo>
                  <a:pt x="284481" y="111758"/>
                </a:lnTo>
                <a:lnTo>
                  <a:pt x="284481" y="91438"/>
                </a:lnTo>
                <a:lnTo>
                  <a:pt x="289561" y="91438"/>
                </a:lnTo>
                <a:cubicBezTo>
                  <a:pt x="298007" y="91438"/>
                  <a:pt x="304802" y="84644"/>
                  <a:pt x="304802" y="76198"/>
                </a:cubicBezTo>
                <a:cubicBezTo>
                  <a:pt x="304802" y="67752"/>
                  <a:pt x="298007" y="60958"/>
                  <a:pt x="289561" y="60958"/>
                </a:cubicBezTo>
                <a:lnTo>
                  <a:pt x="284481" y="60958"/>
                </a:lnTo>
                <a:lnTo>
                  <a:pt x="284481" y="30479"/>
                </a:lnTo>
                <a:lnTo>
                  <a:pt x="325120" y="30479"/>
                </a:lnTo>
                <a:moveTo>
                  <a:pt x="264159" y="60961"/>
                </a:moveTo>
                <a:lnTo>
                  <a:pt x="259079" y="60961"/>
                </a:lnTo>
                <a:cubicBezTo>
                  <a:pt x="250633" y="60961"/>
                  <a:pt x="243838" y="67755"/>
                  <a:pt x="243838" y="76201"/>
                </a:cubicBezTo>
                <a:cubicBezTo>
                  <a:pt x="243838" y="84647"/>
                  <a:pt x="250633" y="91440"/>
                  <a:pt x="259079" y="91440"/>
                </a:cubicBezTo>
                <a:lnTo>
                  <a:pt x="264159" y="91440"/>
                </a:lnTo>
                <a:lnTo>
                  <a:pt x="264159" y="111761"/>
                </a:lnTo>
                <a:lnTo>
                  <a:pt x="182880" y="111761"/>
                </a:lnTo>
                <a:lnTo>
                  <a:pt x="182880" y="91440"/>
                </a:lnTo>
                <a:lnTo>
                  <a:pt x="187960" y="91440"/>
                </a:lnTo>
                <a:cubicBezTo>
                  <a:pt x="196406" y="91440"/>
                  <a:pt x="203202" y="84647"/>
                  <a:pt x="203202" y="76201"/>
                </a:cubicBezTo>
                <a:cubicBezTo>
                  <a:pt x="203202" y="67755"/>
                  <a:pt x="196406" y="60961"/>
                  <a:pt x="187960" y="60961"/>
                </a:cubicBezTo>
                <a:lnTo>
                  <a:pt x="182880" y="60961"/>
                </a:lnTo>
                <a:lnTo>
                  <a:pt x="182880" y="30482"/>
                </a:lnTo>
                <a:lnTo>
                  <a:pt x="264159" y="30482"/>
                </a:lnTo>
                <a:lnTo>
                  <a:pt x="264159" y="60961"/>
                </a:lnTo>
                <a:moveTo>
                  <a:pt x="162558" y="60961"/>
                </a:moveTo>
                <a:lnTo>
                  <a:pt x="157478" y="60961"/>
                </a:lnTo>
                <a:cubicBezTo>
                  <a:pt x="149033" y="60961"/>
                  <a:pt x="142237" y="67755"/>
                  <a:pt x="142237" y="76201"/>
                </a:cubicBezTo>
                <a:cubicBezTo>
                  <a:pt x="142237" y="84647"/>
                  <a:pt x="149033" y="91440"/>
                  <a:pt x="157478" y="91440"/>
                </a:cubicBezTo>
                <a:lnTo>
                  <a:pt x="162558" y="91440"/>
                </a:lnTo>
                <a:lnTo>
                  <a:pt x="162558" y="111761"/>
                </a:lnTo>
                <a:lnTo>
                  <a:pt x="101597" y="111761"/>
                </a:lnTo>
                <a:lnTo>
                  <a:pt x="101597" y="91440"/>
                </a:lnTo>
                <a:lnTo>
                  <a:pt x="106678" y="91440"/>
                </a:lnTo>
                <a:cubicBezTo>
                  <a:pt x="115123" y="91440"/>
                  <a:pt x="121919" y="84647"/>
                  <a:pt x="121919" y="76201"/>
                </a:cubicBezTo>
                <a:cubicBezTo>
                  <a:pt x="121919" y="67755"/>
                  <a:pt x="115123" y="60961"/>
                  <a:pt x="106678" y="60961"/>
                </a:cubicBezTo>
                <a:lnTo>
                  <a:pt x="101597" y="60961"/>
                </a:lnTo>
                <a:lnTo>
                  <a:pt x="101597" y="30482"/>
                </a:lnTo>
                <a:lnTo>
                  <a:pt x="162558" y="30482"/>
                </a:lnTo>
                <a:lnTo>
                  <a:pt x="162558" y="60961"/>
                </a:lnTo>
                <a:moveTo>
                  <a:pt x="81279" y="60961"/>
                </a:moveTo>
                <a:lnTo>
                  <a:pt x="76199" y="60961"/>
                </a:lnTo>
                <a:cubicBezTo>
                  <a:pt x="67753" y="60961"/>
                  <a:pt x="60958" y="67755"/>
                  <a:pt x="60958" y="76201"/>
                </a:cubicBezTo>
                <a:cubicBezTo>
                  <a:pt x="60958" y="84647"/>
                  <a:pt x="67753" y="91440"/>
                  <a:pt x="76199" y="91440"/>
                </a:cubicBezTo>
                <a:lnTo>
                  <a:pt x="81279" y="91440"/>
                </a:lnTo>
                <a:lnTo>
                  <a:pt x="81279" y="111761"/>
                </a:lnTo>
                <a:lnTo>
                  <a:pt x="30479" y="111761"/>
                </a:lnTo>
                <a:lnTo>
                  <a:pt x="30479" y="40641"/>
                </a:lnTo>
                <a:cubicBezTo>
                  <a:pt x="30479" y="35054"/>
                  <a:pt x="35051" y="30482"/>
                  <a:pt x="40640" y="30482"/>
                </a:cubicBezTo>
                <a:lnTo>
                  <a:pt x="81279" y="30482"/>
                </a:lnTo>
                <a:lnTo>
                  <a:pt x="81279" y="60961"/>
                </a:lnTo>
                <a:moveTo>
                  <a:pt x="30479" y="243839"/>
                </a:moveTo>
                <a:lnTo>
                  <a:pt x="30479" y="132078"/>
                </a:lnTo>
                <a:lnTo>
                  <a:pt x="81279" y="132078"/>
                </a:lnTo>
                <a:lnTo>
                  <a:pt x="81279" y="147318"/>
                </a:lnTo>
                <a:lnTo>
                  <a:pt x="76199" y="147318"/>
                </a:lnTo>
                <a:cubicBezTo>
                  <a:pt x="67753" y="147318"/>
                  <a:pt x="60958" y="154111"/>
                  <a:pt x="60958" y="162558"/>
                </a:cubicBezTo>
                <a:cubicBezTo>
                  <a:pt x="60958" y="171004"/>
                  <a:pt x="67753" y="177797"/>
                  <a:pt x="76199" y="177797"/>
                </a:cubicBezTo>
                <a:lnTo>
                  <a:pt x="81279" y="177797"/>
                </a:lnTo>
                <a:lnTo>
                  <a:pt x="81279" y="193037"/>
                </a:lnTo>
                <a:lnTo>
                  <a:pt x="76199" y="193037"/>
                </a:lnTo>
                <a:cubicBezTo>
                  <a:pt x="67753" y="193037"/>
                  <a:pt x="60958" y="199830"/>
                  <a:pt x="60958" y="208276"/>
                </a:cubicBezTo>
                <a:cubicBezTo>
                  <a:pt x="60958" y="216723"/>
                  <a:pt x="67753" y="223516"/>
                  <a:pt x="76199" y="223516"/>
                </a:cubicBezTo>
                <a:lnTo>
                  <a:pt x="81279" y="223516"/>
                </a:lnTo>
                <a:lnTo>
                  <a:pt x="81279" y="253995"/>
                </a:lnTo>
                <a:lnTo>
                  <a:pt x="40640" y="253995"/>
                </a:lnTo>
                <a:cubicBezTo>
                  <a:pt x="35051" y="253995"/>
                  <a:pt x="30479" y="249424"/>
                  <a:pt x="30479" y="243836"/>
                </a:cubicBezTo>
                <a:lnTo>
                  <a:pt x="30479" y="243839"/>
                </a:lnTo>
                <a:moveTo>
                  <a:pt x="101601" y="223519"/>
                </a:moveTo>
                <a:lnTo>
                  <a:pt x="106681" y="223519"/>
                </a:lnTo>
                <a:cubicBezTo>
                  <a:pt x="115127" y="223519"/>
                  <a:pt x="121922" y="216725"/>
                  <a:pt x="121922" y="208279"/>
                </a:cubicBezTo>
                <a:cubicBezTo>
                  <a:pt x="121922" y="199833"/>
                  <a:pt x="115127" y="193040"/>
                  <a:pt x="106681" y="193040"/>
                </a:cubicBezTo>
                <a:lnTo>
                  <a:pt x="101601" y="193040"/>
                </a:lnTo>
                <a:lnTo>
                  <a:pt x="101601" y="177800"/>
                </a:lnTo>
                <a:lnTo>
                  <a:pt x="106681" y="177800"/>
                </a:lnTo>
                <a:cubicBezTo>
                  <a:pt x="115127" y="177800"/>
                  <a:pt x="121922" y="171007"/>
                  <a:pt x="121922" y="162560"/>
                </a:cubicBezTo>
                <a:cubicBezTo>
                  <a:pt x="121922" y="154114"/>
                  <a:pt x="115127" y="147321"/>
                  <a:pt x="106681" y="147321"/>
                </a:cubicBezTo>
                <a:lnTo>
                  <a:pt x="101601" y="147321"/>
                </a:lnTo>
                <a:lnTo>
                  <a:pt x="101601" y="132081"/>
                </a:lnTo>
                <a:lnTo>
                  <a:pt x="162562" y="132081"/>
                </a:lnTo>
                <a:lnTo>
                  <a:pt x="162562" y="147321"/>
                </a:lnTo>
                <a:lnTo>
                  <a:pt x="157482" y="147321"/>
                </a:lnTo>
                <a:cubicBezTo>
                  <a:pt x="149036" y="147321"/>
                  <a:pt x="142240" y="154114"/>
                  <a:pt x="142240" y="162560"/>
                </a:cubicBezTo>
                <a:cubicBezTo>
                  <a:pt x="142240" y="171007"/>
                  <a:pt x="149036" y="177800"/>
                  <a:pt x="157482" y="177800"/>
                </a:cubicBezTo>
                <a:lnTo>
                  <a:pt x="162562" y="177800"/>
                </a:lnTo>
                <a:lnTo>
                  <a:pt x="162562" y="193040"/>
                </a:lnTo>
                <a:lnTo>
                  <a:pt x="157482" y="193040"/>
                </a:lnTo>
                <a:cubicBezTo>
                  <a:pt x="149036" y="193040"/>
                  <a:pt x="142240" y="199833"/>
                  <a:pt x="142240" y="208279"/>
                </a:cubicBezTo>
                <a:cubicBezTo>
                  <a:pt x="142240" y="216725"/>
                  <a:pt x="149036" y="223519"/>
                  <a:pt x="157482" y="223519"/>
                </a:cubicBezTo>
                <a:lnTo>
                  <a:pt x="162562" y="223519"/>
                </a:lnTo>
                <a:lnTo>
                  <a:pt x="162562" y="253998"/>
                </a:lnTo>
                <a:lnTo>
                  <a:pt x="101601" y="253998"/>
                </a:lnTo>
                <a:lnTo>
                  <a:pt x="101601" y="223519"/>
                </a:lnTo>
                <a:moveTo>
                  <a:pt x="182880" y="177800"/>
                </a:moveTo>
                <a:lnTo>
                  <a:pt x="187960" y="177800"/>
                </a:lnTo>
                <a:cubicBezTo>
                  <a:pt x="196406" y="177800"/>
                  <a:pt x="203202" y="171007"/>
                  <a:pt x="203202" y="162560"/>
                </a:cubicBezTo>
                <a:cubicBezTo>
                  <a:pt x="203202" y="154114"/>
                  <a:pt x="196406" y="147321"/>
                  <a:pt x="187960" y="147321"/>
                </a:cubicBezTo>
                <a:lnTo>
                  <a:pt x="182880" y="147321"/>
                </a:lnTo>
                <a:lnTo>
                  <a:pt x="182880" y="132081"/>
                </a:lnTo>
                <a:lnTo>
                  <a:pt x="264159" y="132081"/>
                </a:lnTo>
                <a:lnTo>
                  <a:pt x="264159" y="193042"/>
                </a:lnTo>
                <a:lnTo>
                  <a:pt x="259079" y="193042"/>
                </a:lnTo>
                <a:cubicBezTo>
                  <a:pt x="250633" y="193042"/>
                  <a:pt x="243838" y="199836"/>
                  <a:pt x="243838" y="208282"/>
                </a:cubicBezTo>
                <a:cubicBezTo>
                  <a:pt x="243838" y="216728"/>
                  <a:pt x="250633" y="223522"/>
                  <a:pt x="259079" y="223522"/>
                </a:cubicBezTo>
                <a:lnTo>
                  <a:pt x="264159" y="223522"/>
                </a:lnTo>
                <a:lnTo>
                  <a:pt x="264159" y="254001"/>
                </a:lnTo>
                <a:lnTo>
                  <a:pt x="182880" y="254001"/>
                </a:lnTo>
                <a:lnTo>
                  <a:pt x="182880" y="223522"/>
                </a:lnTo>
                <a:lnTo>
                  <a:pt x="187960" y="223522"/>
                </a:lnTo>
                <a:cubicBezTo>
                  <a:pt x="196406" y="223522"/>
                  <a:pt x="203202" y="216728"/>
                  <a:pt x="203202" y="208282"/>
                </a:cubicBezTo>
                <a:cubicBezTo>
                  <a:pt x="203202" y="199836"/>
                  <a:pt x="196406" y="193042"/>
                  <a:pt x="187960" y="193042"/>
                </a:cubicBezTo>
                <a:lnTo>
                  <a:pt x="182880" y="193042"/>
                </a:lnTo>
                <a:lnTo>
                  <a:pt x="182880" y="177800"/>
                </a:lnTo>
                <a:moveTo>
                  <a:pt x="284481" y="223519"/>
                </a:moveTo>
                <a:lnTo>
                  <a:pt x="289561" y="223519"/>
                </a:lnTo>
                <a:cubicBezTo>
                  <a:pt x="298007" y="223519"/>
                  <a:pt x="304802" y="216725"/>
                  <a:pt x="304802" y="208279"/>
                </a:cubicBezTo>
                <a:cubicBezTo>
                  <a:pt x="304802" y="199833"/>
                  <a:pt x="298007" y="193040"/>
                  <a:pt x="289561" y="193040"/>
                </a:cubicBezTo>
                <a:lnTo>
                  <a:pt x="284481" y="193040"/>
                </a:lnTo>
                <a:lnTo>
                  <a:pt x="284481" y="132078"/>
                </a:lnTo>
                <a:lnTo>
                  <a:pt x="335281" y="132078"/>
                </a:lnTo>
                <a:lnTo>
                  <a:pt x="335281" y="243839"/>
                </a:lnTo>
                <a:cubicBezTo>
                  <a:pt x="335281" y="249426"/>
                  <a:pt x="330709" y="253998"/>
                  <a:pt x="325120" y="253998"/>
                </a:cubicBezTo>
                <a:lnTo>
                  <a:pt x="284481" y="253998"/>
                </a:lnTo>
                <a:lnTo>
                  <a:pt x="284481" y="223519"/>
                </a:lnTo>
                <a:moveTo>
                  <a:pt x="40640" y="0"/>
                </a:moveTo>
                <a:cubicBezTo>
                  <a:pt x="18226" y="0"/>
                  <a:pt x="0" y="18224"/>
                  <a:pt x="0" y="40641"/>
                </a:cubicBezTo>
                <a:lnTo>
                  <a:pt x="0" y="243842"/>
                </a:lnTo>
                <a:cubicBezTo>
                  <a:pt x="0" y="266256"/>
                  <a:pt x="18226" y="284483"/>
                  <a:pt x="40640" y="284483"/>
                </a:cubicBezTo>
                <a:lnTo>
                  <a:pt x="325120" y="284483"/>
                </a:lnTo>
                <a:cubicBezTo>
                  <a:pt x="347534" y="284483"/>
                  <a:pt x="365760" y="266259"/>
                  <a:pt x="365760" y="243842"/>
                </a:cubicBezTo>
                <a:lnTo>
                  <a:pt x="365760" y="40641"/>
                </a:lnTo>
                <a:cubicBezTo>
                  <a:pt x="365760" y="18227"/>
                  <a:pt x="347534" y="0"/>
                  <a:pt x="325120" y="0"/>
                </a:cubicBezTo>
                <a:lnTo>
                  <a:pt x="4064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Practicing with Games and Puzzles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mathematical games and puzzles to practice and reinforce inverse operations.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activities enhance learning and retention of mathematical principles.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Introducing Multi-Digit Operations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multi-digit operations and build upon foundational knowledge.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is crucial for advancing mathematical skills and comprehension.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Word Problems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word problems and apply inverse operations to solve them.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in understanding the practical application of mathematical concepts.</a:t>
            </a:r>
            <a:endParaRPr lang="en-US" sz="12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and applying inverse operations, you can build a strong foundation for future math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is essential for advancing in mathematical studies and applications.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a Strong Foundation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a fundamental concept in mathematics.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for the reversal of mathematical processes, aiding in problem-solving and comprehension.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Inverse Operations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with Math Games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 a math game or puzzle that involves inverse operations.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activities make learning enjoyable and effective.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Word Problems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your own word problems using inverse operations.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exercise encourages creativity and application of learned skills.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Inverse Operations Worksheet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Complete the inverse operations worksheet.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reinforce understanding of mathematical concepts.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8" y="3340517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2814" y="1757598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 Writing Challenge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a story that incorporates inverse operations in a real-life scenario.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narrative demonstrates practical applications of inverse operations in everyday situations.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Board Game Design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a board game that applies inverse operations.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Players use their knowledge of inverse operations to advance and win the game.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Math-Themed Escape Room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math-themed escape room that involves inverse operations.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solve puzzles using inverse operations to progress through the room.</a:t>
            </a:r>
            <a:endParaRPr lang="en-US" sz="12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Inviting Parental Involvement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02"/>
              </a:spcBef>
              <a:buNone/>
            </a:pPr>
            <a:r>
              <a:rPr lang="en-US" sz="9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Invite parents to volunteer in the classroom or attend math events.</a:t>
            </a:r>
            <a:endParaRPr lang="en-US" sz="983" dirty="0"/>
          </a:p>
          <a:p>
            <a:pPr algn="l" marL="0" indent="0">
              <a:lnSpc>
                <a:spcPct val="90000"/>
              </a:lnSpc>
              <a:spcBef>
                <a:spcPts val="702"/>
              </a:spcBef>
              <a:buNone/>
            </a:pPr>
            <a:r>
              <a:rPr lang="en-US" sz="9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opportunities allow parents to engage directly with the educational process and support their child's learning journey.</a:t>
            </a:r>
            <a:endParaRPr lang="en-US" sz="983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Providing Progress Updates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regular progress updates and feedback to parents.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keeps them informed about their child's achievements and areas for improvement.</a:t>
            </a:r>
            <a:endParaRPr lang="en-US" sz="1251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Parental Participation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8"/>
              </a:spcBef>
              <a:buNone/>
            </a:pPr>
            <a:r>
              <a:rPr lang="en-US" sz="92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participate in math activities with their child.</a:t>
            </a:r>
            <a:endParaRPr lang="en-US" sz="922" dirty="0"/>
          </a:p>
          <a:p>
            <a:pPr algn="l" marL="0" indent="0">
              <a:lnSpc>
                <a:spcPct val="90000"/>
              </a:lnSpc>
              <a:spcBef>
                <a:spcPts val="658"/>
              </a:spcBef>
              <a:buNone/>
            </a:pPr>
            <a:r>
              <a:rPr lang="en-US" sz="92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involvement fosters a collaborative learning environment and strengthens the child's understanding of mathematical concepts.</a:t>
            </a:r>
            <a:endParaRPr lang="en-US" sz="922" dirty="0"/>
          </a:p>
        </p:txBody>
      </p:sp>
      <p:sp>
        <p:nvSpPr>
          <p:cNvPr id="21" name="Text 19"/>
          <p:cNvSpPr/>
          <p:nvPr/>
        </p:nvSpPr>
        <p:spPr>
          <a:xfrm>
            <a:off x="918104" y="4912586"/>
            <a:ext cx="214343" cy="228600"/>
          </a:xfrm>
          <a:custGeom>
            <a:avLst/>
            <a:gdLst/>
            <a:ahLst/>
            <a:cxnLst/>
            <a:rect l="l" t="t" r="r" b="b"/>
            <a:pathLst>
              <a:path w="214343" h="228600">
                <a:moveTo>
                  <a:pt x="76094" y="28575"/>
                </a:moveTo>
                <a:cubicBezTo>
                  <a:pt x="76094" y="12792"/>
                  <a:pt x="63300" y="0"/>
                  <a:pt x="47520" y="0"/>
                </a:cubicBezTo>
                <a:cubicBezTo>
                  <a:pt x="31738" y="0"/>
                  <a:pt x="18946" y="12792"/>
                  <a:pt x="18946" y="28575"/>
                </a:cubicBezTo>
                <a:cubicBezTo>
                  <a:pt x="18946" y="44358"/>
                  <a:pt x="31740" y="57150"/>
                  <a:pt x="47520" y="57150"/>
                </a:cubicBezTo>
                <a:cubicBezTo>
                  <a:pt x="63302" y="57150"/>
                  <a:pt x="76094" y="44358"/>
                  <a:pt x="76094" y="28575"/>
                </a:cubicBezTo>
                <a:lnTo>
                  <a:pt x="76094" y="28575"/>
                </a:lnTo>
                <a:moveTo>
                  <a:pt x="37518" y="92869"/>
                </a:moveTo>
                <a:lnTo>
                  <a:pt x="47520" y="92869"/>
                </a:lnTo>
                <a:lnTo>
                  <a:pt x="57521" y="92869"/>
                </a:lnTo>
                <a:lnTo>
                  <a:pt x="71942" y="92869"/>
                </a:lnTo>
                <a:cubicBezTo>
                  <a:pt x="70021" y="88493"/>
                  <a:pt x="68950" y="83672"/>
                  <a:pt x="68950" y="78581"/>
                </a:cubicBezTo>
                <a:cubicBezTo>
                  <a:pt x="68950" y="76839"/>
                  <a:pt x="69083" y="75100"/>
                  <a:pt x="69308" y="73447"/>
                </a:cubicBezTo>
                <a:cubicBezTo>
                  <a:pt x="65602" y="72153"/>
                  <a:pt x="61628" y="71438"/>
                  <a:pt x="57521" y="71438"/>
                </a:cubicBezTo>
                <a:lnTo>
                  <a:pt x="37519" y="71438"/>
                </a:lnTo>
                <a:cubicBezTo>
                  <a:pt x="18946" y="71438"/>
                  <a:pt x="3451" y="85679"/>
                  <a:pt x="1933" y="104210"/>
                </a:cubicBezTo>
                <a:lnTo>
                  <a:pt x="103" y="126221"/>
                </a:lnTo>
                <a:cubicBezTo>
                  <a:pt x="-1014" y="139526"/>
                  <a:pt x="7112" y="151269"/>
                  <a:pt x="18944" y="155510"/>
                </a:cubicBezTo>
                <a:lnTo>
                  <a:pt x="18944" y="217883"/>
                </a:lnTo>
                <a:cubicBezTo>
                  <a:pt x="18944" y="223822"/>
                  <a:pt x="23721" y="228600"/>
                  <a:pt x="29659" y="228600"/>
                </a:cubicBezTo>
                <a:cubicBezTo>
                  <a:pt x="35596" y="228600"/>
                  <a:pt x="40374" y="223822"/>
                  <a:pt x="40374" y="217886"/>
                </a:cubicBezTo>
                <a:lnTo>
                  <a:pt x="40374" y="157165"/>
                </a:lnTo>
                <a:lnTo>
                  <a:pt x="54662" y="157165"/>
                </a:lnTo>
                <a:lnTo>
                  <a:pt x="54662" y="150021"/>
                </a:lnTo>
                <a:cubicBezTo>
                  <a:pt x="54662" y="145065"/>
                  <a:pt x="55375" y="140244"/>
                  <a:pt x="56715" y="135734"/>
                </a:cubicBezTo>
                <a:lnTo>
                  <a:pt x="29659" y="135734"/>
                </a:lnTo>
                <a:lnTo>
                  <a:pt x="28587" y="135734"/>
                </a:lnTo>
                <a:cubicBezTo>
                  <a:pt x="24390" y="135734"/>
                  <a:pt x="21130" y="132163"/>
                  <a:pt x="21488" y="128009"/>
                </a:cubicBezTo>
                <a:lnTo>
                  <a:pt x="23318" y="105997"/>
                </a:lnTo>
                <a:cubicBezTo>
                  <a:pt x="23899" y="98586"/>
                  <a:pt x="30105" y="92871"/>
                  <a:pt x="37516" y="92871"/>
                </a:cubicBezTo>
                <a:lnTo>
                  <a:pt x="37518" y="92869"/>
                </a:lnTo>
                <a:moveTo>
                  <a:pt x="140388" y="78581"/>
                </a:moveTo>
                <a:cubicBezTo>
                  <a:pt x="140388" y="83672"/>
                  <a:pt x="139316" y="88493"/>
                  <a:pt x="137396" y="92869"/>
                </a:cubicBezTo>
                <a:lnTo>
                  <a:pt x="154764" y="92869"/>
                </a:lnTo>
                <a:lnTo>
                  <a:pt x="161773" y="92869"/>
                </a:lnTo>
                <a:lnTo>
                  <a:pt x="168782" y="92869"/>
                </a:lnTo>
                <a:cubicBezTo>
                  <a:pt x="171952" y="92869"/>
                  <a:pt x="174764" y="94967"/>
                  <a:pt x="175658" y="98049"/>
                </a:cubicBezTo>
                <a:lnTo>
                  <a:pt x="190570" y="150019"/>
                </a:lnTo>
                <a:lnTo>
                  <a:pt x="154672" y="150019"/>
                </a:lnTo>
                <a:lnTo>
                  <a:pt x="154672" y="157163"/>
                </a:lnTo>
                <a:cubicBezTo>
                  <a:pt x="154672" y="162162"/>
                  <a:pt x="153823" y="166985"/>
                  <a:pt x="152215" y="171450"/>
                </a:cubicBezTo>
                <a:lnTo>
                  <a:pt x="168957" y="171450"/>
                </a:lnTo>
                <a:lnTo>
                  <a:pt x="168957" y="217886"/>
                </a:lnTo>
                <a:cubicBezTo>
                  <a:pt x="168957" y="223825"/>
                  <a:pt x="173735" y="228602"/>
                  <a:pt x="179672" y="228602"/>
                </a:cubicBezTo>
                <a:cubicBezTo>
                  <a:pt x="185610" y="228602"/>
                  <a:pt x="190387" y="223825"/>
                  <a:pt x="190387" y="217888"/>
                </a:cubicBezTo>
                <a:lnTo>
                  <a:pt x="190387" y="171455"/>
                </a:lnTo>
                <a:lnTo>
                  <a:pt x="200031" y="171455"/>
                </a:lnTo>
                <a:cubicBezTo>
                  <a:pt x="209541" y="171455"/>
                  <a:pt x="216372" y="162391"/>
                  <a:pt x="213783" y="153237"/>
                </a:cubicBezTo>
                <a:lnTo>
                  <a:pt x="196325" y="92158"/>
                </a:lnTo>
                <a:cubicBezTo>
                  <a:pt x="192842" y="79880"/>
                  <a:pt x="181591" y="71440"/>
                  <a:pt x="168865" y="71440"/>
                </a:cubicBezTo>
                <a:lnTo>
                  <a:pt x="154845" y="71440"/>
                </a:lnTo>
                <a:cubicBezTo>
                  <a:pt x="149577" y="71440"/>
                  <a:pt x="144576" y="72869"/>
                  <a:pt x="140289" y="75413"/>
                </a:cubicBezTo>
                <a:cubicBezTo>
                  <a:pt x="140379" y="76439"/>
                  <a:pt x="140422" y="77511"/>
                  <a:pt x="140422" y="78584"/>
                </a:cubicBezTo>
                <a:lnTo>
                  <a:pt x="140388" y="78581"/>
                </a:lnTo>
                <a:moveTo>
                  <a:pt x="190394" y="28575"/>
                </a:moveTo>
                <a:cubicBezTo>
                  <a:pt x="190394" y="12792"/>
                  <a:pt x="177600" y="0"/>
                  <a:pt x="161820" y="0"/>
                </a:cubicBezTo>
                <a:cubicBezTo>
                  <a:pt x="146038" y="0"/>
                  <a:pt x="133246" y="12792"/>
                  <a:pt x="133246" y="28575"/>
                </a:cubicBezTo>
                <a:cubicBezTo>
                  <a:pt x="133246" y="44358"/>
                  <a:pt x="146040" y="57150"/>
                  <a:pt x="161820" y="57150"/>
                </a:cubicBezTo>
                <a:cubicBezTo>
                  <a:pt x="177602" y="57150"/>
                  <a:pt x="190394" y="44358"/>
                  <a:pt x="190394" y="28575"/>
                </a:cubicBezTo>
                <a:moveTo>
                  <a:pt x="104670" y="100013"/>
                </a:moveTo>
                <a:cubicBezTo>
                  <a:pt x="116506" y="100013"/>
                  <a:pt x="126102" y="90418"/>
                  <a:pt x="126102" y="78581"/>
                </a:cubicBezTo>
                <a:cubicBezTo>
                  <a:pt x="126102" y="66744"/>
                  <a:pt x="116506" y="57150"/>
                  <a:pt x="104670" y="57150"/>
                </a:cubicBezTo>
                <a:cubicBezTo>
                  <a:pt x="92834" y="57150"/>
                  <a:pt x="83238" y="66744"/>
                  <a:pt x="83238" y="78581"/>
                </a:cubicBezTo>
                <a:cubicBezTo>
                  <a:pt x="83238" y="90418"/>
                  <a:pt x="92834" y="100013"/>
                  <a:pt x="104670" y="100013"/>
                </a:cubicBezTo>
                <a:moveTo>
                  <a:pt x="118956" y="150019"/>
                </a:moveTo>
                <a:lnTo>
                  <a:pt x="118956" y="157163"/>
                </a:lnTo>
                <a:cubicBezTo>
                  <a:pt x="118956" y="161092"/>
                  <a:pt x="115741" y="164306"/>
                  <a:pt x="111812" y="164306"/>
                </a:cubicBezTo>
                <a:lnTo>
                  <a:pt x="104668" y="164306"/>
                </a:lnTo>
                <a:lnTo>
                  <a:pt x="97524" y="164306"/>
                </a:lnTo>
                <a:cubicBezTo>
                  <a:pt x="93595" y="164306"/>
                  <a:pt x="90380" y="161092"/>
                  <a:pt x="90380" y="157163"/>
                </a:cubicBezTo>
                <a:lnTo>
                  <a:pt x="90380" y="150019"/>
                </a:lnTo>
                <a:cubicBezTo>
                  <a:pt x="90380" y="142116"/>
                  <a:pt x="96765" y="135731"/>
                  <a:pt x="104668" y="135731"/>
                </a:cubicBezTo>
                <a:cubicBezTo>
                  <a:pt x="112571" y="135731"/>
                  <a:pt x="118956" y="142116"/>
                  <a:pt x="118956" y="150019"/>
                </a:cubicBezTo>
                <a:lnTo>
                  <a:pt x="118956" y="150019"/>
                </a:lnTo>
                <a:moveTo>
                  <a:pt x="140388" y="157163"/>
                </a:moveTo>
                <a:lnTo>
                  <a:pt x="140388" y="150019"/>
                </a:lnTo>
                <a:cubicBezTo>
                  <a:pt x="140388" y="130284"/>
                  <a:pt x="124404" y="114300"/>
                  <a:pt x="104670" y="114300"/>
                </a:cubicBezTo>
                <a:cubicBezTo>
                  <a:pt x="84935" y="114300"/>
                  <a:pt x="68952" y="130284"/>
                  <a:pt x="68952" y="150019"/>
                </a:cubicBezTo>
                <a:lnTo>
                  <a:pt x="68952" y="157163"/>
                </a:lnTo>
                <a:cubicBezTo>
                  <a:pt x="68952" y="167879"/>
                  <a:pt x="74846" y="177211"/>
                  <a:pt x="83553" y="182075"/>
                </a:cubicBezTo>
                <a:cubicBezTo>
                  <a:pt x="83330" y="183280"/>
                  <a:pt x="83240" y="184487"/>
                  <a:pt x="83240" y="185738"/>
                </a:cubicBezTo>
                <a:lnTo>
                  <a:pt x="83240" y="214313"/>
                </a:lnTo>
                <a:cubicBezTo>
                  <a:pt x="83240" y="222215"/>
                  <a:pt x="89625" y="228600"/>
                  <a:pt x="97528" y="228600"/>
                </a:cubicBezTo>
                <a:lnTo>
                  <a:pt x="111816" y="228600"/>
                </a:lnTo>
                <a:cubicBezTo>
                  <a:pt x="119719" y="228600"/>
                  <a:pt x="126104" y="222215"/>
                  <a:pt x="126104" y="214313"/>
                </a:cubicBezTo>
                <a:lnTo>
                  <a:pt x="126104" y="185738"/>
                </a:lnTo>
                <a:cubicBezTo>
                  <a:pt x="126104" y="184487"/>
                  <a:pt x="126014" y="183282"/>
                  <a:pt x="125791" y="182075"/>
                </a:cubicBezTo>
                <a:cubicBezTo>
                  <a:pt x="134498" y="177208"/>
                  <a:pt x="140392" y="167877"/>
                  <a:pt x="140392" y="157163"/>
                </a:cubicBezTo>
                <a:lnTo>
                  <a:pt x="140388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8119" y="3340517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83" y="1757598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4402" b="-15440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necessary precautions to prevent accidents and injuries.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Implement measures to ensure physical safety during activities.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Preventing Accidents and Injuries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mindful of students' emotional safety and well-being.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Recognize and address any concerns that may affect their mental health.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Well-being of Students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a safe and supportive learning environment.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fostering a space where students feel secure and valued.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30"/>
              </a:spcBef>
              <a:buNone/>
            </a:pPr>
            <a:r>
              <a:rPr lang="en-US" sz="1488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Safe Learning Environment</a:t>
            </a:r>
            <a:endParaRPr lang="en-US" sz="1488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mastering inverse operations, you can unlock a deeper understanding of mathematics and its applications.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understanding enhances both theoretical knowledge and practical problem-solving skills.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Mastery and Applications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a powerful tool for problem-solving and critical thinking.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for a structured approach to tackling mathematical challenges.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Inverse Operations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5742" r="-5574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and application are essential for mastering inverse operations.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enhance one's confidence and fluency in using them.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Confidence and Fluency</a:t>
            </a:r>
            <a:endParaRPr lang="en-US" sz="1253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utilized in various real-life situations.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solving problems effectively and efficiently.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Real-Life Scenarios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pairs of operations that 'undo' each other.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fundamental in mathematics and problem-solving contexts.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Inverse Operations</a:t>
            </a:r>
            <a:endParaRPr lang="en-US" sz="1203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project encourages students to find and explain real-world examples of inverse operations.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aims to connect mathematical concepts with everyday situations.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Project: Real-Life Application of Inverse Operations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worksheet provides practice problems for mastering inverse operations.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reinforce the theoretical knowledge through practical exercises.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Worksheet: Applying Inverse Operations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involves solving problems using inverse operations.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designed to test understanding and application of the concept.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Quiz: Inverse Operations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9" y="5249498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20089" y="4064855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2944" y="2894290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68261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35131" y="29391"/>
                </a:moveTo>
                <a:cubicBezTo>
                  <a:pt x="240518" y="29391"/>
                  <a:pt x="244927" y="33799"/>
                  <a:pt x="244927" y="39187"/>
                </a:cubicBezTo>
                <a:lnTo>
                  <a:pt x="244927" y="235131"/>
                </a:lnTo>
                <a:cubicBezTo>
                  <a:pt x="244927" y="240518"/>
                  <a:pt x="240518" y="244927"/>
                  <a:pt x="235131" y="244927"/>
                </a:cubicBezTo>
                <a:lnTo>
                  <a:pt x="39187" y="244927"/>
                </a:lnTo>
                <a:cubicBezTo>
                  <a:pt x="33799" y="244927"/>
                  <a:pt x="29391" y="240518"/>
                  <a:pt x="29391" y="235131"/>
                </a:cubicBezTo>
                <a:lnTo>
                  <a:pt x="29391" y="39187"/>
                </a:lnTo>
                <a:cubicBezTo>
                  <a:pt x="29391" y="33799"/>
                  <a:pt x="33799" y="29391"/>
                  <a:pt x="39187" y="29391"/>
                </a:cubicBezTo>
                <a:lnTo>
                  <a:pt x="235131" y="29391"/>
                </a:lnTo>
                <a:moveTo>
                  <a:pt x="39189" y="0"/>
                </a:moveTo>
                <a:cubicBezTo>
                  <a:pt x="17576" y="0"/>
                  <a:pt x="0" y="17573"/>
                  <a:pt x="0" y="39189"/>
                </a:cubicBezTo>
                <a:lnTo>
                  <a:pt x="0" y="235133"/>
                </a:lnTo>
                <a:cubicBezTo>
                  <a:pt x="0" y="256747"/>
                  <a:pt x="17573" y="274323"/>
                  <a:pt x="39189" y="274323"/>
                </a:cubicBezTo>
                <a:lnTo>
                  <a:pt x="235133" y="274323"/>
                </a:lnTo>
                <a:cubicBezTo>
                  <a:pt x="256747" y="274323"/>
                  <a:pt x="274323" y="256750"/>
                  <a:pt x="274323" y="235133"/>
                </a:cubicBezTo>
                <a:lnTo>
                  <a:pt x="274323" y="39189"/>
                </a:lnTo>
                <a:cubicBezTo>
                  <a:pt x="274323" y="17576"/>
                  <a:pt x="256750" y="0"/>
                  <a:pt x="235133" y="0"/>
                </a:cubicBezTo>
                <a:lnTo>
                  <a:pt x="39189" y="0"/>
                </a:lnTo>
                <a:moveTo>
                  <a:pt x="186145" y="39189"/>
                </a:moveTo>
                <a:lnTo>
                  <a:pt x="137160" y="39189"/>
                </a:lnTo>
                <a:lnTo>
                  <a:pt x="137160" y="88175"/>
                </a:lnTo>
                <a:lnTo>
                  <a:pt x="88175" y="88175"/>
                </a:lnTo>
                <a:lnTo>
                  <a:pt x="88175" y="39189"/>
                </a:lnTo>
                <a:lnTo>
                  <a:pt x="39189" y="39189"/>
                </a:lnTo>
                <a:lnTo>
                  <a:pt x="39189" y="88175"/>
                </a:lnTo>
                <a:lnTo>
                  <a:pt x="88175" y="88175"/>
                </a:lnTo>
                <a:lnTo>
                  <a:pt x="88175" y="137160"/>
                </a:lnTo>
                <a:lnTo>
                  <a:pt x="39189" y="137160"/>
                </a:lnTo>
                <a:lnTo>
                  <a:pt x="39189" y="186145"/>
                </a:lnTo>
                <a:lnTo>
                  <a:pt x="88175" y="186145"/>
                </a:lnTo>
                <a:lnTo>
                  <a:pt x="88175" y="235131"/>
                </a:lnTo>
                <a:lnTo>
                  <a:pt x="137160" y="235131"/>
                </a:lnTo>
                <a:lnTo>
                  <a:pt x="137160" y="186145"/>
                </a:lnTo>
                <a:lnTo>
                  <a:pt x="186145" y="186145"/>
                </a:lnTo>
                <a:lnTo>
                  <a:pt x="186145" y="235131"/>
                </a:lnTo>
                <a:lnTo>
                  <a:pt x="235131" y="235131"/>
                </a:lnTo>
                <a:lnTo>
                  <a:pt x="235131" y="186145"/>
                </a:lnTo>
                <a:lnTo>
                  <a:pt x="186145" y="186145"/>
                </a:lnTo>
                <a:lnTo>
                  <a:pt x="186145" y="137160"/>
                </a:lnTo>
                <a:lnTo>
                  <a:pt x="235131" y="137160"/>
                </a:lnTo>
                <a:lnTo>
                  <a:pt x="235131" y="88175"/>
                </a:lnTo>
                <a:lnTo>
                  <a:pt x="186145" y="88175"/>
                </a:lnTo>
                <a:lnTo>
                  <a:pt x="186145" y="39189"/>
                </a:lnTo>
                <a:moveTo>
                  <a:pt x="137160" y="137160"/>
                </a:moveTo>
                <a:lnTo>
                  <a:pt x="137160" y="186145"/>
                </a:lnTo>
                <a:lnTo>
                  <a:pt x="88175" y="186145"/>
                </a:lnTo>
                <a:lnTo>
                  <a:pt x="88175" y="137160"/>
                </a:lnTo>
                <a:lnTo>
                  <a:pt x="137160" y="137160"/>
                </a:lnTo>
                <a:moveTo>
                  <a:pt x="137160" y="137160"/>
                </a:moveTo>
                <a:lnTo>
                  <a:pt x="137160" y="88175"/>
                </a:lnTo>
                <a:lnTo>
                  <a:pt x="186145" y="88175"/>
                </a:lnTo>
                <a:lnTo>
                  <a:pt x="186145" y="137160"/>
                </a:lnTo>
                <a:lnTo>
                  <a:pt x="137160" y="1371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printable worksheets for hands-on practice.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activities to reinforce mathematical concepts.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Worksheets and Activities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Splash Math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Dive into engaging math activities for children.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Track progress and adapt learning to individual needs.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Khan Academy Kids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educational resources tailored for young learners.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Access a variety of subjects including math, reading, and more.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Games App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interactive math games designed to enhance learning.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with fun challenges suitable for various skill levels.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79859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79757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in Mathematics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208357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and applying inverse operations, you can build a strong foundation for future math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enhances problem-solving skills and prepares learners for advanced mathematical concepts.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208357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a Strong Foundation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08459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a fundamental concept in mathematics.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for the reversal of mathematical processes, aiding in problem-solving and comprehension.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308459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Inverse Operations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42637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19310" r="-1931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2025-06-21T04:54:52Z</dcterms:created>
  <dcterms:modified xsi:type="dcterms:W3CDTF">2025-06-21T04:54:52Z</dcterms:modified>
</cp:coreProperties>
</file>