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9454d21d8a0546dc09f0421522a14e1775b3e1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111378452b595b9eb11ccdbc76d8101fd0a012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6c4a1616beb6a3ac06665bed950fe56ebdcd4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e0590efd30f5f0712d5fbfa57e3a5e15f5c2e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4cf24b7843f0f2833e7e72f5942480d78ddd4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1ea021caf6b2911eb1ea59921700dafadeda1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9ea251161dc52e52cb5fef5ac721efd076bee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53a8cc2b6b7e126924acac7c49a26d93f3107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d6adbff61a6b17c4fdff86b45dc0192d5b83c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409276f02091415c6493b35b144f5c9bf5a5807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942628c22bef2368043bcead3b03abd384081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bd56dde5acc8b9c1a1082fd238cbef7984b93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d3abc4030f2fe688dcf077b184fe43d0891a5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e21cc6cd051a5ef42ba195978381569dc00c3c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585" r="-6058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Storytelling, Role-Playing, and Practical Techniques for Language Development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Communication: Strategies for Effective Engagement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Developing Effective Communica…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Storytelling in Communication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as a Tool for Language Acquisition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Script: Introduction and Icebreaker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Script: Role-Playing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Script: Storytelling Session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Story Sequencing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Role-Play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Picture Description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Short Story Writing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FAQs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 and Future Lessons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 and Support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 and Classroom Environment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 and Reflection Questions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8895" r="-11889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Developing Effective Communication Skills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aims to introduce 16-year-old students to the art of effective communication in English.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focuses on equipping them with tools to express themselves clearly and confidently.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Objective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and role-playing are key methodologies for language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approaches engage learners actively and foster practical language use.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Methodologies for Language Learning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effective communication skills is crucial in today's globalized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enable individuals to connect and collaborate across diverse cultures and contexts.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Communication Skills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8103" r="-9810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Storytelling in Communication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is a fundamental aspect of human communication.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individuals to share experiences, convey emotions, and connect with others.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as a Communication Tool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provides a comprehensive approach to language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covers vocabulary, grammar, and pronunciation effectively.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Language Learning Through Storytelling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encourages active listening.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individuals engage more deeply with the content.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Active Listening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fosters a supportive learning environment.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creates a space where learners feel comfortable and motivated.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a Supportive Environment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as a Tool for Language Acquisition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helps build confidence in using English.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develops problem-solving skills through interactive activities.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and Problem-Solving</a:t>
            </a:r>
            <a:endParaRPr lang="en-US" sz="1244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allows students to practice communication skills in a simulated real-life context.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enhances their ability to use language in practical situations.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Simulated Real-Life Context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is a versatile and effective method for language learners.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opportunities to practice communication skills in diverse scenarios.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Versatility of Role-Playing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76963" y="1717334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58039" y="62421"/>
                </a:moveTo>
                <a:cubicBezTo>
                  <a:pt x="38734" y="79058"/>
                  <a:pt x="30479" y="102362"/>
                  <a:pt x="30479" y="132081"/>
                </a:cubicBezTo>
                <a:cubicBezTo>
                  <a:pt x="30479" y="159957"/>
                  <a:pt x="40193" y="179578"/>
                  <a:pt x="53847" y="192407"/>
                </a:cubicBezTo>
                <a:cubicBezTo>
                  <a:pt x="67816" y="205489"/>
                  <a:pt x="87947" y="213362"/>
                  <a:pt x="111758" y="213362"/>
                </a:cubicBezTo>
                <a:lnTo>
                  <a:pt x="117091" y="213362"/>
                </a:lnTo>
                <a:cubicBezTo>
                  <a:pt x="120964" y="213362"/>
                  <a:pt x="124457" y="211204"/>
                  <a:pt x="126173" y="207774"/>
                </a:cubicBezTo>
                <a:lnTo>
                  <a:pt x="140905" y="178374"/>
                </a:lnTo>
                <a:lnTo>
                  <a:pt x="165671" y="190756"/>
                </a:lnTo>
                <a:lnTo>
                  <a:pt x="140905" y="178374"/>
                </a:lnTo>
                <a:cubicBezTo>
                  <a:pt x="148842" y="162436"/>
                  <a:pt x="165100" y="152402"/>
                  <a:pt x="182880" y="152402"/>
                </a:cubicBezTo>
                <a:cubicBezTo>
                  <a:pt x="200659" y="152402"/>
                  <a:pt x="216917" y="162436"/>
                  <a:pt x="224854" y="178310"/>
                </a:cubicBezTo>
                <a:lnTo>
                  <a:pt x="239587" y="207710"/>
                </a:lnTo>
                <a:cubicBezTo>
                  <a:pt x="241303" y="211139"/>
                  <a:pt x="244796" y="213299"/>
                  <a:pt x="248669" y="213299"/>
                </a:cubicBezTo>
                <a:lnTo>
                  <a:pt x="254002" y="213299"/>
                </a:lnTo>
                <a:cubicBezTo>
                  <a:pt x="277751" y="213299"/>
                  <a:pt x="297944" y="205425"/>
                  <a:pt x="311913" y="192343"/>
                </a:cubicBezTo>
                <a:cubicBezTo>
                  <a:pt x="325566" y="179517"/>
                  <a:pt x="335281" y="159896"/>
                  <a:pt x="335281" y="132017"/>
                </a:cubicBezTo>
                <a:cubicBezTo>
                  <a:pt x="335281" y="102298"/>
                  <a:pt x="327026" y="78994"/>
                  <a:pt x="307721" y="62357"/>
                </a:cubicBezTo>
                <a:cubicBezTo>
                  <a:pt x="287593" y="45023"/>
                  <a:pt x="250381" y="30480"/>
                  <a:pt x="182880" y="30480"/>
                </a:cubicBezTo>
                <a:cubicBezTo>
                  <a:pt x="115379" y="30480"/>
                  <a:pt x="78170" y="45022"/>
                  <a:pt x="58039" y="62420"/>
                </a:cubicBezTo>
                <a:lnTo>
                  <a:pt x="58039" y="62421"/>
                </a:lnTo>
                <a:moveTo>
                  <a:pt x="0" y="132081"/>
                </a:moveTo>
                <a:cubicBezTo>
                  <a:pt x="0" y="60960"/>
                  <a:pt x="40640" y="0"/>
                  <a:pt x="182880" y="0"/>
                </a:cubicBezTo>
                <a:cubicBezTo>
                  <a:pt x="325120" y="0"/>
                  <a:pt x="365760" y="60960"/>
                  <a:pt x="365760" y="132081"/>
                </a:cubicBezTo>
                <a:cubicBezTo>
                  <a:pt x="365760" y="203202"/>
                  <a:pt x="314960" y="243840"/>
                  <a:pt x="253998" y="243840"/>
                </a:cubicBezTo>
                <a:lnTo>
                  <a:pt x="248666" y="243840"/>
                </a:lnTo>
                <a:cubicBezTo>
                  <a:pt x="233300" y="243840"/>
                  <a:pt x="219200" y="235140"/>
                  <a:pt x="212342" y="221360"/>
                </a:cubicBezTo>
                <a:lnTo>
                  <a:pt x="197609" y="191961"/>
                </a:lnTo>
                <a:cubicBezTo>
                  <a:pt x="194815" y="186372"/>
                  <a:pt x="189164" y="182880"/>
                  <a:pt x="182876" y="182880"/>
                </a:cubicBezTo>
                <a:cubicBezTo>
                  <a:pt x="176589" y="182880"/>
                  <a:pt x="170938" y="186372"/>
                  <a:pt x="168144" y="191961"/>
                </a:cubicBezTo>
                <a:lnTo>
                  <a:pt x="153411" y="221360"/>
                </a:lnTo>
                <a:cubicBezTo>
                  <a:pt x="146553" y="235140"/>
                  <a:pt x="132456" y="243840"/>
                  <a:pt x="117087" y="243840"/>
                </a:cubicBezTo>
                <a:lnTo>
                  <a:pt x="111755" y="243840"/>
                </a:lnTo>
                <a:cubicBezTo>
                  <a:pt x="50793" y="243840"/>
                  <a:pt x="-7" y="203199"/>
                  <a:pt x="-7" y="132081"/>
                </a:cubicBezTo>
                <a:lnTo>
                  <a:pt x="0" y="132081"/>
                </a:lnTo>
                <a:moveTo>
                  <a:pt x="60961" y="121920"/>
                </a:moveTo>
                <a:cubicBezTo>
                  <a:pt x="60961" y="99475"/>
                  <a:pt x="79158" y="81279"/>
                  <a:pt x="101601" y="81279"/>
                </a:cubicBezTo>
                <a:cubicBezTo>
                  <a:pt x="124044" y="81279"/>
                  <a:pt x="142240" y="99475"/>
                  <a:pt x="142240" y="121920"/>
                </a:cubicBezTo>
                <a:cubicBezTo>
                  <a:pt x="142240" y="144365"/>
                  <a:pt x="124044" y="162561"/>
                  <a:pt x="101601" y="162561"/>
                </a:cubicBezTo>
                <a:cubicBezTo>
                  <a:pt x="79158" y="162561"/>
                  <a:pt x="60961" y="144365"/>
                  <a:pt x="60961" y="121920"/>
                </a:cubicBezTo>
                <a:lnTo>
                  <a:pt x="60961" y="121920"/>
                </a:lnTo>
                <a:moveTo>
                  <a:pt x="264159" y="81279"/>
                </a:moveTo>
                <a:cubicBezTo>
                  <a:pt x="286602" y="81279"/>
                  <a:pt x="304799" y="99475"/>
                  <a:pt x="304799" y="121920"/>
                </a:cubicBezTo>
                <a:cubicBezTo>
                  <a:pt x="304799" y="144365"/>
                  <a:pt x="286602" y="162561"/>
                  <a:pt x="264159" y="162561"/>
                </a:cubicBezTo>
                <a:cubicBezTo>
                  <a:pt x="241716" y="162561"/>
                  <a:pt x="223520" y="144365"/>
                  <a:pt x="223520" y="121920"/>
                </a:cubicBezTo>
                <a:cubicBezTo>
                  <a:pt x="223520" y="99475"/>
                  <a:pt x="241716" y="81279"/>
                  <a:pt x="264159" y="81279"/>
                </a:cubicBezTo>
                <a:lnTo>
                  <a:pt x="264159" y="812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the lesson, students will be able to express themselves more confidently in English.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enhance their ability to communicate effectively in various contexts.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in English Expression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understand the importance of storytelling and role-playing in language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provide engaging and practical ways to practice language skills.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and Role-Playing Importance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apply their knowledge of storytelling and role-playing in real-life scenarios.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application bridges the gap between theoretical learning and practical usage.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in Real-Life Scenarios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develop essential life skills such as public speaking, teamwork, and creative thinking.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valuable for personal and professional growth.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Development of Essential Life Skills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the use of simple English sentences and provide examples to guide them.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support and feedback to ensure students feel confident in their contributions.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for Participation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 an icebreaker activity where students share a brief story about their favorite book or movie.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to engage and feel comfortable participating in the class.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Icebreaker Activity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Begin the lesson with a warm welcome and introduction.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a positive tone for the session by greeting students and outlining the day's activities.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Warm Welcome and Introduction</a:t>
            </a:r>
            <a:endParaRPr lang="en-US" sz="1241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Script: Introduction and Icebreaker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Script: Role-Playing Activity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and Feedback During Role-Play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students engage in the role-play, move around the groups.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guidance and feedback to the students.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Scenario Explanation and Activity Guidelines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the scenario and emphasize the importance of using English to communicate.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a time limit for the activity.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Formation and Scenario Assignment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the students into small groups.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 each group a role-playing scenario.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3914245" y="491258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21389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71886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21431" y="103585"/>
                </a:moveTo>
                <a:lnTo>
                  <a:pt x="21431" y="57151"/>
                </a:lnTo>
                <a:lnTo>
                  <a:pt x="103586" y="57151"/>
                </a:lnTo>
                <a:lnTo>
                  <a:pt x="103586" y="103585"/>
                </a:lnTo>
                <a:lnTo>
                  <a:pt x="21431" y="103585"/>
                </a:lnTo>
                <a:moveTo>
                  <a:pt x="21431" y="125016"/>
                </a:moveTo>
                <a:lnTo>
                  <a:pt x="103586" y="125016"/>
                </a:lnTo>
                <a:lnTo>
                  <a:pt x="103586" y="178594"/>
                </a:lnTo>
                <a:lnTo>
                  <a:pt x="28577" y="178594"/>
                </a:lnTo>
                <a:cubicBezTo>
                  <a:pt x="24648" y="178594"/>
                  <a:pt x="21434" y="175380"/>
                  <a:pt x="21434" y="171451"/>
                </a:cubicBezTo>
                <a:lnTo>
                  <a:pt x="21431" y="125016"/>
                </a:lnTo>
                <a:moveTo>
                  <a:pt x="125017" y="178594"/>
                </a:moveTo>
                <a:lnTo>
                  <a:pt x="125017" y="125016"/>
                </a:lnTo>
                <a:lnTo>
                  <a:pt x="207171" y="125016"/>
                </a:lnTo>
                <a:lnTo>
                  <a:pt x="207171" y="171449"/>
                </a:lnTo>
                <a:cubicBezTo>
                  <a:pt x="207171" y="175378"/>
                  <a:pt x="203957" y="178592"/>
                  <a:pt x="200027" y="178592"/>
                </a:cubicBezTo>
                <a:lnTo>
                  <a:pt x="125017" y="178594"/>
                </a:lnTo>
                <a:moveTo>
                  <a:pt x="207169" y="103585"/>
                </a:moveTo>
                <a:lnTo>
                  <a:pt x="125017" y="103585"/>
                </a:lnTo>
                <a:lnTo>
                  <a:pt x="125017" y="57151"/>
                </a:lnTo>
                <a:lnTo>
                  <a:pt x="207171" y="57151"/>
                </a:lnTo>
                <a:lnTo>
                  <a:pt x="207169" y="103585"/>
                </a:lnTo>
                <a:moveTo>
                  <a:pt x="28575" y="0"/>
                </a:moveTo>
                <a:cubicBezTo>
                  <a:pt x="12813" y="0"/>
                  <a:pt x="0" y="12814"/>
                  <a:pt x="0" y="28576"/>
                </a:cubicBezTo>
                <a:lnTo>
                  <a:pt x="0" y="171451"/>
                </a:lnTo>
                <a:cubicBezTo>
                  <a:pt x="0" y="187211"/>
                  <a:pt x="12813" y="200027"/>
                  <a:pt x="28575" y="200027"/>
                </a:cubicBezTo>
                <a:lnTo>
                  <a:pt x="200025" y="200027"/>
                </a:lnTo>
                <a:cubicBezTo>
                  <a:pt x="215787" y="200027"/>
                  <a:pt x="228600" y="187213"/>
                  <a:pt x="228600" y="171451"/>
                </a:cubicBezTo>
                <a:lnTo>
                  <a:pt x="228600" y="28576"/>
                </a:lnTo>
                <a:cubicBezTo>
                  <a:pt x="228600" y="12816"/>
                  <a:pt x="215787" y="0"/>
                  <a:pt x="200025" y="0"/>
                </a:cubicBezTo>
                <a:lnTo>
                  <a:pt x="28575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Script: Storytelling Session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Motivate students to use descriptive language in their stories.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prompts to guide and inspire their storytelling process.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Descriptive Storytelling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Select a theme, such as travel experiences or favorite hobbies.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think about their personal experiences related to the theme.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Choosing a Theme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Gather the students together for a storytelling session.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an engaging and inclusive environment for sharing stories.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Storytelling Session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practice using the new vocabulary in context.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Contextual practice ensures that students can effectively use the vocabulary in real-life scenarios.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in Context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72049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repeat the words and use them in their own sentences.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reinforces memory and application of the vocabulary.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Active Usage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flashcards, provide definitions, and offer examples of how these words can be used in sentences.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aid in visual and practical learning of the vocabulary.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Flashcards and Examples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6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new vocabulary related to the themes explored in the role-playing and storytelling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connect new words to familiar contexts and enhances their understanding.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New Vocabulary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85812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8572" r="-1285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Feedback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Performance Feedback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on their performance, highlighting strengths.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improvement to guide their future learning.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on Learning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reflect on what they learned and what they enjoyed most about the lesson.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any challenges they faced during the session.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Gathering Student Feedback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Conclude the lesson by gathering feedback from the students.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them to share their thoughts on the learning experience.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Story Sequencing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and Support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Circulate around the groups to offer guidance on vocabulary and grammar.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students are comfortable retelling the story in their own words.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Sequencing Task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arrange the cards in chronological order.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them understand the flow and structure of the story.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Setup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students with a set of picture cards depicting different scenes from a story.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cards will serve as the basis for the sequencing activity.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46694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63365"/>
            <a:ext cx="228600" cy="182904"/>
          </a:xfrm>
          <a:custGeom>
            <a:avLst/>
            <a:gdLst/>
            <a:ahLst/>
            <a:cxnLst/>
            <a:rect l="l" t="t" r="r" b="b"/>
            <a:pathLst>
              <a:path w="228600" h="182904">
                <a:moveTo>
                  <a:pt x="87403" y="17500"/>
                </a:moveTo>
                <a:cubicBezTo>
                  <a:pt x="88724" y="16750"/>
                  <a:pt x="90404" y="17178"/>
                  <a:pt x="91154" y="18501"/>
                </a:cubicBezTo>
                <a:lnTo>
                  <a:pt x="150805" y="121836"/>
                </a:lnTo>
                <a:cubicBezTo>
                  <a:pt x="151555" y="123158"/>
                  <a:pt x="151127" y="124836"/>
                  <a:pt x="149804" y="125587"/>
                </a:cubicBezTo>
                <a:lnTo>
                  <a:pt x="80902" y="165378"/>
                </a:lnTo>
                <a:cubicBezTo>
                  <a:pt x="79580" y="166128"/>
                  <a:pt x="77900" y="165700"/>
                  <a:pt x="77150" y="164377"/>
                </a:cubicBezTo>
                <a:lnTo>
                  <a:pt x="17499" y="61042"/>
                </a:lnTo>
                <a:cubicBezTo>
                  <a:pt x="16750" y="59720"/>
                  <a:pt x="17177" y="58043"/>
                  <a:pt x="18501" y="57291"/>
                </a:cubicBezTo>
                <a:lnTo>
                  <a:pt x="87403" y="17500"/>
                </a:lnTo>
                <a:moveTo>
                  <a:pt x="9928" y="42432"/>
                </a:moveTo>
                <a:cubicBezTo>
                  <a:pt x="427" y="47932"/>
                  <a:pt x="-2823" y="60077"/>
                  <a:pt x="2677" y="69613"/>
                </a:cubicBezTo>
                <a:lnTo>
                  <a:pt x="62328" y="172948"/>
                </a:lnTo>
                <a:cubicBezTo>
                  <a:pt x="67828" y="182450"/>
                  <a:pt x="79973" y="185735"/>
                  <a:pt x="89511" y="180235"/>
                </a:cubicBezTo>
                <a:lnTo>
                  <a:pt x="158376" y="140445"/>
                </a:lnTo>
                <a:cubicBezTo>
                  <a:pt x="167877" y="134945"/>
                  <a:pt x="171164" y="122800"/>
                  <a:pt x="165664" y="113263"/>
                </a:cubicBezTo>
                <a:lnTo>
                  <a:pt x="106013" y="9928"/>
                </a:lnTo>
                <a:cubicBezTo>
                  <a:pt x="100513" y="426"/>
                  <a:pt x="88333" y="-2824"/>
                  <a:pt x="78830" y="2678"/>
                </a:cubicBezTo>
                <a:lnTo>
                  <a:pt x="9928" y="42432"/>
                </a:lnTo>
                <a:moveTo>
                  <a:pt x="115763" y="178236"/>
                </a:moveTo>
                <a:cubicBezTo>
                  <a:pt x="119229" y="181130"/>
                  <a:pt x="123693" y="182880"/>
                  <a:pt x="128585" y="182880"/>
                </a:cubicBezTo>
                <a:lnTo>
                  <a:pt x="208595" y="182880"/>
                </a:lnTo>
                <a:cubicBezTo>
                  <a:pt x="219632" y="182880"/>
                  <a:pt x="228598" y="173914"/>
                  <a:pt x="228598" y="162878"/>
                </a:cubicBezTo>
                <a:lnTo>
                  <a:pt x="228598" y="42862"/>
                </a:lnTo>
                <a:cubicBezTo>
                  <a:pt x="228598" y="31825"/>
                  <a:pt x="219632" y="22859"/>
                  <a:pt x="208595" y="22859"/>
                </a:cubicBezTo>
                <a:lnTo>
                  <a:pt x="128585" y="22859"/>
                </a:lnTo>
                <a:cubicBezTo>
                  <a:pt x="127943" y="22859"/>
                  <a:pt x="127335" y="22896"/>
                  <a:pt x="126692" y="22930"/>
                </a:cubicBezTo>
                <a:lnTo>
                  <a:pt x="175556" y="107549"/>
                </a:lnTo>
                <a:cubicBezTo>
                  <a:pt x="184199" y="122516"/>
                  <a:pt x="179056" y="141697"/>
                  <a:pt x="164089" y="150341"/>
                </a:cubicBezTo>
                <a:lnTo>
                  <a:pt x="115763" y="178236"/>
                </a:lnTo>
                <a:moveTo>
                  <a:pt x="207882" y="67007"/>
                </a:moveTo>
                <a:lnTo>
                  <a:pt x="190666" y="84831"/>
                </a:lnTo>
                <a:cubicBezTo>
                  <a:pt x="189523" y="85974"/>
                  <a:pt x="187630" y="85974"/>
                  <a:pt x="186558" y="84831"/>
                </a:cubicBezTo>
                <a:lnTo>
                  <a:pt x="169269" y="67007"/>
                </a:lnTo>
                <a:cubicBezTo>
                  <a:pt x="164267" y="61827"/>
                  <a:pt x="164553" y="53254"/>
                  <a:pt x="170163" y="48468"/>
                </a:cubicBezTo>
                <a:cubicBezTo>
                  <a:pt x="174984" y="44288"/>
                  <a:pt x="182379" y="45075"/>
                  <a:pt x="186844" y="49611"/>
                </a:cubicBezTo>
                <a:lnTo>
                  <a:pt x="188629" y="51469"/>
                </a:lnTo>
                <a:lnTo>
                  <a:pt x="190307" y="49611"/>
                </a:lnTo>
                <a:cubicBezTo>
                  <a:pt x="194772" y="45075"/>
                  <a:pt x="202094" y="44254"/>
                  <a:pt x="207059" y="48468"/>
                </a:cubicBezTo>
                <a:cubicBezTo>
                  <a:pt x="212596" y="53289"/>
                  <a:pt x="212845" y="61862"/>
                  <a:pt x="207845" y="67007"/>
                </a:cubicBezTo>
                <a:lnTo>
                  <a:pt x="207882" y="67007"/>
                </a:lnTo>
                <a:moveTo>
                  <a:pt x="61219" y="62257"/>
                </a:moveTo>
                <a:lnTo>
                  <a:pt x="58647" y="71865"/>
                </a:lnTo>
                <a:lnTo>
                  <a:pt x="51360" y="99046"/>
                </a:lnTo>
                <a:cubicBezTo>
                  <a:pt x="48859" y="108334"/>
                  <a:pt x="54395" y="117871"/>
                  <a:pt x="63647" y="120371"/>
                </a:cubicBezTo>
                <a:cubicBezTo>
                  <a:pt x="72898" y="122871"/>
                  <a:pt x="82470" y="117335"/>
                  <a:pt x="84971" y="108083"/>
                </a:cubicBezTo>
                <a:lnTo>
                  <a:pt x="85828" y="104939"/>
                </a:lnTo>
                <a:cubicBezTo>
                  <a:pt x="85864" y="104797"/>
                  <a:pt x="85899" y="104654"/>
                  <a:pt x="85935" y="104546"/>
                </a:cubicBezTo>
                <a:lnTo>
                  <a:pt x="92258" y="115511"/>
                </a:lnTo>
                <a:lnTo>
                  <a:pt x="87936" y="118011"/>
                </a:lnTo>
                <a:cubicBezTo>
                  <a:pt x="85542" y="119369"/>
                  <a:pt x="84756" y="122441"/>
                  <a:pt x="86114" y="124797"/>
                </a:cubicBezTo>
                <a:cubicBezTo>
                  <a:pt x="87472" y="127155"/>
                  <a:pt x="90544" y="127976"/>
                  <a:pt x="92901" y="126619"/>
                </a:cubicBezTo>
                <a:lnTo>
                  <a:pt x="110117" y="116689"/>
                </a:lnTo>
                <a:cubicBezTo>
                  <a:pt x="112510" y="115332"/>
                  <a:pt x="113296" y="112259"/>
                  <a:pt x="111939" y="109903"/>
                </a:cubicBezTo>
                <a:cubicBezTo>
                  <a:pt x="110581" y="107546"/>
                  <a:pt x="107508" y="106724"/>
                  <a:pt x="105151" y="108082"/>
                </a:cubicBezTo>
                <a:lnTo>
                  <a:pt x="100829" y="110582"/>
                </a:lnTo>
                <a:lnTo>
                  <a:pt x="94506" y="99617"/>
                </a:lnTo>
                <a:cubicBezTo>
                  <a:pt x="94650" y="99653"/>
                  <a:pt x="94791" y="99688"/>
                  <a:pt x="94899" y="99725"/>
                </a:cubicBezTo>
                <a:lnTo>
                  <a:pt x="98042" y="100583"/>
                </a:lnTo>
                <a:cubicBezTo>
                  <a:pt x="107330" y="103083"/>
                  <a:pt x="116865" y="97546"/>
                  <a:pt x="119366" y="88295"/>
                </a:cubicBezTo>
                <a:cubicBezTo>
                  <a:pt x="121867" y="79044"/>
                  <a:pt x="116330" y="69471"/>
                  <a:pt x="107079" y="66970"/>
                </a:cubicBezTo>
                <a:lnTo>
                  <a:pt x="79896" y="59683"/>
                </a:lnTo>
                <a:lnTo>
                  <a:pt x="70359" y="57004"/>
                </a:lnTo>
                <a:cubicBezTo>
                  <a:pt x="66395" y="55932"/>
                  <a:pt x="62287" y="58290"/>
                  <a:pt x="61215" y="62290"/>
                </a:cubicBezTo>
                <a:lnTo>
                  <a:pt x="61219" y="6225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86173"/>
            <a:ext cx="228600" cy="171450"/>
          </a:xfrm>
          <a:custGeom>
            <a:avLst/>
            <a:gdLst/>
            <a:ahLst/>
            <a:cxnLst/>
            <a:rect l="l" t="t" r="r" b="b"/>
            <a:pathLst>
              <a:path w="228600" h="171450">
                <a:moveTo>
                  <a:pt x="45720" y="17145"/>
                </a:moveTo>
                <a:cubicBezTo>
                  <a:pt x="52032" y="17145"/>
                  <a:pt x="57150" y="22263"/>
                  <a:pt x="57150" y="28576"/>
                </a:cubicBezTo>
                <a:cubicBezTo>
                  <a:pt x="57150" y="34888"/>
                  <a:pt x="52032" y="40006"/>
                  <a:pt x="45720" y="40006"/>
                </a:cubicBezTo>
                <a:cubicBezTo>
                  <a:pt x="39408" y="40006"/>
                  <a:pt x="34290" y="34888"/>
                  <a:pt x="34290" y="28576"/>
                </a:cubicBezTo>
                <a:cubicBezTo>
                  <a:pt x="34290" y="22263"/>
                  <a:pt x="39408" y="17145"/>
                  <a:pt x="45720" y="17145"/>
                </a:cubicBezTo>
                <a:lnTo>
                  <a:pt x="45720" y="17145"/>
                </a:lnTo>
                <a:moveTo>
                  <a:pt x="54293" y="55829"/>
                </a:moveTo>
                <a:cubicBezTo>
                  <a:pt x="65901" y="52186"/>
                  <a:pt x="74295" y="41364"/>
                  <a:pt x="74295" y="28576"/>
                </a:cubicBezTo>
                <a:cubicBezTo>
                  <a:pt x="74295" y="12788"/>
                  <a:pt x="61507" y="0"/>
                  <a:pt x="45720" y="0"/>
                </a:cubicBezTo>
                <a:cubicBezTo>
                  <a:pt x="29933" y="0"/>
                  <a:pt x="17145" y="12787"/>
                  <a:pt x="17145" y="28576"/>
                </a:cubicBezTo>
                <a:cubicBezTo>
                  <a:pt x="17145" y="41362"/>
                  <a:pt x="25539" y="52186"/>
                  <a:pt x="37148" y="55829"/>
                </a:cubicBezTo>
                <a:lnTo>
                  <a:pt x="37148" y="77154"/>
                </a:lnTo>
                <a:lnTo>
                  <a:pt x="8573" y="77154"/>
                </a:lnTo>
                <a:cubicBezTo>
                  <a:pt x="3822" y="77154"/>
                  <a:pt x="0" y="80976"/>
                  <a:pt x="0" y="85727"/>
                </a:cubicBezTo>
                <a:cubicBezTo>
                  <a:pt x="0" y="90478"/>
                  <a:pt x="3822" y="94299"/>
                  <a:pt x="8573" y="94299"/>
                </a:cubicBezTo>
                <a:lnTo>
                  <a:pt x="105727" y="94299"/>
                </a:lnTo>
                <a:lnTo>
                  <a:pt x="105727" y="115622"/>
                </a:lnTo>
                <a:cubicBezTo>
                  <a:pt x="94119" y="119266"/>
                  <a:pt x="85725" y="130088"/>
                  <a:pt x="85725" y="142876"/>
                </a:cubicBezTo>
                <a:cubicBezTo>
                  <a:pt x="85725" y="158663"/>
                  <a:pt x="98513" y="171452"/>
                  <a:pt x="114300" y="171452"/>
                </a:cubicBezTo>
                <a:cubicBezTo>
                  <a:pt x="130087" y="171452"/>
                  <a:pt x="142875" y="158665"/>
                  <a:pt x="142875" y="142876"/>
                </a:cubicBezTo>
                <a:cubicBezTo>
                  <a:pt x="142875" y="130089"/>
                  <a:pt x="134481" y="119266"/>
                  <a:pt x="122873" y="115622"/>
                </a:cubicBezTo>
                <a:lnTo>
                  <a:pt x="122873" y="94299"/>
                </a:lnTo>
                <a:lnTo>
                  <a:pt x="220028" y="94299"/>
                </a:lnTo>
                <a:cubicBezTo>
                  <a:pt x="224778" y="94299"/>
                  <a:pt x="228600" y="90478"/>
                  <a:pt x="228600" y="85727"/>
                </a:cubicBezTo>
                <a:cubicBezTo>
                  <a:pt x="228600" y="80976"/>
                  <a:pt x="224778" y="77154"/>
                  <a:pt x="220028" y="77154"/>
                </a:cubicBezTo>
                <a:lnTo>
                  <a:pt x="191453" y="77154"/>
                </a:lnTo>
                <a:lnTo>
                  <a:pt x="191453" y="55829"/>
                </a:lnTo>
                <a:cubicBezTo>
                  <a:pt x="203061" y="52186"/>
                  <a:pt x="211455" y="41364"/>
                  <a:pt x="211455" y="28576"/>
                </a:cubicBezTo>
                <a:cubicBezTo>
                  <a:pt x="211455" y="12788"/>
                  <a:pt x="198667" y="0"/>
                  <a:pt x="182880" y="0"/>
                </a:cubicBezTo>
                <a:cubicBezTo>
                  <a:pt x="167093" y="0"/>
                  <a:pt x="154305" y="12787"/>
                  <a:pt x="154305" y="28576"/>
                </a:cubicBezTo>
                <a:cubicBezTo>
                  <a:pt x="154305" y="41362"/>
                  <a:pt x="162699" y="52186"/>
                  <a:pt x="174308" y="55829"/>
                </a:cubicBezTo>
                <a:lnTo>
                  <a:pt x="174308" y="77154"/>
                </a:lnTo>
                <a:lnTo>
                  <a:pt x="54293" y="77154"/>
                </a:lnTo>
                <a:lnTo>
                  <a:pt x="54293" y="55829"/>
                </a:lnTo>
                <a:moveTo>
                  <a:pt x="114300" y="154305"/>
                </a:moveTo>
                <a:cubicBezTo>
                  <a:pt x="107988" y="154305"/>
                  <a:pt x="102870" y="149187"/>
                  <a:pt x="102870" y="142874"/>
                </a:cubicBezTo>
                <a:cubicBezTo>
                  <a:pt x="102870" y="136562"/>
                  <a:pt x="107988" y="131444"/>
                  <a:pt x="114300" y="131444"/>
                </a:cubicBezTo>
                <a:cubicBezTo>
                  <a:pt x="120612" y="131444"/>
                  <a:pt x="125730" y="136562"/>
                  <a:pt x="125730" y="142874"/>
                </a:cubicBezTo>
                <a:cubicBezTo>
                  <a:pt x="125730" y="149187"/>
                  <a:pt x="120612" y="154305"/>
                  <a:pt x="114300" y="154305"/>
                </a:cubicBezTo>
                <a:moveTo>
                  <a:pt x="171450" y="28576"/>
                </a:moveTo>
                <a:cubicBezTo>
                  <a:pt x="171450" y="22263"/>
                  <a:pt x="176568" y="17145"/>
                  <a:pt x="182880" y="17145"/>
                </a:cubicBezTo>
                <a:cubicBezTo>
                  <a:pt x="189192" y="17145"/>
                  <a:pt x="194310" y="22263"/>
                  <a:pt x="194310" y="28576"/>
                </a:cubicBezTo>
                <a:cubicBezTo>
                  <a:pt x="194310" y="34888"/>
                  <a:pt x="189192" y="40006"/>
                  <a:pt x="182880" y="40006"/>
                </a:cubicBezTo>
                <a:cubicBezTo>
                  <a:pt x="176568" y="40006"/>
                  <a:pt x="171450" y="34888"/>
                  <a:pt x="171450" y="28576"/>
                </a:cubicBezTo>
                <a:lnTo>
                  <a:pt x="171450" y="285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Role-Play Scenarios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Communication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the use of polite language and appropriate body language during the role-play.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develop effective and respectful communication habits.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 Activity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students into pairs and assign each pair a scenario.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them act out the scenario to practice their social interaction skills.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Scenario Preparation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4"/>
              </a:spcBef>
              <a:buNone/>
            </a:pPr>
            <a:r>
              <a:rPr lang="en-US" sz="10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scenario cards with different social situations, such as ordering food at a restaurant or making a complaint.</a:t>
            </a:r>
            <a:endParaRPr lang="en-US" sz="1056" dirty="0"/>
          </a:p>
          <a:p>
            <a:pPr algn="l" marL="0" indent="0">
              <a:lnSpc>
                <a:spcPct val="90000"/>
              </a:lnSpc>
              <a:spcBef>
                <a:spcPts val="754"/>
              </a:spcBef>
              <a:buNone/>
            </a:pPr>
            <a:r>
              <a:rPr lang="en-US" sz="10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cards will serve as prompts for the role-play activities.</a:t>
            </a:r>
            <a:endParaRPr lang="en-US" sz="10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Picture Description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success criteria, such as including at least five descriptive words.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students demonstrate basic sentence structure in their writing.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 Criteria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the use of basic vocabulary related to objects, colors, and locations.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 students in expanding their descriptive language skills.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Focus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choose a picture from a magazine or the internet.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short paragraph describing what they see.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Overview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64" y="368549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518"/>
            <a:ext cx="228600" cy="228555"/>
          </a:xfrm>
          <a:custGeom>
            <a:avLst/>
            <a:gdLst/>
            <a:ahLst/>
            <a:cxnLst/>
            <a:rect l="l" t="t" r="r" b="b"/>
            <a:pathLst>
              <a:path w="228600" h="228555">
                <a:moveTo>
                  <a:pt x="207128" y="115261"/>
                </a:moveTo>
                <a:cubicBezTo>
                  <a:pt x="207128" y="116465"/>
                  <a:pt x="206682" y="117583"/>
                  <a:pt x="205253" y="118833"/>
                </a:cubicBezTo>
                <a:cubicBezTo>
                  <a:pt x="203557" y="120216"/>
                  <a:pt x="200745" y="121422"/>
                  <a:pt x="197307" y="121422"/>
                </a:cubicBezTo>
                <a:lnTo>
                  <a:pt x="153560" y="121422"/>
                </a:lnTo>
                <a:cubicBezTo>
                  <a:pt x="129900" y="121422"/>
                  <a:pt x="110706" y="140617"/>
                  <a:pt x="110706" y="164277"/>
                </a:cubicBezTo>
                <a:cubicBezTo>
                  <a:pt x="110706" y="167312"/>
                  <a:pt x="111020" y="170258"/>
                  <a:pt x="111644" y="173115"/>
                </a:cubicBezTo>
                <a:cubicBezTo>
                  <a:pt x="113116" y="180122"/>
                  <a:pt x="116197" y="186997"/>
                  <a:pt x="118072" y="191239"/>
                </a:cubicBezTo>
                <a:lnTo>
                  <a:pt x="118072" y="191239"/>
                </a:lnTo>
                <a:cubicBezTo>
                  <a:pt x="118385" y="191955"/>
                  <a:pt x="118696" y="192579"/>
                  <a:pt x="118920" y="193159"/>
                </a:cubicBezTo>
                <a:cubicBezTo>
                  <a:pt x="121151" y="198292"/>
                  <a:pt x="121421" y="200034"/>
                  <a:pt x="121421" y="200793"/>
                </a:cubicBezTo>
                <a:cubicBezTo>
                  <a:pt x="121421" y="203158"/>
                  <a:pt x="120573" y="205032"/>
                  <a:pt x="119725" y="206061"/>
                </a:cubicBezTo>
                <a:cubicBezTo>
                  <a:pt x="119322" y="206552"/>
                  <a:pt x="119011" y="206776"/>
                  <a:pt x="118831" y="206865"/>
                </a:cubicBezTo>
                <a:cubicBezTo>
                  <a:pt x="118696" y="206955"/>
                  <a:pt x="118474" y="207000"/>
                  <a:pt x="118118" y="207044"/>
                </a:cubicBezTo>
                <a:cubicBezTo>
                  <a:pt x="116824" y="207090"/>
                  <a:pt x="115573" y="207133"/>
                  <a:pt x="114279" y="207133"/>
                </a:cubicBezTo>
                <a:cubicBezTo>
                  <a:pt x="62988" y="207133"/>
                  <a:pt x="21429" y="165572"/>
                  <a:pt x="21429" y="114282"/>
                </a:cubicBezTo>
                <a:cubicBezTo>
                  <a:pt x="21429" y="62992"/>
                  <a:pt x="62988" y="21432"/>
                  <a:pt x="114279" y="21432"/>
                </a:cubicBezTo>
                <a:cubicBezTo>
                  <a:pt x="165570" y="21432"/>
                  <a:pt x="207130" y="62992"/>
                  <a:pt x="207130" y="114282"/>
                </a:cubicBezTo>
                <a:cubicBezTo>
                  <a:pt x="207130" y="114595"/>
                  <a:pt x="207130" y="114906"/>
                  <a:pt x="207130" y="115265"/>
                </a:cubicBezTo>
                <a:lnTo>
                  <a:pt x="207128" y="115261"/>
                </a:lnTo>
                <a:moveTo>
                  <a:pt x="228554" y="115482"/>
                </a:moveTo>
                <a:cubicBezTo>
                  <a:pt x="228554" y="115080"/>
                  <a:pt x="228554" y="114678"/>
                  <a:pt x="228554" y="114278"/>
                </a:cubicBezTo>
                <a:cubicBezTo>
                  <a:pt x="228554" y="51157"/>
                  <a:pt x="177398" y="0"/>
                  <a:pt x="114277" y="0"/>
                </a:cubicBezTo>
                <a:cubicBezTo>
                  <a:pt x="51156" y="0"/>
                  <a:pt x="0" y="51157"/>
                  <a:pt x="0" y="114278"/>
                </a:cubicBezTo>
                <a:cubicBezTo>
                  <a:pt x="0" y="177398"/>
                  <a:pt x="51156" y="228555"/>
                  <a:pt x="114277" y="228555"/>
                </a:cubicBezTo>
                <a:cubicBezTo>
                  <a:pt x="115838" y="228555"/>
                  <a:pt x="117446" y="228510"/>
                  <a:pt x="119009" y="228466"/>
                </a:cubicBezTo>
                <a:cubicBezTo>
                  <a:pt x="133205" y="227886"/>
                  <a:pt x="142848" y="215029"/>
                  <a:pt x="142848" y="200790"/>
                </a:cubicBezTo>
                <a:cubicBezTo>
                  <a:pt x="142848" y="194318"/>
                  <a:pt x="140125" y="188158"/>
                  <a:pt x="137446" y="182042"/>
                </a:cubicBezTo>
                <a:cubicBezTo>
                  <a:pt x="135526" y="177667"/>
                  <a:pt x="133562" y="173247"/>
                  <a:pt x="132625" y="168694"/>
                </a:cubicBezTo>
                <a:cubicBezTo>
                  <a:pt x="132311" y="167266"/>
                  <a:pt x="132179" y="165792"/>
                  <a:pt x="132179" y="164274"/>
                </a:cubicBezTo>
                <a:cubicBezTo>
                  <a:pt x="132179" y="152444"/>
                  <a:pt x="141775" y="142847"/>
                  <a:pt x="153605" y="142847"/>
                </a:cubicBezTo>
                <a:lnTo>
                  <a:pt x="197307" y="142847"/>
                </a:lnTo>
                <a:cubicBezTo>
                  <a:pt x="213602" y="142847"/>
                  <a:pt x="228422" y="131776"/>
                  <a:pt x="228600" y="115482"/>
                </a:cubicBezTo>
                <a:lnTo>
                  <a:pt x="228554" y="115482"/>
                </a:lnTo>
                <a:moveTo>
                  <a:pt x="71424" y="114278"/>
                </a:moveTo>
                <a:cubicBezTo>
                  <a:pt x="71424" y="106388"/>
                  <a:pt x="65028" y="99993"/>
                  <a:pt x="57139" y="99993"/>
                </a:cubicBezTo>
                <a:cubicBezTo>
                  <a:pt x="49250" y="99993"/>
                  <a:pt x="42853" y="106388"/>
                  <a:pt x="42853" y="114278"/>
                </a:cubicBezTo>
                <a:cubicBezTo>
                  <a:pt x="42853" y="122167"/>
                  <a:pt x="49250" y="128562"/>
                  <a:pt x="57139" y="128562"/>
                </a:cubicBezTo>
                <a:cubicBezTo>
                  <a:pt x="65028" y="128562"/>
                  <a:pt x="71424" y="122167"/>
                  <a:pt x="71424" y="114278"/>
                </a:cubicBezTo>
                <a:moveTo>
                  <a:pt x="71424" y="85708"/>
                </a:moveTo>
                <a:cubicBezTo>
                  <a:pt x="79313" y="85708"/>
                  <a:pt x="85709" y="79313"/>
                  <a:pt x="85709" y="71423"/>
                </a:cubicBezTo>
                <a:cubicBezTo>
                  <a:pt x="85709" y="63534"/>
                  <a:pt x="79313" y="57139"/>
                  <a:pt x="71424" y="57139"/>
                </a:cubicBezTo>
                <a:cubicBezTo>
                  <a:pt x="63535" y="57139"/>
                  <a:pt x="57139" y="63534"/>
                  <a:pt x="57139" y="71423"/>
                </a:cubicBezTo>
                <a:cubicBezTo>
                  <a:pt x="57139" y="79313"/>
                  <a:pt x="63535" y="85708"/>
                  <a:pt x="71424" y="85708"/>
                </a:cubicBezTo>
                <a:lnTo>
                  <a:pt x="71424" y="85708"/>
                </a:lnTo>
                <a:moveTo>
                  <a:pt x="128562" y="57139"/>
                </a:moveTo>
                <a:cubicBezTo>
                  <a:pt x="128562" y="49249"/>
                  <a:pt x="122166" y="42854"/>
                  <a:pt x="114277" y="42854"/>
                </a:cubicBezTo>
                <a:cubicBezTo>
                  <a:pt x="106388" y="42854"/>
                  <a:pt x="99992" y="49249"/>
                  <a:pt x="99992" y="57139"/>
                </a:cubicBezTo>
                <a:cubicBezTo>
                  <a:pt x="99992" y="65029"/>
                  <a:pt x="106388" y="71424"/>
                  <a:pt x="114277" y="71424"/>
                </a:cubicBezTo>
                <a:cubicBezTo>
                  <a:pt x="122166" y="71424"/>
                  <a:pt x="128562" y="65029"/>
                  <a:pt x="128562" y="57139"/>
                </a:cubicBezTo>
                <a:moveTo>
                  <a:pt x="157133" y="85708"/>
                </a:moveTo>
                <a:cubicBezTo>
                  <a:pt x="165022" y="85708"/>
                  <a:pt x="171418" y="79313"/>
                  <a:pt x="171418" y="71423"/>
                </a:cubicBezTo>
                <a:cubicBezTo>
                  <a:pt x="171418" y="63534"/>
                  <a:pt x="165022" y="57139"/>
                  <a:pt x="157133" y="57139"/>
                </a:cubicBezTo>
                <a:cubicBezTo>
                  <a:pt x="149244" y="57139"/>
                  <a:pt x="142848" y="63534"/>
                  <a:pt x="142848" y="71423"/>
                </a:cubicBezTo>
                <a:cubicBezTo>
                  <a:pt x="142848" y="79313"/>
                  <a:pt x="149244" y="85708"/>
                  <a:pt x="157133" y="8570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2085" y="368549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Short Story Writing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1797" b="-15179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should have a clear beginning, middle, and end.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demonstrate good use of vocabulary and grammar.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 Criteria for Writing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are encouraged to use descriptive language in their writing.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should sequence events logically to create a coherent narrative.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Descriptive Language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are tasked with writing a short story of approximately 250 words.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should be based on a prompt provided by the teacher.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Short Story Writing Task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Believing that one needs to be fluent in English to participate in storytelling and role-playing can be a misconception.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can benefit students at all levels of English proficiency.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Proficiency Misconception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1062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too focused on the script or the 'right' way to do things can limit creativity and spontaneity in role-playing.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flexibility can foster a more dynamic and engaging experience.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Creativity and Spontaneity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13184"/>
            <a:ext cx="274320" cy="243844"/>
          </a:xfrm>
          <a:custGeom>
            <a:avLst/>
            <a:gdLst/>
            <a:ahLst/>
            <a:cxnLst/>
            <a:rect l="l" t="t" r="r" b="b"/>
            <a:pathLst>
              <a:path w="274320" h="243844">
                <a:moveTo>
                  <a:pt x="132398" y="104541"/>
                </a:moveTo>
                <a:lnTo>
                  <a:pt x="169782" y="141927"/>
                </a:lnTo>
                <a:lnTo>
                  <a:pt x="249886" y="35058"/>
                </a:lnTo>
                <a:cubicBezTo>
                  <a:pt x="252171" y="32009"/>
                  <a:pt x="251839" y="27771"/>
                  <a:pt x="249173" y="25104"/>
                </a:cubicBezTo>
                <a:cubicBezTo>
                  <a:pt x="246507" y="22436"/>
                  <a:pt x="242268" y="22104"/>
                  <a:pt x="239221" y="24389"/>
                </a:cubicBezTo>
                <a:lnTo>
                  <a:pt x="132398" y="104541"/>
                </a:lnTo>
                <a:moveTo>
                  <a:pt x="94821" y="153166"/>
                </a:moveTo>
                <a:cubicBezTo>
                  <a:pt x="92487" y="152690"/>
                  <a:pt x="90106" y="152405"/>
                  <a:pt x="87629" y="152405"/>
                </a:cubicBezTo>
                <a:cubicBezTo>
                  <a:pt x="68673" y="152405"/>
                  <a:pt x="53339" y="167740"/>
                  <a:pt x="53339" y="186695"/>
                </a:cubicBezTo>
                <a:cubicBezTo>
                  <a:pt x="53339" y="188504"/>
                  <a:pt x="53481" y="190267"/>
                  <a:pt x="53720" y="191981"/>
                </a:cubicBezTo>
                <a:cubicBezTo>
                  <a:pt x="55292" y="202174"/>
                  <a:pt x="52672" y="212508"/>
                  <a:pt x="47147" y="220557"/>
                </a:cubicBezTo>
                <a:lnTo>
                  <a:pt x="46813" y="220986"/>
                </a:lnTo>
                <a:lnTo>
                  <a:pt x="87579" y="220986"/>
                </a:lnTo>
                <a:cubicBezTo>
                  <a:pt x="106535" y="220986"/>
                  <a:pt x="121869" y="205651"/>
                  <a:pt x="121869" y="186697"/>
                </a:cubicBezTo>
                <a:cubicBezTo>
                  <a:pt x="121869" y="184220"/>
                  <a:pt x="121631" y="181840"/>
                  <a:pt x="121107" y="179506"/>
                </a:cubicBezTo>
                <a:lnTo>
                  <a:pt x="94723" y="153122"/>
                </a:lnTo>
                <a:lnTo>
                  <a:pt x="94821" y="153166"/>
                </a:lnTo>
                <a:moveTo>
                  <a:pt x="182881" y="162549"/>
                </a:moveTo>
                <a:cubicBezTo>
                  <a:pt x="173784" y="174693"/>
                  <a:pt x="159734" y="182122"/>
                  <a:pt x="144638" y="182837"/>
                </a:cubicBezTo>
                <a:cubicBezTo>
                  <a:pt x="144734" y="184122"/>
                  <a:pt x="144781" y="185409"/>
                  <a:pt x="144781" y="186695"/>
                </a:cubicBezTo>
                <a:cubicBezTo>
                  <a:pt x="144781" y="218270"/>
                  <a:pt x="119206" y="243844"/>
                  <a:pt x="87632" y="243844"/>
                </a:cubicBezTo>
                <a:lnTo>
                  <a:pt x="15241" y="243844"/>
                </a:lnTo>
                <a:cubicBezTo>
                  <a:pt x="6812" y="243844"/>
                  <a:pt x="0" y="237034"/>
                  <a:pt x="0" y="228604"/>
                </a:cubicBezTo>
                <a:cubicBezTo>
                  <a:pt x="0" y="220174"/>
                  <a:pt x="6811" y="213364"/>
                  <a:pt x="15241" y="213364"/>
                </a:cubicBezTo>
                <a:lnTo>
                  <a:pt x="18100" y="213364"/>
                </a:lnTo>
                <a:cubicBezTo>
                  <a:pt x="26719" y="213364"/>
                  <a:pt x="32436" y="203934"/>
                  <a:pt x="31149" y="195456"/>
                </a:cubicBezTo>
                <a:cubicBezTo>
                  <a:pt x="30721" y="192598"/>
                  <a:pt x="30483" y="189694"/>
                  <a:pt x="30483" y="186692"/>
                </a:cubicBezTo>
                <a:cubicBezTo>
                  <a:pt x="30483" y="155117"/>
                  <a:pt x="56057" y="129542"/>
                  <a:pt x="87632" y="129542"/>
                </a:cubicBezTo>
                <a:cubicBezTo>
                  <a:pt x="88918" y="129542"/>
                  <a:pt x="90205" y="129591"/>
                  <a:pt x="91489" y="129686"/>
                </a:cubicBezTo>
                <a:cubicBezTo>
                  <a:pt x="92202" y="114590"/>
                  <a:pt x="99584" y="100588"/>
                  <a:pt x="111728" y="91444"/>
                </a:cubicBezTo>
                <a:lnTo>
                  <a:pt x="225505" y="6101"/>
                </a:lnTo>
                <a:cubicBezTo>
                  <a:pt x="237649" y="-2994"/>
                  <a:pt x="254605" y="-1805"/>
                  <a:pt x="265366" y="8910"/>
                </a:cubicBezTo>
                <a:cubicBezTo>
                  <a:pt x="276131" y="19625"/>
                  <a:pt x="277321" y="36628"/>
                  <a:pt x="268225" y="48771"/>
                </a:cubicBezTo>
                <a:lnTo>
                  <a:pt x="182881" y="1625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and role-playing are not only for extroverted students; they can be adapted for introverted students as well.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can be tailored to suit diverse personality types and preferences.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Inclusivity in Activities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36338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Lack of preparation and practice can lead to discomfort during role-playing and storytelling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adequate preparation can enhance confidence and engagement in these activities.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Preparation and Practice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75818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2944" y="52494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28662" y="4064855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8662" y="1682619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and role-playing provide insights into various cultural practices.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understand different values.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Cultures and Traditions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Through Mistakes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Mistakes are part of the learning process.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is provided to help improve.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Language Proficiency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activities, learn key phrases.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using new language in context.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Improving Communication Skills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Everyone has a story to tell.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practice and improve communication skills.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storytelling and role-playing into the curriculum offers a comprehensive learning experience.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Educators can create an engaging and effective environment for students.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Educational Strategies</a:t>
            </a:r>
            <a:endParaRPr lang="en-US" sz="1266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and role-playing enhance essential life skills like teamwork, problem-solving, and creative thinking.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collaboration and innovative thinking among participants.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Essential Life Skills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effective communication skills in English through storytelling and role-playing is a valuable approach to language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provides a dynamic and interactive way to practice language use.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Communication Skills</a:t>
            </a:r>
            <a:endParaRPr lang="en-US" sz="1266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continue developing communication skills in a fun, interactive, and challenging way.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learning remains engaging and effective for all participants.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Communication Skills</a:t>
            </a:r>
            <a:endParaRPr lang="en-US" sz="1266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work on creating their own storytelling and role-playing projects, applying what they have learned.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projects will encourage creativity and practical application of skills acquired during lessons.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Student-Led Projects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can focus on advanced storytelling techniques and role-playing in different contexts.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allow students to explore deeper aspects of narrative creation and character development.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Storytelling Techniques</a:t>
            </a:r>
            <a:endParaRPr lang="en-US" sz="1203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Future Lessons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feedback from students and peers to refine the teaching approach and materials.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constructive suggestions to improve lesson delivery and resource quality.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Utilization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student progress and understanding through formative and summative assessments.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assessment results to determine areas where students excel and where additional support is needed.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Progress Evaluation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effectiveness of the lesson and identify areas for improvement.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how the lesson objectives were met and what could be enhanced for future sessions.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Effectiveness Reflection</a:t>
            </a:r>
            <a:endParaRPr lang="en-US" sz="1284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Evaluation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volunteer in the classroom or participate in English language events to show support and interest in their child's education.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involvement demonstrates a commitment to their child's learning and fosters a supportive community.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and Event Participation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suggestions for home activities that reinforce English communication skills, such as watching English movies or playing language games.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provide enjoyable ways for children to practice and improve their language abilities.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Activities for Skill Reinforcement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engage with their child's learning by providing regular progress updates.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parents stay informed and involved in their child's educational journey.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Progress Updates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 and Support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emotional safety of students, especially when sharing personal stories or engaging in role-playing that might touch on sensitive topics.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safe emotional space fosters trust and openness among students.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Safety for Sensitive Activities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physical safety of the classroom environment by removing hazards and providing enough space for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prevent accidents and allows students to engage comfortably in various tasks.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Safety in the Classroom</a:t>
            </a:r>
            <a:endParaRPr lang="en-US" sz="1266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a set of classroom rules that promote respect, inclusivity, and active listening.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rules should encourage positive interactions and create a supportive learning environment.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Rules for Respect and Inclusivity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 and Classroom Environment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4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technology to make the lesson more interactive and accessible.</a:t>
            </a:r>
            <a:endParaRPr lang="en-US" sz="1294" dirty="0"/>
          </a:p>
          <a:p>
            <a:pPr algn="l" marL="0" indent="0">
              <a:lnSpc>
                <a:spcPct val="90000"/>
              </a:lnSpc>
              <a:spcBef>
                <a:spcPts val="924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Utilizing digital tools can enhance the learning experience and cater to diverse learning styles.</a:t>
            </a:r>
            <a:endParaRPr lang="en-US" sz="1294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 Education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Feedback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constructive feedback that focuses on improvement rather than criticism.</a:t>
            </a:r>
            <a:endParaRPr lang="en-US" sz="1381" dirty="0"/>
          </a:p>
          <a:p>
            <a:pPr algn="l" marL="0" indent="0">
              <a:lnSpc>
                <a:spcPct val="90000"/>
              </a:lnSpc>
              <a:spcBef>
                <a:spcPts val="986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supports student growth and encourages a positive learning environment.</a:t>
            </a:r>
            <a:endParaRPr lang="en-US" sz="1381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and Real-Life Integration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6"/>
              </a:spcBef>
              <a:buNone/>
            </a:pPr>
            <a:r>
              <a:rPr lang="en-US" sz="122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real-life scenarios to make the learning experience more relevant and engaging.</a:t>
            </a:r>
            <a:endParaRPr lang="en-US" sz="1227" dirty="0"/>
          </a:p>
          <a:p>
            <a:pPr algn="l" marL="0" indent="0">
              <a:lnSpc>
                <a:spcPct val="90000"/>
              </a:lnSpc>
              <a:spcBef>
                <a:spcPts val="876"/>
              </a:spcBef>
              <a:buNone/>
            </a:pPr>
            <a:r>
              <a:rPr lang="en-US" sz="122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students connect theoretical concepts to practical applications.</a:t>
            </a:r>
            <a:endParaRPr lang="en-US" sz="1227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Participation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participation and provide incentives for students to engage in activities.</a:t>
            </a:r>
            <a:endParaRPr lang="en-US" sz="1248" dirty="0"/>
          </a:p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engagement and helps students feel more involved in the learning process.</a:t>
            </a:r>
            <a:endParaRPr lang="en-US" sz="1248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what strategies were most effective, how the lesson can be adapted for diverse learning needs, and what assessment methods can be used to evaluate student progress.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the teaching approach remains inclusive and effective for all learners.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and Assessing Teaching Strategies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 can help teachers evaluate the lesson's effectiveness and identify areas for improvement.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questions guide educators in assessing the impact of their teaching strategies.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 for Lesson Evaluation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effective communication skills in English through storytelling and role-playing is a multifaceted approach with numerous benefits.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engages students actively and fosters both linguistic and interpersonal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 through Storytelling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 and Reflection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Communication: Strategies for Effective Engagement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2025-06-16T18:41:44Z</dcterms:created>
  <dcterms:modified xsi:type="dcterms:W3CDTF">2025-06-16T18:41:44Z</dcterms:modified>
</cp:coreProperties>
</file>