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f9a506aa446ce0a5892e351d89a52b02b9a1ec4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fe0754d6af250abe46fdc3730ffb7a301984250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adc02a1ce415ca5dff5ccc617d5ff2da56754ca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7bfa030d49bf7684ed920cd8ea0f7e8ceac8a65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329eeed81b71a8c4092dce4785dfa8e498e9a20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71d67801c8e0574785b45c1b09ad2e847814a40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b535ba4a235c8a854515a3cfa9b1b4adbd2b2b6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e78eff37613a8d7a2c1b58e856328d59a35eccbd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15b1de5e0fc54d19f6f31198267bcf972865f22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cff34d782e831277a3ed80bc4e548fd88fb819b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9d36f0dc42173784d2cdf386b7da4390e24e086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33435170c6f01d9c0934c4915acf968f7fdc785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dacd4c463ac8823a797fe029f306f73b4fe7a18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eb2f0c4521e49253a3ffae9f3d0166caf58d9a3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e56058a7bbc9255a78dd47affb25e5f0052f0bfc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52800" y="4592834"/>
            <a:ext cx="10285200" cy="1327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Strong Foundation in Grammar, Vocabulary, Communication, and ESL Support Strategies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52800" y="2282400"/>
            <a:ext cx="10285200" cy="162289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Comprehensive English Language Fundamentals for Adolescent Learners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5410200" y="864000"/>
            <a:ext cx="1371600" cy="137160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English Language Fundamentals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English Language Fundamentals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ELL/ESL Support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Objectives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English Grammar Fundamentals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Vocabulary Building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Pronunciation and Intonation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Listening and Speaking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Reading Comprehension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Writing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Technology Integration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Feedback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ELL/ESL Support in the Classroom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English Language Fundamentals for Adolescent Learners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English Language Fundamentals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strong foundation in English for adolescents.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Tailored for 14-year-old learners.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Foundations for Young Learners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9701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50800" y="35560"/>
                </a:moveTo>
                <a:cubicBezTo>
                  <a:pt x="50800" y="32766"/>
                  <a:pt x="53086" y="30479"/>
                  <a:pt x="55881" y="30479"/>
                </a:cubicBezTo>
                <a:lnTo>
                  <a:pt x="309879" y="30479"/>
                </a:lnTo>
                <a:cubicBezTo>
                  <a:pt x="312674" y="30479"/>
                  <a:pt x="314960" y="32766"/>
                  <a:pt x="314960" y="35560"/>
                </a:cubicBezTo>
                <a:lnTo>
                  <a:pt x="314960" y="233680"/>
                </a:lnTo>
                <a:lnTo>
                  <a:pt x="345439" y="233680"/>
                </a:lnTo>
                <a:lnTo>
                  <a:pt x="345439" y="35560"/>
                </a:lnTo>
                <a:cubicBezTo>
                  <a:pt x="345439" y="15939"/>
                  <a:pt x="329499" y="0"/>
                  <a:pt x="309879" y="0"/>
                </a:cubicBezTo>
                <a:lnTo>
                  <a:pt x="55881" y="0"/>
                </a:lnTo>
                <a:cubicBezTo>
                  <a:pt x="36258" y="0"/>
                  <a:pt x="20322" y="15939"/>
                  <a:pt x="20322" y="35560"/>
                </a:cubicBezTo>
                <a:lnTo>
                  <a:pt x="20322" y="233680"/>
                </a:lnTo>
                <a:lnTo>
                  <a:pt x="50800" y="233680"/>
                </a:lnTo>
                <a:lnTo>
                  <a:pt x="50800" y="35560"/>
                </a:lnTo>
                <a:moveTo>
                  <a:pt x="142240" y="238761"/>
                </a:moveTo>
                <a:lnTo>
                  <a:pt x="142240" y="254001"/>
                </a:lnTo>
                <a:lnTo>
                  <a:pt x="15241" y="254001"/>
                </a:lnTo>
                <a:cubicBezTo>
                  <a:pt x="6796" y="254001"/>
                  <a:pt x="0" y="260794"/>
                  <a:pt x="0" y="269240"/>
                </a:cubicBezTo>
                <a:cubicBezTo>
                  <a:pt x="0" y="277687"/>
                  <a:pt x="6796" y="284480"/>
                  <a:pt x="15241" y="284480"/>
                </a:cubicBezTo>
                <a:lnTo>
                  <a:pt x="142240" y="284480"/>
                </a:lnTo>
                <a:lnTo>
                  <a:pt x="157482" y="284480"/>
                </a:lnTo>
                <a:lnTo>
                  <a:pt x="248922" y="284480"/>
                </a:lnTo>
                <a:lnTo>
                  <a:pt x="264163" y="284480"/>
                </a:lnTo>
                <a:lnTo>
                  <a:pt x="350522" y="284480"/>
                </a:lnTo>
                <a:cubicBezTo>
                  <a:pt x="358968" y="284480"/>
                  <a:pt x="365764" y="277687"/>
                  <a:pt x="365764" y="269240"/>
                </a:cubicBezTo>
                <a:cubicBezTo>
                  <a:pt x="365764" y="260794"/>
                  <a:pt x="358968" y="254001"/>
                  <a:pt x="350522" y="254001"/>
                </a:cubicBezTo>
                <a:lnTo>
                  <a:pt x="264163" y="254001"/>
                </a:lnTo>
                <a:lnTo>
                  <a:pt x="264163" y="238761"/>
                </a:lnTo>
                <a:cubicBezTo>
                  <a:pt x="264163" y="219141"/>
                  <a:pt x="248223" y="203201"/>
                  <a:pt x="228604" y="203201"/>
                </a:cubicBezTo>
                <a:lnTo>
                  <a:pt x="177803" y="203201"/>
                </a:lnTo>
                <a:cubicBezTo>
                  <a:pt x="158180" y="203201"/>
                  <a:pt x="142244" y="219141"/>
                  <a:pt x="142244" y="238761"/>
                </a:cubicBezTo>
                <a:lnTo>
                  <a:pt x="142240" y="238761"/>
                </a:lnTo>
                <a:moveTo>
                  <a:pt x="233680" y="238761"/>
                </a:moveTo>
                <a:lnTo>
                  <a:pt x="233680" y="254001"/>
                </a:lnTo>
                <a:lnTo>
                  <a:pt x="172719" y="254001"/>
                </a:lnTo>
                <a:lnTo>
                  <a:pt x="172719" y="238761"/>
                </a:lnTo>
                <a:cubicBezTo>
                  <a:pt x="172719" y="235968"/>
                  <a:pt x="175005" y="233680"/>
                  <a:pt x="177800" y="233680"/>
                </a:cubicBezTo>
                <a:lnTo>
                  <a:pt x="228600" y="233680"/>
                </a:lnTo>
                <a:cubicBezTo>
                  <a:pt x="231395" y="233680"/>
                  <a:pt x="233681" y="235968"/>
                  <a:pt x="233681" y="238761"/>
                </a:cubicBezTo>
                <a:lnTo>
                  <a:pt x="233680" y="23876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Supporting English Language Learners (ELL).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English as a Second Language (ESL) students.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Supporting English Language Learners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English Language Fundamentals for Adolescent Learners.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Foundations for 14-Year-Olds.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English Language Fundamentals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25129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6638" r="-11663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English Language Fundamentals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Provides a solid foundation for future academic success.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English fundamentals is crucial for excelling in various subjects.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Foundation for Academic Success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Essential for effective communication in everyday life.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Mastery of English enables clear and confident expression in daily interactions.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Everyday Communication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Supports career advancement and cultural exchange.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Proficiency in English opens doors to global career prospects and cultural understanding.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Career and Cultural Opportunities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Enhances critical thinking and problem-solving skills.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English language skills foster analytical abilities and creative solutions.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Critical Thinking Enhancement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English Language Fundamentals for Adolescent Learners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51385" r="-15138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ELL/ESL Support Strategies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Diagrams, charts, and pictures are essential tools.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in making complex concepts easier to understand.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Aids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Clear and concise instructions are crucial.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students can follow along without confusion.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Simplified Language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exercises and role-plays provide hands-on learning.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allow students to apply what they have learned.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Student Practice and Feedback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Language learning apps and online resources enhance learning.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offer additional support and flexibility for students.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Integration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English Language Fundamentals for Adolescent Learners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English Language Fundamentals for Adolescent Learners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Objectives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 essential communication skills.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Focus on clarity, coherence, and confidence in expression.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2049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73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Communication Foundations</a:t>
            </a:r>
            <a:endParaRPr lang="en-US" sz="1573" dirty="0"/>
          </a:p>
        </p:txBody>
      </p:sp>
      <p:sp>
        <p:nvSpPr>
          <p:cNvPr id="14" name="Text 12"/>
          <p:cNvSpPr/>
          <p:nvPr/>
        </p:nvSpPr>
        <p:spPr>
          <a:xfrm>
            <a:off x="9204960" y="1672045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350519" y="0"/>
                </a:moveTo>
                <a:cubicBezTo>
                  <a:pt x="342073" y="0"/>
                  <a:pt x="335278" y="6793"/>
                  <a:pt x="335278" y="15240"/>
                </a:cubicBezTo>
                <a:lnTo>
                  <a:pt x="335278" y="18858"/>
                </a:lnTo>
                <a:lnTo>
                  <a:pt x="30479" y="101980"/>
                </a:lnTo>
                <a:lnTo>
                  <a:pt x="30479" y="96518"/>
                </a:lnTo>
                <a:cubicBezTo>
                  <a:pt x="30479" y="88072"/>
                  <a:pt x="23683" y="81279"/>
                  <a:pt x="15238" y="81279"/>
                </a:cubicBezTo>
                <a:cubicBezTo>
                  <a:pt x="6792" y="81279"/>
                  <a:pt x="-4" y="88072"/>
                  <a:pt x="-4" y="96518"/>
                </a:cubicBezTo>
                <a:lnTo>
                  <a:pt x="-4" y="110299"/>
                </a:lnTo>
                <a:lnTo>
                  <a:pt x="-4" y="121920"/>
                </a:lnTo>
                <a:lnTo>
                  <a:pt x="-4" y="162560"/>
                </a:lnTo>
                <a:lnTo>
                  <a:pt x="-4" y="174181"/>
                </a:lnTo>
                <a:lnTo>
                  <a:pt x="-4" y="187961"/>
                </a:lnTo>
                <a:cubicBezTo>
                  <a:pt x="-4" y="196408"/>
                  <a:pt x="6792" y="203201"/>
                  <a:pt x="15238" y="203201"/>
                </a:cubicBezTo>
                <a:cubicBezTo>
                  <a:pt x="23683" y="203201"/>
                  <a:pt x="30479" y="196408"/>
                  <a:pt x="30479" y="187961"/>
                </a:cubicBezTo>
                <a:lnTo>
                  <a:pt x="30479" y="182499"/>
                </a:lnTo>
                <a:lnTo>
                  <a:pt x="105156" y="202882"/>
                </a:lnTo>
                <a:cubicBezTo>
                  <a:pt x="102870" y="209360"/>
                  <a:pt x="101601" y="216282"/>
                  <a:pt x="101601" y="223519"/>
                </a:cubicBezTo>
                <a:cubicBezTo>
                  <a:pt x="101601" y="257173"/>
                  <a:pt x="128905" y="284480"/>
                  <a:pt x="162562" y="284480"/>
                </a:cubicBezTo>
                <a:cubicBezTo>
                  <a:pt x="192342" y="284480"/>
                  <a:pt x="217174" y="263144"/>
                  <a:pt x="222444" y="234887"/>
                </a:cubicBezTo>
                <a:lnTo>
                  <a:pt x="335285" y="265622"/>
                </a:lnTo>
                <a:lnTo>
                  <a:pt x="335285" y="269240"/>
                </a:lnTo>
                <a:cubicBezTo>
                  <a:pt x="335285" y="277686"/>
                  <a:pt x="342081" y="284480"/>
                  <a:pt x="350526" y="284480"/>
                </a:cubicBezTo>
                <a:cubicBezTo>
                  <a:pt x="358972" y="284480"/>
                  <a:pt x="365767" y="277686"/>
                  <a:pt x="365767" y="269240"/>
                </a:cubicBezTo>
                <a:lnTo>
                  <a:pt x="365767" y="254001"/>
                </a:lnTo>
                <a:lnTo>
                  <a:pt x="365767" y="30482"/>
                </a:lnTo>
                <a:lnTo>
                  <a:pt x="365767" y="15242"/>
                </a:lnTo>
                <a:cubicBezTo>
                  <a:pt x="365767" y="6796"/>
                  <a:pt x="358972" y="3"/>
                  <a:pt x="350526" y="3"/>
                </a:cubicBezTo>
                <a:lnTo>
                  <a:pt x="350519" y="0"/>
                </a:lnTo>
                <a:moveTo>
                  <a:pt x="335281" y="234062"/>
                </a:moveTo>
                <a:lnTo>
                  <a:pt x="30482" y="150939"/>
                </a:lnTo>
                <a:lnTo>
                  <a:pt x="30482" y="133603"/>
                </a:lnTo>
                <a:lnTo>
                  <a:pt x="335281" y="50418"/>
                </a:lnTo>
                <a:lnTo>
                  <a:pt x="335281" y="234062"/>
                </a:lnTo>
                <a:moveTo>
                  <a:pt x="132080" y="223519"/>
                </a:moveTo>
                <a:cubicBezTo>
                  <a:pt x="132080" y="219010"/>
                  <a:pt x="133031" y="214757"/>
                  <a:pt x="134812" y="210945"/>
                </a:cubicBezTo>
                <a:lnTo>
                  <a:pt x="192913" y="226756"/>
                </a:lnTo>
                <a:cubicBezTo>
                  <a:pt x="191263" y="242058"/>
                  <a:pt x="178308" y="253935"/>
                  <a:pt x="162624" y="253935"/>
                </a:cubicBezTo>
                <a:cubicBezTo>
                  <a:pt x="145796" y="253935"/>
                  <a:pt x="132145" y="240283"/>
                  <a:pt x="132145" y="223456"/>
                </a:cubicBezTo>
                <a:lnTo>
                  <a:pt x="132080" y="22351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855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in simple conversations.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Practice speaking and listening in everyday scenarios.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3855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Conversational Skills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385560" y="1654270"/>
            <a:ext cx="365760" cy="320030"/>
          </a:xfrm>
          <a:custGeom>
            <a:avLst/>
            <a:gdLst/>
            <a:ahLst/>
            <a:cxnLst/>
            <a:rect l="l" t="t" r="r" b="b"/>
            <a:pathLst>
              <a:path w="365760" h="320030">
                <a:moveTo>
                  <a:pt x="88368" y="256610"/>
                </a:moveTo>
                <a:cubicBezTo>
                  <a:pt x="97581" y="249896"/>
                  <a:pt x="109509" y="248184"/>
                  <a:pt x="120222" y="252040"/>
                </a:cubicBezTo>
                <a:cubicBezTo>
                  <a:pt x="139146" y="258895"/>
                  <a:pt x="160360" y="262825"/>
                  <a:pt x="182928" y="262825"/>
                </a:cubicBezTo>
                <a:cubicBezTo>
                  <a:pt x="271987" y="262825"/>
                  <a:pt x="331481" y="205332"/>
                  <a:pt x="331481" y="148555"/>
                </a:cubicBezTo>
                <a:cubicBezTo>
                  <a:pt x="331481" y="91775"/>
                  <a:pt x="271990" y="34285"/>
                  <a:pt x="182928" y="34285"/>
                </a:cubicBezTo>
                <a:cubicBezTo>
                  <a:pt x="93869" y="34285"/>
                  <a:pt x="34374" y="91778"/>
                  <a:pt x="34374" y="148555"/>
                </a:cubicBezTo>
                <a:cubicBezTo>
                  <a:pt x="34374" y="171408"/>
                  <a:pt x="43229" y="193407"/>
                  <a:pt x="59871" y="212260"/>
                </a:cubicBezTo>
                <a:cubicBezTo>
                  <a:pt x="66012" y="219189"/>
                  <a:pt x="69012" y="228329"/>
                  <a:pt x="68298" y="237613"/>
                </a:cubicBezTo>
                <a:cubicBezTo>
                  <a:pt x="67300" y="250539"/>
                  <a:pt x="64228" y="262396"/>
                  <a:pt x="60230" y="272893"/>
                </a:cubicBezTo>
                <a:cubicBezTo>
                  <a:pt x="72369" y="267251"/>
                  <a:pt x="82442" y="260966"/>
                  <a:pt x="88368" y="256680"/>
                </a:cubicBezTo>
                <a:lnTo>
                  <a:pt x="88368" y="256610"/>
                </a:lnTo>
                <a:moveTo>
                  <a:pt x="15234" y="285605"/>
                </a:moveTo>
                <a:cubicBezTo>
                  <a:pt x="16518" y="283675"/>
                  <a:pt x="17732" y="281748"/>
                  <a:pt x="18877" y="279819"/>
                </a:cubicBezTo>
                <a:cubicBezTo>
                  <a:pt x="26020" y="267961"/>
                  <a:pt x="32805" y="252392"/>
                  <a:pt x="34162" y="234896"/>
                </a:cubicBezTo>
                <a:cubicBezTo>
                  <a:pt x="12736" y="210542"/>
                  <a:pt x="95" y="180760"/>
                  <a:pt x="95" y="148549"/>
                </a:cubicBezTo>
                <a:cubicBezTo>
                  <a:pt x="95" y="66486"/>
                  <a:pt x="81941" y="-3"/>
                  <a:pt x="182928" y="-3"/>
                </a:cubicBezTo>
                <a:cubicBezTo>
                  <a:pt x="283914" y="-3"/>
                  <a:pt x="365760" y="66490"/>
                  <a:pt x="365760" y="148549"/>
                </a:cubicBezTo>
                <a:cubicBezTo>
                  <a:pt x="365760" y="230611"/>
                  <a:pt x="283914" y="297100"/>
                  <a:pt x="182928" y="297100"/>
                </a:cubicBezTo>
                <a:cubicBezTo>
                  <a:pt x="156432" y="297100"/>
                  <a:pt x="131290" y="292530"/>
                  <a:pt x="108579" y="284315"/>
                </a:cubicBezTo>
                <a:cubicBezTo>
                  <a:pt x="100079" y="290530"/>
                  <a:pt x="86224" y="299027"/>
                  <a:pt x="69798" y="306170"/>
                </a:cubicBezTo>
                <a:cubicBezTo>
                  <a:pt x="59015" y="310884"/>
                  <a:pt x="46729" y="315169"/>
                  <a:pt x="34016" y="317669"/>
                </a:cubicBezTo>
                <a:cubicBezTo>
                  <a:pt x="33445" y="317813"/>
                  <a:pt x="32874" y="317883"/>
                  <a:pt x="32300" y="318027"/>
                </a:cubicBezTo>
                <a:cubicBezTo>
                  <a:pt x="29158" y="318600"/>
                  <a:pt x="26086" y="319099"/>
                  <a:pt x="22875" y="319384"/>
                </a:cubicBezTo>
                <a:cubicBezTo>
                  <a:pt x="22732" y="319384"/>
                  <a:pt x="22516" y="319454"/>
                  <a:pt x="22373" y="319454"/>
                </a:cubicBezTo>
                <a:cubicBezTo>
                  <a:pt x="18731" y="319813"/>
                  <a:pt x="15088" y="320027"/>
                  <a:pt x="11445" y="320027"/>
                </a:cubicBezTo>
                <a:cubicBezTo>
                  <a:pt x="6803" y="320027"/>
                  <a:pt x="2659" y="317243"/>
                  <a:pt x="874" y="312958"/>
                </a:cubicBezTo>
                <a:cubicBezTo>
                  <a:pt x="-911" y="308673"/>
                  <a:pt x="88" y="303815"/>
                  <a:pt x="3303" y="300531"/>
                </a:cubicBezTo>
                <a:cubicBezTo>
                  <a:pt x="6232" y="297532"/>
                  <a:pt x="8873" y="294316"/>
                  <a:pt x="11371" y="290888"/>
                </a:cubicBezTo>
                <a:cubicBezTo>
                  <a:pt x="12586" y="289247"/>
                  <a:pt x="13727" y="287602"/>
                  <a:pt x="14799" y="285960"/>
                </a:cubicBezTo>
                <a:lnTo>
                  <a:pt x="15014" y="285602"/>
                </a:lnTo>
                <a:lnTo>
                  <a:pt x="15234" y="28560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661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Use vocabulary in context.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 how to apply words appropriately in different situations.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5661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Contextual Vocabulary Usage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589020" y="1628043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67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 and explain basic English language structures.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includes recognizing grammar rules and sentence patterns.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467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Language Structures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58190" y="162489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45530" y="381923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7" y="381923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245530" y="150892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7" y="150892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English Language Fundamentals for Adolescent Learners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English Grammar Fundamentals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48608" y="226689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Parts of Speech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57212" y="275206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91"/>
              </a:spcBef>
              <a:buNone/>
            </a:pPr>
            <a:r>
              <a:rPr lang="en-US" sz="138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Parts of speech include nouns, verbs, adjectives, and adverbs.</a:t>
            </a:r>
            <a:endParaRPr lang="en-US" sz="1388" dirty="0"/>
          </a:p>
          <a:p>
            <a:pPr algn="l" marL="0" indent="0">
              <a:lnSpc>
                <a:spcPct val="100000"/>
              </a:lnSpc>
              <a:spcBef>
                <a:spcPts val="991"/>
              </a:spcBef>
              <a:buNone/>
            </a:pPr>
            <a:r>
              <a:rPr lang="en-US" sz="138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are the building blocks of English grammar.</a:t>
            </a:r>
            <a:endParaRPr lang="en-US" sz="1388" dirty="0"/>
          </a:p>
        </p:txBody>
      </p:sp>
      <p:sp>
        <p:nvSpPr>
          <p:cNvPr id="14" name="Text 12"/>
          <p:cNvSpPr/>
          <p:nvPr/>
        </p:nvSpPr>
        <p:spPr>
          <a:xfrm>
            <a:off x="6451920" y="226689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Sentence Structures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460524" y="275206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54"/>
              </a:spcBef>
              <a:buNone/>
            </a:pPr>
            <a:r>
              <a:rPr lang="en-US" sz="133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English sentences often follow a subject-verb-object word order.</a:t>
            </a:r>
            <a:endParaRPr lang="en-US" sz="1335" dirty="0"/>
          </a:p>
          <a:p>
            <a:pPr algn="l" marL="0" indent="0">
              <a:lnSpc>
                <a:spcPct val="100000"/>
              </a:lnSpc>
              <a:spcBef>
                <a:spcPts val="954"/>
              </a:spcBef>
              <a:buNone/>
            </a:pPr>
            <a:r>
              <a:rPr lang="en-US" sz="133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structure is fundamental for clear communication.</a:t>
            </a:r>
            <a:endParaRPr lang="en-US" sz="1335" dirty="0"/>
          </a:p>
        </p:txBody>
      </p:sp>
      <p:sp>
        <p:nvSpPr>
          <p:cNvPr id="16" name="Text 14"/>
          <p:cNvSpPr/>
          <p:nvPr/>
        </p:nvSpPr>
        <p:spPr>
          <a:xfrm>
            <a:off x="801532" y="460534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Verb Tenses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01532" y="5078935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Verb tenses include present, past, and future.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indicate the timing of actions or events.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498425" y="460534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Basic Punctuation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498425" y="5078935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54"/>
              </a:spcBef>
              <a:buNone/>
            </a:pPr>
            <a:r>
              <a:rPr lang="en-US" sz="133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Basic punctuation marks include commas, periods, and question marks.</a:t>
            </a:r>
            <a:endParaRPr lang="en-US" sz="1335" dirty="0"/>
          </a:p>
          <a:p>
            <a:pPr algn="l" marL="0" indent="0">
              <a:lnSpc>
                <a:spcPct val="100000"/>
              </a:lnSpc>
              <a:spcBef>
                <a:spcPts val="954"/>
              </a:spcBef>
              <a:buNone/>
            </a:pPr>
            <a:r>
              <a:rPr lang="en-US" sz="133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are essential for writing clarity and meaning.</a:t>
            </a:r>
            <a:endParaRPr lang="en-US" sz="1335" dirty="0"/>
          </a:p>
        </p:txBody>
      </p:sp>
      <p:sp>
        <p:nvSpPr>
          <p:cNvPr id="20" name="Text 18"/>
          <p:cNvSpPr/>
          <p:nvPr/>
        </p:nvSpPr>
        <p:spPr>
          <a:xfrm>
            <a:off x="778261" y="1691387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464557" y="1694536"/>
            <a:ext cx="339634" cy="365760"/>
          </a:xfrm>
          <a:custGeom>
            <a:avLst/>
            <a:gdLst/>
            <a:ahLst/>
            <a:cxnLst/>
            <a:rect l="l" t="t" r="r" b="b"/>
            <a:pathLst>
              <a:path w="339634" h="365760">
                <a:moveTo>
                  <a:pt x="0" y="130628"/>
                </a:moveTo>
                <a:cubicBezTo>
                  <a:pt x="0" y="58456"/>
                  <a:pt x="58458" y="0"/>
                  <a:pt x="130630" y="0"/>
                </a:cubicBezTo>
                <a:lnTo>
                  <a:pt x="182883" y="0"/>
                </a:lnTo>
                <a:lnTo>
                  <a:pt x="320044" y="0"/>
                </a:lnTo>
                <a:cubicBezTo>
                  <a:pt x="330902" y="0"/>
                  <a:pt x="339638" y="8734"/>
                  <a:pt x="339638" y="19594"/>
                </a:cubicBezTo>
                <a:cubicBezTo>
                  <a:pt x="339638" y="30453"/>
                  <a:pt x="330902" y="39188"/>
                  <a:pt x="320044" y="39188"/>
                </a:cubicBezTo>
                <a:lnTo>
                  <a:pt x="287388" y="39188"/>
                </a:lnTo>
                <a:lnTo>
                  <a:pt x="287388" y="346166"/>
                </a:lnTo>
                <a:cubicBezTo>
                  <a:pt x="287388" y="357026"/>
                  <a:pt x="278653" y="365760"/>
                  <a:pt x="267795" y="365760"/>
                </a:cubicBezTo>
                <a:cubicBezTo>
                  <a:pt x="256937" y="365760"/>
                  <a:pt x="248201" y="357026"/>
                  <a:pt x="248201" y="346166"/>
                </a:cubicBezTo>
                <a:lnTo>
                  <a:pt x="248201" y="39188"/>
                </a:lnTo>
                <a:lnTo>
                  <a:pt x="209014" y="39188"/>
                </a:lnTo>
                <a:lnTo>
                  <a:pt x="209014" y="346166"/>
                </a:lnTo>
                <a:cubicBezTo>
                  <a:pt x="209014" y="357026"/>
                  <a:pt x="200279" y="365760"/>
                  <a:pt x="189421" y="365760"/>
                </a:cubicBezTo>
                <a:cubicBezTo>
                  <a:pt x="178563" y="365760"/>
                  <a:pt x="169827" y="357026"/>
                  <a:pt x="169827" y="346166"/>
                </a:cubicBezTo>
                <a:lnTo>
                  <a:pt x="169827" y="261259"/>
                </a:lnTo>
                <a:lnTo>
                  <a:pt x="130640" y="261259"/>
                </a:lnTo>
                <a:cubicBezTo>
                  <a:pt x="58468" y="261259"/>
                  <a:pt x="10" y="202803"/>
                  <a:pt x="10" y="130631"/>
                </a:cubicBezTo>
                <a:lnTo>
                  <a:pt x="0" y="130628"/>
                </a:lnTo>
                <a:moveTo>
                  <a:pt x="169817" y="222068"/>
                </a:moveTo>
                <a:lnTo>
                  <a:pt x="169817" y="39188"/>
                </a:lnTo>
                <a:lnTo>
                  <a:pt x="130630" y="39188"/>
                </a:lnTo>
                <a:cubicBezTo>
                  <a:pt x="80093" y="39188"/>
                  <a:pt x="39190" y="80090"/>
                  <a:pt x="39190" y="130628"/>
                </a:cubicBezTo>
                <a:cubicBezTo>
                  <a:pt x="39190" y="181165"/>
                  <a:pt x="80093" y="222068"/>
                  <a:pt x="130630" y="222068"/>
                </a:cubicBezTo>
                <a:lnTo>
                  <a:pt x="169817" y="22206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94131" y="4056558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264946"/>
                  <a:pt x="264946" y="331470"/>
                  <a:pt x="182880" y="331470"/>
                </a:cubicBezTo>
                <a:cubicBezTo>
                  <a:pt x="100814" y="331470"/>
                  <a:pt x="34290" y="264946"/>
                  <a:pt x="34290" y="182880"/>
                </a:cubicBezTo>
                <a:cubicBezTo>
                  <a:pt x="34290" y="100814"/>
                  <a:pt x="100814" y="34290"/>
                  <a:pt x="182880" y="34290"/>
                </a:cubicBezTo>
                <a:cubicBezTo>
                  <a:pt x="264946" y="34290"/>
                  <a:pt x="331470" y="100814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283881"/>
                  <a:pt x="81879" y="365760"/>
                  <a:pt x="182880" y="365760"/>
                </a:cubicBezTo>
                <a:cubicBezTo>
                  <a:pt x="283881" y="365760"/>
                  <a:pt x="365760" y="283881"/>
                  <a:pt x="365760" y="182880"/>
                </a:cubicBezTo>
                <a:cubicBezTo>
                  <a:pt x="365760" y="81879"/>
                  <a:pt x="283881" y="0"/>
                  <a:pt x="182880" y="0"/>
                </a:cubicBezTo>
                <a:cubicBezTo>
                  <a:pt x="81879" y="0"/>
                  <a:pt x="0" y="81879"/>
                  <a:pt x="0" y="182880"/>
                </a:cubicBezTo>
                <a:moveTo>
                  <a:pt x="165737" y="85727"/>
                </a:moveTo>
                <a:lnTo>
                  <a:pt x="165737" y="182884"/>
                </a:lnTo>
                <a:cubicBezTo>
                  <a:pt x="165737" y="188600"/>
                  <a:pt x="168593" y="193955"/>
                  <a:pt x="173381" y="197170"/>
                </a:cubicBezTo>
                <a:lnTo>
                  <a:pt x="241961" y="242890"/>
                </a:lnTo>
                <a:cubicBezTo>
                  <a:pt x="249818" y="248175"/>
                  <a:pt x="260465" y="246032"/>
                  <a:pt x="265750" y="238102"/>
                </a:cubicBezTo>
                <a:cubicBezTo>
                  <a:pt x="271035" y="230173"/>
                  <a:pt x="268892" y="219598"/>
                  <a:pt x="260962" y="214313"/>
                </a:cubicBezTo>
                <a:lnTo>
                  <a:pt x="200027" y="173736"/>
                </a:lnTo>
                <a:lnTo>
                  <a:pt x="200027" y="85727"/>
                </a:lnTo>
                <a:cubicBezTo>
                  <a:pt x="200027" y="76224"/>
                  <a:pt x="192382" y="68583"/>
                  <a:pt x="182884" y="68583"/>
                </a:cubicBezTo>
                <a:cubicBezTo>
                  <a:pt x="173381" y="68583"/>
                  <a:pt x="165740" y="76228"/>
                  <a:pt x="165740" y="85730"/>
                </a:cubicBezTo>
                <a:lnTo>
                  <a:pt x="165737" y="8572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549807" y="4056558"/>
            <a:ext cx="248194" cy="365760"/>
          </a:xfrm>
          <a:custGeom>
            <a:avLst/>
            <a:gdLst/>
            <a:ahLst/>
            <a:cxnLst/>
            <a:rect l="l" t="t" r="r" b="b"/>
            <a:pathLst>
              <a:path w="248194" h="365760">
                <a:moveTo>
                  <a:pt x="169817" y="106787"/>
                </a:moveTo>
                <a:cubicBezTo>
                  <a:pt x="169817" y="91111"/>
                  <a:pt x="157080" y="78375"/>
                  <a:pt x="141406" y="78375"/>
                </a:cubicBezTo>
                <a:cubicBezTo>
                  <a:pt x="127691" y="78375"/>
                  <a:pt x="115934" y="88174"/>
                  <a:pt x="113484" y="101725"/>
                </a:cubicBezTo>
                <a:lnTo>
                  <a:pt x="82788" y="270399"/>
                </a:lnTo>
                <a:lnTo>
                  <a:pt x="165084" y="130463"/>
                </a:lnTo>
                <a:cubicBezTo>
                  <a:pt x="168186" y="125075"/>
                  <a:pt x="169820" y="119033"/>
                  <a:pt x="169820" y="112991"/>
                </a:cubicBezTo>
                <a:lnTo>
                  <a:pt x="169817" y="106787"/>
                </a:lnTo>
                <a:moveTo>
                  <a:pt x="248194" y="106787"/>
                </a:moveTo>
                <a:lnTo>
                  <a:pt x="248194" y="112991"/>
                </a:lnTo>
                <a:cubicBezTo>
                  <a:pt x="248194" y="133074"/>
                  <a:pt x="242806" y="152833"/>
                  <a:pt x="232682" y="170305"/>
                </a:cubicBezTo>
                <a:lnTo>
                  <a:pt x="139282" y="329019"/>
                </a:lnTo>
                <a:cubicBezTo>
                  <a:pt x="125892" y="351715"/>
                  <a:pt x="101236" y="365760"/>
                  <a:pt x="74783" y="365760"/>
                </a:cubicBezTo>
                <a:lnTo>
                  <a:pt x="71845" y="365760"/>
                </a:lnTo>
                <a:cubicBezTo>
                  <a:pt x="32166" y="365760"/>
                  <a:pt x="0" y="333591"/>
                  <a:pt x="0" y="293914"/>
                </a:cubicBezTo>
                <a:cubicBezTo>
                  <a:pt x="0" y="289667"/>
                  <a:pt x="328" y="285260"/>
                  <a:pt x="1144" y="281013"/>
                </a:cubicBezTo>
                <a:lnTo>
                  <a:pt x="36251" y="87684"/>
                </a:lnTo>
                <a:cubicBezTo>
                  <a:pt x="45558" y="36901"/>
                  <a:pt x="89809" y="0"/>
                  <a:pt x="141406" y="0"/>
                </a:cubicBezTo>
                <a:cubicBezTo>
                  <a:pt x="200352" y="0"/>
                  <a:pt x="248194" y="47841"/>
                  <a:pt x="248194" y="106787"/>
                </a:cubicBezTo>
                <a:lnTo>
                  <a:pt x="248194" y="10678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English Language Fundamentals for Adolescent Learners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40476" r="-1404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Building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Reading and listening to authentic materials.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method exposes learners to real-world language usage.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Authentic Materials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37759" y="4015091"/>
            <a:ext cx="274320" cy="240030"/>
          </a:xfrm>
          <a:custGeom>
            <a:avLst/>
            <a:gdLst/>
            <a:ahLst/>
            <a:cxnLst/>
            <a:rect l="l" t="t" r="r" b="b"/>
            <a:pathLst>
              <a:path w="274320" h="240030">
                <a:moveTo>
                  <a:pt x="90013" y="25717"/>
                </a:moveTo>
                <a:cubicBezTo>
                  <a:pt x="82886" y="25717"/>
                  <a:pt x="77155" y="31449"/>
                  <a:pt x="77155" y="38575"/>
                </a:cubicBezTo>
                <a:lnTo>
                  <a:pt x="77155" y="201452"/>
                </a:lnTo>
                <a:cubicBezTo>
                  <a:pt x="77155" y="205953"/>
                  <a:pt x="76406" y="210293"/>
                  <a:pt x="74958" y="214311"/>
                </a:cubicBezTo>
                <a:lnTo>
                  <a:pt x="235745" y="214311"/>
                </a:lnTo>
                <a:cubicBezTo>
                  <a:pt x="242872" y="214311"/>
                  <a:pt x="248605" y="208579"/>
                  <a:pt x="248605" y="201452"/>
                </a:cubicBezTo>
                <a:lnTo>
                  <a:pt x="248605" y="38575"/>
                </a:lnTo>
                <a:cubicBezTo>
                  <a:pt x="248605" y="31449"/>
                  <a:pt x="242872" y="25717"/>
                  <a:pt x="235748" y="25717"/>
                </a:cubicBezTo>
                <a:lnTo>
                  <a:pt x="90013" y="25717"/>
                </a:lnTo>
                <a:moveTo>
                  <a:pt x="38578" y="240030"/>
                </a:moveTo>
                <a:cubicBezTo>
                  <a:pt x="17255" y="240030"/>
                  <a:pt x="3" y="222777"/>
                  <a:pt x="3" y="201455"/>
                </a:cubicBezTo>
                <a:lnTo>
                  <a:pt x="3" y="42865"/>
                </a:lnTo>
                <a:cubicBezTo>
                  <a:pt x="3" y="35738"/>
                  <a:pt x="5736" y="30006"/>
                  <a:pt x="12863" y="30006"/>
                </a:cubicBezTo>
                <a:cubicBezTo>
                  <a:pt x="19990" y="30006"/>
                  <a:pt x="25723" y="35738"/>
                  <a:pt x="25723" y="42865"/>
                </a:cubicBezTo>
                <a:lnTo>
                  <a:pt x="25723" y="201455"/>
                </a:lnTo>
                <a:cubicBezTo>
                  <a:pt x="25723" y="208581"/>
                  <a:pt x="31456" y="214313"/>
                  <a:pt x="38583" y="214313"/>
                </a:cubicBezTo>
                <a:cubicBezTo>
                  <a:pt x="45710" y="214313"/>
                  <a:pt x="51443" y="208581"/>
                  <a:pt x="51443" y="201455"/>
                </a:cubicBezTo>
                <a:lnTo>
                  <a:pt x="51443" y="38578"/>
                </a:lnTo>
                <a:cubicBezTo>
                  <a:pt x="51443" y="17253"/>
                  <a:pt x="68695" y="2"/>
                  <a:pt x="90021" y="2"/>
                </a:cubicBezTo>
                <a:lnTo>
                  <a:pt x="235753" y="2"/>
                </a:lnTo>
                <a:cubicBezTo>
                  <a:pt x="257076" y="2"/>
                  <a:pt x="274331" y="17256"/>
                  <a:pt x="274331" y="38578"/>
                </a:cubicBezTo>
                <a:lnTo>
                  <a:pt x="274331" y="201455"/>
                </a:lnTo>
                <a:cubicBezTo>
                  <a:pt x="274331" y="222779"/>
                  <a:pt x="257079" y="240030"/>
                  <a:pt x="235756" y="240030"/>
                </a:cubicBezTo>
                <a:lnTo>
                  <a:pt x="38578" y="240030"/>
                </a:lnTo>
                <a:moveTo>
                  <a:pt x="94298" y="55721"/>
                </a:moveTo>
                <a:cubicBezTo>
                  <a:pt x="94298" y="48594"/>
                  <a:pt x="100031" y="42862"/>
                  <a:pt x="107158" y="42862"/>
                </a:cubicBezTo>
                <a:lnTo>
                  <a:pt x="158593" y="42862"/>
                </a:lnTo>
                <a:cubicBezTo>
                  <a:pt x="165719" y="42862"/>
                  <a:pt x="171453" y="48594"/>
                  <a:pt x="171453" y="55721"/>
                </a:cubicBezTo>
                <a:lnTo>
                  <a:pt x="171453" y="98583"/>
                </a:lnTo>
                <a:cubicBezTo>
                  <a:pt x="171453" y="105709"/>
                  <a:pt x="165719" y="111441"/>
                  <a:pt x="158595" y="111441"/>
                </a:cubicBezTo>
                <a:lnTo>
                  <a:pt x="107160" y="111441"/>
                </a:lnTo>
                <a:cubicBezTo>
                  <a:pt x="100033" y="111441"/>
                  <a:pt x="94303" y="105709"/>
                  <a:pt x="94303" y="98583"/>
                </a:cubicBezTo>
                <a:lnTo>
                  <a:pt x="94298" y="55721"/>
                </a:lnTo>
                <a:moveTo>
                  <a:pt x="201455" y="42862"/>
                </a:moveTo>
                <a:lnTo>
                  <a:pt x="218600" y="42862"/>
                </a:lnTo>
                <a:cubicBezTo>
                  <a:pt x="225727" y="42862"/>
                  <a:pt x="231460" y="48594"/>
                  <a:pt x="231460" y="55720"/>
                </a:cubicBezTo>
                <a:cubicBezTo>
                  <a:pt x="231460" y="62847"/>
                  <a:pt x="225727" y="68579"/>
                  <a:pt x="218603" y="68579"/>
                </a:cubicBezTo>
                <a:lnTo>
                  <a:pt x="201458" y="68579"/>
                </a:lnTo>
                <a:cubicBezTo>
                  <a:pt x="194331" y="68579"/>
                  <a:pt x="188600" y="62847"/>
                  <a:pt x="188600" y="55720"/>
                </a:cubicBezTo>
                <a:cubicBezTo>
                  <a:pt x="188600" y="48594"/>
                  <a:pt x="194334" y="42862"/>
                  <a:pt x="201460" y="42862"/>
                </a:cubicBezTo>
                <a:lnTo>
                  <a:pt x="201455" y="42862"/>
                </a:lnTo>
                <a:moveTo>
                  <a:pt x="201455" y="85724"/>
                </a:moveTo>
                <a:lnTo>
                  <a:pt x="218600" y="85724"/>
                </a:lnTo>
                <a:cubicBezTo>
                  <a:pt x="225727" y="85724"/>
                  <a:pt x="231460" y="91456"/>
                  <a:pt x="231460" y="98583"/>
                </a:cubicBezTo>
                <a:cubicBezTo>
                  <a:pt x="231460" y="105709"/>
                  <a:pt x="225727" y="111441"/>
                  <a:pt x="218603" y="111441"/>
                </a:cubicBezTo>
                <a:lnTo>
                  <a:pt x="201458" y="111441"/>
                </a:lnTo>
                <a:cubicBezTo>
                  <a:pt x="194331" y="111441"/>
                  <a:pt x="188600" y="105709"/>
                  <a:pt x="188600" y="98583"/>
                </a:cubicBezTo>
                <a:cubicBezTo>
                  <a:pt x="188600" y="91456"/>
                  <a:pt x="194334" y="85724"/>
                  <a:pt x="201460" y="85724"/>
                </a:cubicBezTo>
                <a:lnTo>
                  <a:pt x="201455" y="85724"/>
                </a:lnTo>
                <a:moveTo>
                  <a:pt x="107158" y="128586"/>
                </a:moveTo>
                <a:lnTo>
                  <a:pt x="218600" y="128586"/>
                </a:lnTo>
                <a:cubicBezTo>
                  <a:pt x="225727" y="128586"/>
                  <a:pt x="231460" y="134318"/>
                  <a:pt x="231460" y="141445"/>
                </a:cubicBezTo>
                <a:cubicBezTo>
                  <a:pt x="231460" y="148571"/>
                  <a:pt x="225727" y="154303"/>
                  <a:pt x="218603" y="154303"/>
                </a:cubicBezTo>
                <a:lnTo>
                  <a:pt x="107160" y="154303"/>
                </a:lnTo>
                <a:cubicBezTo>
                  <a:pt x="100033" y="154303"/>
                  <a:pt x="94303" y="148571"/>
                  <a:pt x="94303" y="141445"/>
                </a:cubicBezTo>
                <a:cubicBezTo>
                  <a:pt x="94303" y="134318"/>
                  <a:pt x="100036" y="128586"/>
                  <a:pt x="107163" y="128586"/>
                </a:cubicBezTo>
                <a:lnTo>
                  <a:pt x="107158" y="128586"/>
                </a:lnTo>
                <a:moveTo>
                  <a:pt x="107158" y="171451"/>
                </a:moveTo>
                <a:lnTo>
                  <a:pt x="218600" y="171451"/>
                </a:lnTo>
                <a:cubicBezTo>
                  <a:pt x="225727" y="171451"/>
                  <a:pt x="231460" y="177183"/>
                  <a:pt x="231460" y="184309"/>
                </a:cubicBezTo>
                <a:cubicBezTo>
                  <a:pt x="231460" y="191436"/>
                  <a:pt x="225727" y="197168"/>
                  <a:pt x="218603" y="197168"/>
                </a:cubicBezTo>
                <a:lnTo>
                  <a:pt x="107160" y="197168"/>
                </a:lnTo>
                <a:cubicBezTo>
                  <a:pt x="100033" y="197168"/>
                  <a:pt x="94303" y="191436"/>
                  <a:pt x="94303" y="184309"/>
                </a:cubicBezTo>
                <a:cubicBezTo>
                  <a:pt x="94303" y="177183"/>
                  <a:pt x="100036" y="171451"/>
                  <a:pt x="107163" y="171451"/>
                </a:cubicBezTo>
                <a:lnTo>
                  <a:pt x="107158" y="17145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Playing vocabulary games and activities.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Such games make learning engaging and enjoyable.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Vocabulary Games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0030" y="0"/>
                </a:moveTo>
                <a:cubicBezTo>
                  <a:pt x="258944" y="0"/>
                  <a:pt x="274320" y="15376"/>
                  <a:pt x="274320" y="34290"/>
                </a:cubicBezTo>
                <a:lnTo>
                  <a:pt x="274320" y="102870"/>
                </a:lnTo>
                <a:cubicBezTo>
                  <a:pt x="274320" y="107586"/>
                  <a:pt x="270463" y="111443"/>
                  <a:pt x="265748" y="111443"/>
                </a:cubicBezTo>
                <a:lnTo>
                  <a:pt x="237888" y="111443"/>
                </a:lnTo>
                <a:cubicBezTo>
                  <a:pt x="234352" y="111443"/>
                  <a:pt x="231458" y="114337"/>
                  <a:pt x="231458" y="117873"/>
                </a:cubicBezTo>
                <a:lnTo>
                  <a:pt x="231458" y="120015"/>
                </a:lnTo>
                <a:cubicBezTo>
                  <a:pt x="231458" y="129498"/>
                  <a:pt x="223796" y="137160"/>
                  <a:pt x="214313" y="137160"/>
                </a:cubicBezTo>
                <a:cubicBezTo>
                  <a:pt x="204829" y="137160"/>
                  <a:pt x="197167" y="129498"/>
                  <a:pt x="197167" y="120015"/>
                </a:cubicBezTo>
                <a:lnTo>
                  <a:pt x="197167" y="117873"/>
                </a:lnTo>
                <a:cubicBezTo>
                  <a:pt x="197167" y="114337"/>
                  <a:pt x="194273" y="111443"/>
                  <a:pt x="190737" y="111443"/>
                </a:cubicBezTo>
                <a:lnTo>
                  <a:pt x="171450" y="111443"/>
                </a:lnTo>
                <a:cubicBezTo>
                  <a:pt x="166734" y="111443"/>
                  <a:pt x="162877" y="107586"/>
                  <a:pt x="162877" y="102870"/>
                </a:cubicBezTo>
                <a:lnTo>
                  <a:pt x="162877" y="85725"/>
                </a:lnTo>
                <a:cubicBezTo>
                  <a:pt x="162877" y="81009"/>
                  <a:pt x="166734" y="77152"/>
                  <a:pt x="171450" y="77152"/>
                </a:cubicBezTo>
                <a:lnTo>
                  <a:pt x="180022" y="77152"/>
                </a:lnTo>
                <a:cubicBezTo>
                  <a:pt x="189506" y="77152"/>
                  <a:pt x="197167" y="69491"/>
                  <a:pt x="197167" y="60008"/>
                </a:cubicBezTo>
                <a:cubicBezTo>
                  <a:pt x="197167" y="50524"/>
                  <a:pt x="189506" y="42863"/>
                  <a:pt x="180022" y="42863"/>
                </a:cubicBezTo>
                <a:lnTo>
                  <a:pt x="171450" y="42863"/>
                </a:lnTo>
                <a:cubicBezTo>
                  <a:pt x="166734" y="42863"/>
                  <a:pt x="162877" y="39006"/>
                  <a:pt x="162877" y="34290"/>
                </a:cubicBezTo>
                <a:lnTo>
                  <a:pt x="162877" y="8573"/>
                </a:lnTo>
                <a:cubicBezTo>
                  <a:pt x="162877" y="3857"/>
                  <a:pt x="166734" y="0"/>
                  <a:pt x="171450" y="0"/>
                </a:cubicBezTo>
                <a:lnTo>
                  <a:pt x="240030" y="0"/>
                </a:lnTo>
              </a:path>
              <a:path w="274320" h="274320">
                <a:moveTo>
                  <a:pt x="0" y="128588"/>
                </a:moveTo>
                <a:lnTo>
                  <a:pt x="0" y="68580"/>
                </a:lnTo>
                <a:cubicBezTo>
                  <a:pt x="0" y="49666"/>
                  <a:pt x="15376" y="34290"/>
                  <a:pt x="34290" y="34290"/>
                </a:cubicBezTo>
                <a:lnTo>
                  <a:pt x="111443" y="34290"/>
                </a:lnTo>
                <a:cubicBezTo>
                  <a:pt x="116158" y="34290"/>
                  <a:pt x="120015" y="38147"/>
                  <a:pt x="120015" y="42863"/>
                </a:cubicBezTo>
                <a:lnTo>
                  <a:pt x="120015" y="70722"/>
                </a:lnTo>
                <a:cubicBezTo>
                  <a:pt x="120015" y="74258"/>
                  <a:pt x="122909" y="77152"/>
                  <a:pt x="126445" y="77152"/>
                </a:cubicBezTo>
                <a:lnTo>
                  <a:pt x="128588" y="77152"/>
                </a:lnTo>
                <a:cubicBezTo>
                  <a:pt x="138071" y="77152"/>
                  <a:pt x="145733" y="84814"/>
                  <a:pt x="145733" y="94298"/>
                </a:cubicBezTo>
                <a:cubicBezTo>
                  <a:pt x="145733" y="103781"/>
                  <a:pt x="138071" y="111443"/>
                  <a:pt x="128588" y="111443"/>
                </a:cubicBezTo>
                <a:lnTo>
                  <a:pt x="126445" y="111443"/>
                </a:lnTo>
                <a:cubicBezTo>
                  <a:pt x="122909" y="111443"/>
                  <a:pt x="120015" y="114337"/>
                  <a:pt x="120015" y="117873"/>
                </a:cubicBezTo>
                <a:lnTo>
                  <a:pt x="120015" y="145733"/>
                </a:lnTo>
                <a:cubicBezTo>
                  <a:pt x="120015" y="150448"/>
                  <a:pt x="116158" y="154305"/>
                  <a:pt x="111443" y="154305"/>
                </a:cubicBezTo>
                <a:lnTo>
                  <a:pt x="94297" y="154305"/>
                </a:lnTo>
                <a:cubicBezTo>
                  <a:pt x="89582" y="154305"/>
                  <a:pt x="85725" y="150448"/>
                  <a:pt x="85725" y="145733"/>
                </a:cubicBezTo>
                <a:lnTo>
                  <a:pt x="85725" y="137160"/>
                </a:lnTo>
                <a:cubicBezTo>
                  <a:pt x="85725" y="127677"/>
                  <a:pt x="78063" y="120015"/>
                  <a:pt x="68580" y="120015"/>
                </a:cubicBezTo>
                <a:cubicBezTo>
                  <a:pt x="59097" y="120015"/>
                  <a:pt x="51435" y="127677"/>
                  <a:pt x="51435" y="137160"/>
                </a:cubicBezTo>
                <a:lnTo>
                  <a:pt x="51435" y="145733"/>
                </a:lnTo>
                <a:cubicBezTo>
                  <a:pt x="51435" y="150448"/>
                  <a:pt x="47578" y="154305"/>
                  <a:pt x="42862" y="154305"/>
                </a:cubicBezTo>
                <a:lnTo>
                  <a:pt x="25717" y="154305"/>
                </a:lnTo>
                <a:lnTo>
                  <a:pt x="25717" y="235745"/>
                </a:lnTo>
                <a:cubicBezTo>
                  <a:pt x="25717" y="242872"/>
                  <a:pt x="31451" y="248605"/>
                  <a:pt x="38578" y="248605"/>
                </a:cubicBezTo>
                <a:lnTo>
                  <a:pt x="120018" y="248605"/>
                </a:lnTo>
                <a:lnTo>
                  <a:pt x="120018" y="229318"/>
                </a:lnTo>
                <a:cubicBezTo>
                  <a:pt x="120018" y="225782"/>
                  <a:pt x="117124" y="222888"/>
                  <a:pt x="113588" y="222888"/>
                </a:cubicBezTo>
                <a:lnTo>
                  <a:pt x="111445" y="222888"/>
                </a:lnTo>
                <a:cubicBezTo>
                  <a:pt x="101962" y="222888"/>
                  <a:pt x="94300" y="215226"/>
                  <a:pt x="94300" y="205743"/>
                </a:cubicBezTo>
                <a:cubicBezTo>
                  <a:pt x="94300" y="196259"/>
                  <a:pt x="101962" y="188598"/>
                  <a:pt x="111445" y="188598"/>
                </a:cubicBezTo>
                <a:lnTo>
                  <a:pt x="113588" y="188598"/>
                </a:lnTo>
                <a:cubicBezTo>
                  <a:pt x="117124" y="188598"/>
                  <a:pt x="120018" y="185704"/>
                  <a:pt x="120018" y="182168"/>
                </a:cubicBezTo>
                <a:lnTo>
                  <a:pt x="120018" y="162880"/>
                </a:lnTo>
                <a:cubicBezTo>
                  <a:pt x="120018" y="158165"/>
                  <a:pt x="123875" y="154308"/>
                  <a:pt x="128590" y="154308"/>
                </a:cubicBezTo>
                <a:lnTo>
                  <a:pt x="154308" y="154308"/>
                </a:lnTo>
                <a:cubicBezTo>
                  <a:pt x="159023" y="154308"/>
                  <a:pt x="162880" y="158165"/>
                  <a:pt x="162880" y="162880"/>
                </a:cubicBezTo>
                <a:lnTo>
                  <a:pt x="162880" y="171453"/>
                </a:lnTo>
                <a:cubicBezTo>
                  <a:pt x="162880" y="180936"/>
                  <a:pt x="170542" y="188598"/>
                  <a:pt x="180025" y="188598"/>
                </a:cubicBezTo>
                <a:cubicBezTo>
                  <a:pt x="189508" y="188598"/>
                  <a:pt x="197170" y="180936"/>
                  <a:pt x="197170" y="171453"/>
                </a:cubicBezTo>
                <a:lnTo>
                  <a:pt x="197170" y="162880"/>
                </a:lnTo>
                <a:cubicBezTo>
                  <a:pt x="197170" y="158165"/>
                  <a:pt x="201027" y="154308"/>
                  <a:pt x="205743" y="154308"/>
                </a:cubicBezTo>
                <a:lnTo>
                  <a:pt x="231460" y="154308"/>
                </a:lnTo>
                <a:cubicBezTo>
                  <a:pt x="236176" y="154308"/>
                  <a:pt x="240033" y="158165"/>
                  <a:pt x="240033" y="162880"/>
                </a:cubicBezTo>
                <a:lnTo>
                  <a:pt x="240033" y="240033"/>
                </a:lnTo>
                <a:cubicBezTo>
                  <a:pt x="240033" y="258947"/>
                  <a:pt x="224657" y="274323"/>
                  <a:pt x="205743" y="274323"/>
                </a:cubicBezTo>
                <a:lnTo>
                  <a:pt x="137163" y="274323"/>
                </a:lnTo>
                <a:lnTo>
                  <a:pt x="128590" y="274323"/>
                </a:lnTo>
                <a:lnTo>
                  <a:pt x="38580" y="274323"/>
                </a:lnTo>
                <a:cubicBezTo>
                  <a:pt x="17257" y="274323"/>
                  <a:pt x="5" y="257071"/>
                  <a:pt x="5" y="235748"/>
                </a:cubicBezTo>
                <a:lnTo>
                  <a:pt x="5" y="145738"/>
                </a:lnTo>
                <a:lnTo>
                  <a:pt x="0" y="12858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flashcards and concept maps.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aid in visualizing and memorizing vocabulary.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Flashcards and Concept Maps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46332" y="1567834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Learning new words and phrases in context.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approach helps in understanding the usage and meaning of words effectively.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Contextual Learning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94384" y="1567834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Pronunciation and Intonation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English Language Fundamentals for Adolescent Learners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Practice speaking and listening to improve pronunciation skills.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Consistent practice enhances both accuracy and confidence in communication.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Improving Through Practice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Pitch and Intonation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Pitch and intonation add variety and expressiveness to speech.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play a key role in distinguishing questions, statements, and emotions.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Stress and Rhythm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Stress patterns and rhythm are essential for natural speech.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convey meaning and emotion in spoken language.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Mastering Pronunciation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Correct pronunciation of individual sounds and sound combinations.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forms the foundation for clear and effective communication.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31166" r="-13116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Listening and Speaking Strategies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in discussions promotes collaborative learning.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helps in building stronger interpersonal connections.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in Conversations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993475" y="4015095"/>
            <a:ext cx="274320" cy="240023"/>
          </a:xfrm>
          <a:custGeom>
            <a:avLst/>
            <a:gdLst/>
            <a:ahLst/>
            <a:cxnLst/>
            <a:rect l="l" t="t" r="r" b="b"/>
            <a:pathLst>
              <a:path w="274320" h="240023">
                <a:moveTo>
                  <a:pt x="66276" y="192457"/>
                </a:moveTo>
                <a:cubicBezTo>
                  <a:pt x="73186" y="187422"/>
                  <a:pt x="82131" y="186138"/>
                  <a:pt x="90166" y="189030"/>
                </a:cubicBezTo>
                <a:cubicBezTo>
                  <a:pt x="104360" y="194171"/>
                  <a:pt x="120270" y="197119"/>
                  <a:pt x="137196" y="197119"/>
                </a:cubicBezTo>
                <a:cubicBezTo>
                  <a:pt x="203990" y="197119"/>
                  <a:pt x="248611" y="153999"/>
                  <a:pt x="248611" y="111416"/>
                </a:cubicBezTo>
                <a:cubicBezTo>
                  <a:pt x="248611" y="68831"/>
                  <a:pt x="203993" y="25714"/>
                  <a:pt x="137196" y="25714"/>
                </a:cubicBezTo>
                <a:cubicBezTo>
                  <a:pt x="70401" y="25714"/>
                  <a:pt x="25781" y="68834"/>
                  <a:pt x="25781" y="111416"/>
                </a:cubicBezTo>
                <a:cubicBezTo>
                  <a:pt x="25781" y="128556"/>
                  <a:pt x="32422" y="145055"/>
                  <a:pt x="44903" y="159195"/>
                </a:cubicBezTo>
                <a:cubicBezTo>
                  <a:pt x="49509" y="164391"/>
                  <a:pt x="51759" y="171247"/>
                  <a:pt x="51224" y="178210"/>
                </a:cubicBezTo>
                <a:cubicBezTo>
                  <a:pt x="50475" y="187904"/>
                  <a:pt x="48171" y="196797"/>
                  <a:pt x="45172" y="204670"/>
                </a:cubicBezTo>
                <a:cubicBezTo>
                  <a:pt x="54277" y="200438"/>
                  <a:pt x="61832" y="195724"/>
                  <a:pt x="66276" y="192510"/>
                </a:cubicBezTo>
                <a:lnTo>
                  <a:pt x="66276" y="192457"/>
                </a:lnTo>
                <a:moveTo>
                  <a:pt x="11425" y="214204"/>
                </a:moveTo>
                <a:cubicBezTo>
                  <a:pt x="12388" y="212756"/>
                  <a:pt x="13299" y="211311"/>
                  <a:pt x="14158" y="209864"/>
                </a:cubicBezTo>
                <a:cubicBezTo>
                  <a:pt x="19515" y="200971"/>
                  <a:pt x="24604" y="189294"/>
                  <a:pt x="25621" y="176172"/>
                </a:cubicBezTo>
                <a:cubicBezTo>
                  <a:pt x="9552" y="157906"/>
                  <a:pt x="71" y="135570"/>
                  <a:pt x="71" y="111411"/>
                </a:cubicBezTo>
                <a:cubicBezTo>
                  <a:pt x="71" y="49865"/>
                  <a:pt x="61456" y="-2"/>
                  <a:pt x="137196" y="-2"/>
                </a:cubicBezTo>
                <a:cubicBezTo>
                  <a:pt x="212935" y="-2"/>
                  <a:pt x="274320" y="49867"/>
                  <a:pt x="274320" y="111411"/>
                </a:cubicBezTo>
                <a:cubicBezTo>
                  <a:pt x="274320" y="172958"/>
                  <a:pt x="212935" y="222825"/>
                  <a:pt x="137196" y="222825"/>
                </a:cubicBezTo>
                <a:cubicBezTo>
                  <a:pt x="117324" y="222825"/>
                  <a:pt x="98467" y="219398"/>
                  <a:pt x="81435" y="213236"/>
                </a:cubicBezTo>
                <a:cubicBezTo>
                  <a:pt x="75059" y="217897"/>
                  <a:pt x="64668" y="224270"/>
                  <a:pt x="52349" y="229627"/>
                </a:cubicBezTo>
                <a:cubicBezTo>
                  <a:pt x="44262" y="233163"/>
                  <a:pt x="35047" y="236377"/>
                  <a:pt x="25512" y="238251"/>
                </a:cubicBezTo>
                <a:cubicBezTo>
                  <a:pt x="25084" y="238359"/>
                  <a:pt x="24656" y="238412"/>
                  <a:pt x="24225" y="238520"/>
                </a:cubicBezTo>
                <a:cubicBezTo>
                  <a:pt x="21869" y="238950"/>
                  <a:pt x="19565" y="239324"/>
                  <a:pt x="17156" y="239538"/>
                </a:cubicBezTo>
                <a:cubicBezTo>
                  <a:pt x="17049" y="239538"/>
                  <a:pt x="16887" y="239591"/>
                  <a:pt x="16780" y="239591"/>
                </a:cubicBezTo>
                <a:cubicBezTo>
                  <a:pt x="14048" y="239859"/>
                  <a:pt x="11316" y="240020"/>
                  <a:pt x="8584" y="240020"/>
                </a:cubicBezTo>
                <a:cubicBezTo>
                  <a:pt x="5102" y="240020"/>
                  <a:pt x="1994" y="237932"/>
                  <a:pt x="656" y="234718"/>
                </a:cubicBezTo>
                <a:cubicBezTo>
                  <a:pt x="-683" y="231504"/>
                  <a:pt x="66" y="227861"/>
                  <a:pt x="2477" y="225398"/>
                </a:cubicBezTo>
                <a:cubicBezTo>
                  <a:pt x="4674" y="223149"/>
                  <a:pt x="6655" y="220737"/>
                  <a:pt x="8529" y="218166"/>
                </a:cubicBezTo>
                <a:cubicBezTo>
                  <a:pt x="9439" y="216935"/>
                  <a:pt x="10295" y="215701"/>
                  <a:pt x="11099" y="214470"/>
                </a:cubicBezTo>
                <a:lnTo>
                  <a:pt x="11261" y="214201"/>
                </a:lnTo>
                <a:lnTo>
                  <a:pt x="11425" y="21420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Turn-taking ensures everyone has a chance to speak.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Responding appropriately fosters better understanding.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Turn-taking and Responding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75817" y="3997946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20014" y="51435"/>
                </a:moveTo>
                <a:lnTo>
                  <a:pt x="120014" y="137160"/>
                </a:lnTo>
                <a:cubicBezTo>
                  <a:pt x="120014" y="151359"/>
                  <a:pt x="108495" y="162878"/>
                  <a:pt x="94298" y="162878"/>
                </a:cubicBezTo>
                <a:cubicBezTo>
                  <a:pt x="80100" y="162878"/>
                  <a:pt x="68581" y="151359"/>
                  <a:pt x="68581" y="137160"/>
                </a:cubicBezTo>
                <a:lnTo>
                  <a:pt x="68581" y="51435"/>
                </a:lnTo>
                <a:cubicBezTo>
                  <a:pt x="68581" y="37236"/>
                  <a:pt x="80100" y="25718"/>
                  <a:pt x="94298" y="25718"/>
                </a:cubicBezTo>
                <a:cubicBezTo>
                  <a:pt x="108495" y="25718"/>
                  <a:pt x="120014" y="37236"/>
                  <a:pt x="120014" y="51435"/>
                </a:cubicBezTo>
                <a:lnTo>
                  <a:pt x="120014" y="51435"/>
                </a:lnTo>
                <a:moveTo>
                  <a:pt x="42862" y="51435"/>
                </a:moveTo>
                <a:lnTo>
                  <a:pt x="42862" y="137160"/>
                </a:lnTo>
                <a:cubicBezTo>
                  <a:pt x="42862" y="165558"/>
                  <a:pt x="65901" y="188595"/>
                  <a:pt x="94298" y="188595"/>
                </a:cubicBezTo>
                <a:cubicBezTo>
                  <a:pt x="122694" y="188595"/>
                  <a:pt x="145733" y="165558"/>
                  <a:pt x="145733" y="137160"/>
                </a:cubicBezTo>
                <a:lnTo>
                  <a:pt x="145733" y="51435"/>
                </a:lnTo>
                <a:cubicBezTo>
                  <a:pt x="145733" y="23037"/>
                  <a:pt x="122694" y="0"/>
                  <a:pt x="94298" y="0"/>
                </a:cubicBezTo>
                <a:cubicBezTo>
                  <a:pt x="65901" y="0"/>
                  <a:pt x="42862" y="23037"/>
                  <a:pt x="42862" y="51435"/>
                </a:cubicBezTo>
                <a:moveTo>
                  <a:pt x="25717" y="115730"/>
                </a:moveTo>
                <a:cubicBezTo>
                  <a:pt x="25717" y="108603"/>
                  <a:pt x="19984" y="102873"/>
                  <a:pt x="12858" y="102873"/>
                </a:cubicBezTo>
                <a:cubicBezTo>
                  <a:pt x="5733" y="102873"/>
                  <a:pt x="0" y="108606"/>
                  <a:pt x="0" y="115733"/>
                </a:cubicBezTo>
                <a:lnTo>
                  <a:pt x="0" y="137165"/>
                </a:lnTo>
                <a:cubicBezTo>
                  <a:pt x="0" y="184903"/>
                  <a:pt x="35469" y="224336"/>
                  <a:pt x="81439" y="230604"/>
                </a:cubicBezTo>
                <a:lnTo>
                  <a:pt x="81439" y="248608"/>
                </a:lnTo>
                <a:lnTo>
                  <a:pt x="55722" y="248608"/>
                </a:lnTo>
                <a:cubicBezTo>
                  <a:pt x="48597" y="248608"/>
                  <a:pt x="42864" y="254341"/>
                  <a:pt x="42864" y="261468"/>
                </a:cubicBezTo>
                <a:cubicBezTo>
                  <a:pt x="42864" y="268595"/>
                  <a:pt x="48597" y="274328"/>
                  <a:pt x="55722" y="274328"/>
                </a:cubicBezTo>
                <a:lnTo>
                  <a:pt x="94300" y="274328"/>
                </a:lnTo>
                <a:lnTo>
                  <a:pt x="132877" y="274328"/>
                </a:lnTo>
                <a:cubicBezTo>
                  <a:pt x="140002" y="274328"/>
                  <a:pt x="145735" y="268595"/>
                  <a:pt x="145735" y="261471"/>
                </a:cubicBezTo>
                <a:cubicBezTo>
                  <a:pt x="145735" y="254344"/>
                  <a:pt x="140002" y="248613"/>
                  <a:pt x="132877" y="248613"/>
                </a:cubicBezTo>
                <a:lnTo>
                  <a:pt x="107160" y="248613"/>
                </a:lnTo>
                <a:lnTo>
                  <a:pt x="107160" y="230610"/>
                </a:lnTo>
                <a:cubicBezTo>
                  <a:pt x="153130" y="224341"/>
                  <a:pt x="188599" y="184908"/>
                  <a:pt x="188599" y="137171"/>
                </a:cubicBezTo>
                <a:lnTo>
                  <a:pt x="188599" y="115741"/>
                </a:lnTo>
                <a:cubicBezTo>
                  <a:pt x="188599" y="108614"/>
                  <a:pt x="182866" y="102883"/>
                  <a:pt x="175741" y="102883"/>
                </a:cubicBezTo>
                <a:cubicBezTo>
                  <a:pt x="168615" y="102883"/>
                  <a:pt x="162882" y="108617"/>
                  <a:pt x="162882" y="115743"/>
                </a:cubicBezTo>
                <a:lnTo>
                  <a:pt x="162882" y="137176"/>
                </a:lnTo>
                <a:cubicBezTo>
                  <a:pt x="162882" y="175057"/>
                  <a:pt x="132183" y="205756"/>
                  <a:pt x="94302" y="205756"/>
                </a:cubicBezTo>
                <a:cubicBezTo>
                  <a:pt x="56422" y="205756"/>
                  <a:pt x="25721" y="175057"/>
                  <a:pt x="25721" y="137176"/>
                </a:cubicBezTo>
                <a:lnTo>
                  <a:pt x="25717" y="11573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Effective communication includes note-taking.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Summarizing helps in retaining and conveying key points.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Note-taking and Summarizing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002047" y="1567834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Active listening involves maintaining eye contact.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includes asking questions to show engagement.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Active Listening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67245" y="1567834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80023" y="102870"/>
                </a:moveTo>
                <a:cubicBezTo>
                  <a:pt x="180023" y="60276"/>
                  <a:pt x="145464" y="25718"/>
                  <a:pt x="102870" y="25718"/>
                </a:cubicBezTo>
                <a:cubicBezTo>
                  <a:pt x="60276" y="25718"/>
                  <a:pt x="25717" y="60276"/>
                  <a:pt x="25717" y="102870"/>
                </a:cubicBezTo>
                <a:lnTo>
                  <a:pt x="25717" y="197168"/>
                </a:lnTo>
                <a:cubicBezTo>
                  <a:pt x="25717" y="225565"/>
                  <a:pt x="48756" y="248603"/>
                  <a:pt x="77152" y="248603"/>
                </a:cubicBezTo>
                <a:cubicBezTo>
                  <a:pt x="105549" y="248603"/>
                  <a:pt x="128588" y="225565"/>
                  <a:pt x="128588" y="197168"/>
                </a:cubicBezTo>
                <a:cubicBezTo>
                  <a:pt x="128588" y="185542"/>
                  <a:pt x="134428" y="174344"/>
                  <a:pt x="144553" y="167807"/>
                </a:cubicBezTo>
                <a:cubicBezTo>
                  <a:pt x="165931" y="154036"/>
                  <a:pt x="180023" y="130088"/>
                  <a:pt x="180023" y="102870"/>
                </a:cubicBezTo>
                <a:moveTo>
                  <a:pt x="205740" y="102870"/>
                </a:moveTo>
                <a:cubicBezTo>
                  <a:pt x="205740" y="139195"/>
                  <a:pt x="186933" y="171129"/>
                  <a:pt x="158484" y="189399"/>
                </a:cubicBezTo>
                <a:cubicBezTo>
                  <a:pt x="155858" y="191113"/>
                  <a:pt x="154305" y="194007"/>
                  <a:pt x="154305" y="197167"/>
                </a:cubicBezTo>
                <a:cubicBezTo>
                  <a:pt x="154305" y="239761"/>
                  <a:pt x="119747" y="274320"/>
                  <a:pt x="77152" y="274320"/>
                </a:cubicBezTo>
                <a:cubicBezTo>
                  <a:pt x="34558" y="274320"/>
                  <a:pt x="0" y="239761"/>
                  <a:pt x="0" y="197167"/>
                </a:cubicBezTo>
                <a:lnTo>
                  <a:pt x="0" y="102870"/>
                </a:lnTo>
                <a:cubicBezTo>
                  <a:pt x="0" y="46078"/>
                  <a:pt x="46078" y="0"/>
                  <a:pt x="102870" y="0"/>
                </a:cubicBezTo>
                <a:cubicBezTo>
                  <a:pt x="159662" y="0"/>
                  <a:pt x="205740" y="46078"/>
                  <a:pt x="205740" y="102870"/>
                </a:cubicBezTo>
                <a:lnTo>
                  <a:pt x="205740" y="102870"/>
                </a:lnTo>
                <a:moveTo>
                  <a:pt x="68579" y="102870"/>
                </a:moveTo>
                <a:lnTo>
                  <a:pt x="68579" y="113692"/>
                </a:lnTo>
                <a:cubicBezTo>
                  <a:pt x="68579" y="115299"/>
                  <a:pt x="69491" y="116800"/>
                  <a:pt x="70937" y="117549"/>
                </a:cubicBezTo>
                <a:lnTo>
                  <a:pt x="78438" y="121299"/>
                </a:lnTo>
                <a:cubicBezTo>
                  <a:pt x="88137" y="126174"/>
                  <a:pt x="94243" y="136087"/>
                  <a:pt x="94243" y="146909"/>
                </a:cubicBezTo>
                <a:cubicBezTo>
                  <a:pt x="94243" y="155427"/>
                  <a:pt x="90493" y="163465"/>
                  <a:pt x="83956" y="168929"/>
                </a:cubicBezTo>
                <a:lnTo>
                  <a:pt x="63917" y="185646"/>
                </a:lnTo>
                <a:cubicBezTo>
                  <a:pt x="58453" y="190200"/>
                  <a:pt x="50361" y="189451"/>
                  <a:pt x="45808" y="183987"/>
                </a:cubicBezTo>
                <a:cubicBezTo>
                  <a:pt x="41253" y="178522"/>
                  <a:pt x="42004" y="170432"/>
                  <a:pt x="47468" y="165876"/>
                </a:cubicBezTo>
                <a:lnTo>
                  <a:pt x="67507" y="149159"/>
                </a:lnTo>
                <a:cubicBezTo>
                  <a:pt x="68149" y="148624"/>
                  <a:pt x="68579" y="147765"/>
                  <a:pt x="68579" y="146909"/>
                </a:cubicBezTo>
                <a:cubicBezTo>
                  <a:pt x="68579" y="145785"/>
                  <a:pt x="67938" y="144767"/>
                  <a:pt x="66973" y="144284"/>
                </a:cubicBezTo>
                <a:lnTo>
                  <a:pt x="59471" y="140534"/>
                </a:lnTo>
                <a:cubicBezTo>
                  <a:pt x="49291" y="135445"/>
                  <a:pt x="42862" y="125049"/>
                  <a:pt x="42862" y="113692"/>
                </a:cubicBezTo>
                <a:lnTo>
                  <a:pt x="42862" y="102870"/>
                </a:lnTo>
                <a:cubicBezTo>
                  <a:pt x="42862" y="69705"/>
                  <a:pt x="69705" y="42862"/>
                  <a:pt x="102870" y="42862"/>
                </a:cubicBezTo>
                <a:cubicBezTo>
                  <a:pt x="136035" y="42862"/>
                  <a:pt x="162878" y="69705"/>
                  <a:pt x="162878" y="102870"/>
                </a:cubicBezTo>
                <a:lnTo>
                  <a:pt x="162878" y="107158"/>
                </a:lnTo>
                <a:cubicBezTo>
                  <a:pt x="162878" y="114284"/>
                  <a:pt x="157146" y="120018"/>
                  <a:pt x="150019" y="120018"/>
                </a:cubicBezTo>
                <a:cubicBezTo>
                  <a:pt x="142893" y="120018"/>
                  <a:pt x="137161" y="114284"/>
                  <a:pt x="137161" y="107160"/>
                </a:cubicBezTo>
                <a:lnTo>
                  <a:pt x="137161" y="102875"/>
                </a:lnTo>
                <a:cubicBezTo>
                  <a:pt x="137161" y="83961"/>
                  <a:pt x="121784" y="68585"/>
                  <a:pt x="102870" y="68585"/>
                </a:cubicBezTo>
                <a:cubicBezTo>
                  <a:pt x="83956" y="68585"/>
                  <a:pt x="68579" y="83961"/>
                  <a:pt x="68579" y="102875"/>
                </a:cubicBezTo>
                <a:lnTo>
                  <a:pt x="68579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English Language Fundamentals for Adolescent Learners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809" y="5249498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7686" y="252849"/>
                  <a:pt x="93748" y="249469"/>
                  <a:pt x="98949" y="244913"/>
                </a:cubicBezTo>
                <a:cubicBezTo>
                  <a:pt x="99700" y="244268"/>
                  <a:pt x="100397" y="243571"/>
                  <a:pt x="101094" y="242875"/>
                </a:cubicBezTo>
                <a:lnTo>
                  <a:pt x="264242" y="79778"/>
                </a:lnTo>
                <a:cubicBezTo>
                  <a:pt x="275988" y="68031"/>
                  <a:pt x="277436" y="49959"/>
                  <a:pt x="268639" y="36602"/>
                </a:cubicBezTo>
                <a:cubicBezTo>
                  <a:pt x="267405" y="34726"/>
                  <a:pt x="265904" y="32902"/>
                  <a:pt x="264242" y="31240"/>
                </a:cubicBezTo>
                <a:lnTo>
                  <a:pt x="243110" y="10054"/>
                </a:lnTo>
                <a:cubicBezTo>
                  <a:pt x="229702" y="-3355"/>
                  <a:pt x="207980" y="-3355"/>
                  <a:pt x="194572" y="10054"/>
                </a:cubicBezTo>
                <a:lnTo>
                  <a:pt x="31424" y="173203"/>
                </a:lnTo>
                <a:cubicBezTo>
                  <a:pt x="25848" y="178780"/>
                  <a:pt x="21771" y="185698"/>
                  <a:pt x="19517" y="193261"/>
                </a:cubicBezTo>
                <a:lnTo>
                  <a:pt x="19519" y="193264"/>
                </a:lnTo>
                <a:moveTo>
                  <a:pt x="44190" y="200503"/>
                </a:moveTo>
                <a:cubicBezTo>
                  <a:pt x="45100" y="197499"/>
                  <a:pt x="46604" y="194710"/>
                  <a:pt x="48694" y="192350"/>
                </a:cubicBezTo>
                <a:cubicBezTo>
                  <a:pt x="49015" y="192029"/>
                  <a:pt x="49284" y="191706"/>
                  <a:pt x="49604" y="191385"/>
                </a:cubicBezTo>
                <a:lnTo>
                  <a:pt x="172154" y="68890"/>
                </a:lnTo>
                <a:lnTo>
                  <a:pt x="205404" y="102143"/>
                </a:lnTo>
                <a:lnTo>
                  <a:pt x="82907" y="224693"/>
                </a:lnTo>
                <a:cubicBezTo>
                  <a:pt x="80387" y="227214"/>
                  <a:pt x="77221" y="229090"/>
                  <a:pt x="73790" y="230111"/>
                </a:cubicBezTo>
                <a:lnTo>
                  <a:pt x="61240" y="233811"/>
                </a:lnTo>
                <a:lnTo>
                  <a:pt x="31849" y="242447"/>
                </a:lnTo>
                <a:lnTo>
                  <a:pt x="40484" y="213056"/>
                </a:lnTo>
                <a:lnTo>
                  <a:pt x="44190" y="20050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85799" y="4074794"/>
            <a:ext cx="274320" cy="254442"/>
          </a:xfrm>
          <a:custGeom>
            <a:avLst/>
            <a:gdLst/>
            <a:ahLst/>
            <a:cxnLst/>
            <a:rect l="l" t="t" r="r" b="b"/>
            <a:pathLst>
              <a:path w="274320" h="254442">
                <a:moveTo>
                  <a:pt x="91439" y="147398"/>
                </a:moveTo>
                <a:lnTo>
                  <a:pt x="91439" y="123544"/>
                </a:lnTo>
                <a:lnTo>
                  <a:pt x="102620" y="115494"/>
                </a:lnTo>
                <a:lnTo>
                  <a:pt x="158776" y="171649"/>
                </a:lnTo>
                <a:lnTo>
                  <a:pt x="150774" y="182880"/>
                </a:lnTo>
                <a:lnTo>
                  <a:pt x="126920" y="182880"/>
                </a:lnTo>
                <a:cubicBezTo>
                  <a:pt x="120607" y="182880"/>
                  <a:pt x="114545" y="185414"/>
                  <a:pt x="110074" y="189887"/>
                </a:cubicBezTo>
                <a:lnTo>
                  <a:pt x="91140" y="208820"/>
                </a:lnTo>
                <a:lnTo>
                  <a:pt x="65546" y="183226"/>
                </a:lnTo>
                <a:lnTo>
                  <a:pt x="84480" y="164293"/>
                </a:lnTo>
                <a:cubicBezTo>
                  <a:pt x="88951" y="159820"/>
                  <a:pt x="91486" y="153757"/>
                  <a:pt x="91486" y="147446"/>
                </a:cubicBezTo>
                <a:lnTo>
                  <a:pt x="91439" y="147398"/>
                </a:lnTo>
                <a:moveTo>
                  <a:pt x="249870" y="44825"/>
                </a:moveTo>
                <a:lnTo>
                  <a:pt x="172890" y="152067"/>
                </a:lnTo>
                <a:lnTo>
                  <a:pt x="122251" y="101428"/>
                </a:lnTo>
                <a:lnTo>
                  <a:pt x="229493" y="24449"/>
                </a:lnTo>
                <a:cubicBezTo>
                  <a:pt x="230039" y="24052"/>
                  <a:pt x="230687" y="23854"/>
                  <a:pt x="231331" y="23854"/>
                </a:cubicBezTo>
                <a:cubicBezTo>
                  <a:pt x="232176" y="23854"/>
                  <a:pt x="232972" y="24203"/>
                  <a:pt x="233567" y="24798"/>
                </a:cubicBezTo>
                <a:lnTo>
                  <a:pt x="249519" y="40751"/>
                </a:lnTo>
                <a:cubicBezTo>
                  <a:pt x="250114" y="41347"/>
                  <a:pt x="250462" y="42143"/>
                  <a:pt x="250462" y="42988"/>
                </a:cubicBezTo>
                <a:cubicBezTo>
                  <a:pt x="250462" y="43634"/>
                  <a:pt x="250265" y="44281"/>
                  <a:pt x="249867" y="44828"/>
                </a:cubicBezTo>
                <a:lnTo>
                  <a:pt x="249870" y="44825"/>
                </a:lnTo>
                <a:moveTo>
                  <a:pt x="126922" y="206734"/>
                </a:moveTo>
                <a:lnTo>
                  <a:pt x="150777" y="206734"/>
                </a:lnTo>
                <a:cubicBezTo>
                  <a:pt x="158480" y="206734"/>
                  <a:pt x="165687" y="203057"/>
                  <a:pt x="170158" y="196795"/>
                </a:cubicBezTo>
                <a:lnTo>
                  <a:pt x="269251" y="58740"/>
                </a:lnTo>
                <a:cubicBezTo>
                  <a:pt x="272531" y="54168"/>
                  <a:pt x="274320" y="48652"/>
                  <a:pt x="274320" y="42988"/>
                </a:cubicBezTo>
                <a:cubicBezTo>
                  <a:pt x="274320" y="35831"/>
                  <a:pt x="271486" y="28973"/>
                  <a:pt x="266419" y="23905"/>
                </a:cubicBezTo>
                <a:lnTo>
                  <a:pt x="250418" y="7903"/>
                </a:lnTo>
                <a:cubicBezTo>
                  <a:pt x="245349" y="2835"/>
                  <a:pt x="238491" y="3"/>
                  <a:pt x="231334" y="3"/>
                </a:cubicBezTo>
                <a:cubicBezTo>
                  <a:pt x="225669" y="3"/>
                  <a:pt x="220153" y="1791"/>
                  <a:pt x="215580" y="5071"/>
                </a:cubicBezTo>
                <a:lnTo>
                  <a:pt x="77525" y="104163"/>
                </a:lnTo>
                <a:cubicBezTo>
                  <a:pt x="71263" y="108637"/>
                  <a:pt x="67587" y="115842"/>
                  <a:pt x="67587" y="123544"/>
                </a:cubicBezTo>
                <a:lnTo>
                  <a:pt x="67587" y="147398"/>
                </a:lnTo>
                <a:lnTo>
                  <a:pt x="45869" y="169115"/>
                </a:lnTo>
                <a:cubicBezTo>
                  <a:pt x="40553" y="174433"/>
                  <a:pt x="38863" y="182035"/>
                  <a:pt x="40849" y="188745"/>
                </a:cubicBezTo>
                <a:lnTo>
                  <a:pt x="4672" y="224972"/>
                </a:lnTo>
                <a:cubicBezTo>
                  <a:pt x="1690" y="227954"/>
                  <a:pt x="0" y="231980"/>
                  <a:pt x="0" y="236203"/>
                </a:cubicBezTo>
                <a:lnTo>
                  <a:pt x="0" y="238539"/>
                </a:lnTo>
                <a:cubicBezTo>
                  <a:pt x="0" y="247335"/>
                  <a:pt x="7108" y="254442"/>
                  <a:pt x="15902" y="254442"/>
                </a:cubicBezTo>
                <a:lnTo>
                  <a:pt x="57994" y="254442"/>
                </a:lnTo>
                <a:cubicBezTo>
                  <a:pt x="62219" y="254442"/>
                  <a:pt x="66243" y="252752"/>
                  <a:pt x="69225" y="249770"/>
                </a:cubicBezTo>
                <a:lnTo>
                  <a:pt x="85525" y="233471"/>
                </a:lnTo>
                <a:cubicBezTo>
                  <a:pt x="92284" y="235458"/>
                  <a:pt x="99836" y="233768"/>
                  <a:pt x="105155" y="228451"/>
                </a:cubicBezTo>
                <a:lnTo>
                  <a:pt x="126922" y="206734"/>
                </a:lnTo>
                <a:moveTo>
                  <a:pt x="66940" y="218314"/>
                </a:moveTo>
                <a:lnTo>
                  <a:pt x="54713" y="230588"/>
                </a:lnTo>
                <a:lnTo>
                  <a:pt x="32798" y="230588"/>
                </a:lnTo>
                <a:lnTo>
                  <a:pt x="56005" y="207380"/>
                </a:lnTo>
                <a:lnTo>
                  <a:pt x="66989" y="218362"/>
                </a:lnTo>
                <a:lnTo>
                  <a:pt x="66940" y="21831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5799" y="2894327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02944" y="1682619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88949" r="-8894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Reading Comprehension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English Language Fundamentals for Adolescent Learners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Identifying author's purpose and tone reveals the text's underlying message.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insight into the writer's perspective and intent.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Analyzing Authorial Intent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Text Summarization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Summarizing and paraphrasing texts condenses information for clarity.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practice aids in retaining and communicating the core message.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Drawing Logical Conclusions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Making inferences and drawing conclusions enhances critical thinking.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allows readers to connect the dots and understand implied meanings.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Key Ideas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Identifying main ideas and supporting details is crucial for comprehension.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skill helps in grasping the essence of the text effectively.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729951" y="5249498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6613" y="253170"/>
                  <a:pt x="91817" y="250490"/>
                  <a:pt x="96376" y="247003"/>
                </a:cubicBezTo>
                <a:lnTo>
                  <a:pt x="96537" y="247110"/>
                </a:lnTo>
                <a:lnTo>
                  <a:pt x="96806" y="246682"/>
                </a:lnTo>
                <a:cubicBezTo>
                  <a:pt x="97558" y="246092"/>
                  <a:pt x="98254" y="245503"/>
                  <a:pt x="98951" y="244913"/>
                </a:cubicBezTo>
                <a:cubicBezTo>
                  <a:pt x="99703" y="244268"/>
                  <a:pt x="100400" y="243571"/>
                  <a:pt x="101096" y="242875"/>
                </a:cubicBezTo>
                <a:lnTo>
                  <a:pt x="264245" y="79778"/>
                </a:lnTo>
                <a:cubicBezTo>
                  <a:pt x="275990" y="68031"/>
                  <a:pt x="277438" y="49959"/>
                  <a:pt x="268642" y="36602"/>
                </a:cubicBezTo>
                <a:cubicBezTo>
                  <a:pt x="267407" y="34726"/>
                  <a:pt x="265907" y="32902"/>
                  <a:pt x="264245" y="31240"/>
                </a:cubicBezTo>
                <a:lnTo>
                  <a:pt x="243113" y="10054"/>
                </a:lnTo>
                <a:cubicBezTo>
                  <a:pt x="229705" y="-3355"/>
                  <a:pt x="207983" y="-3355"/>
                  <a:pt x="194575" y="10054"/>
                </a:cubicBezTo>
                <a:lnTo>
                  <a:pt x="31427" y="173203"/>
                </a:lnTo>
                <a:cubicBezTo>
                  <a:pt x="30085" y="174544"/>
                  <a:pt x="28799" y="175993"/>
                  <a:pt x="27619" y="177493"/>
                </a:cubicBezTo>
                <a:lnTo>
                  <a:pt x="27191" y="177762"/>
                </a:lnTo>
                <a:lnTo>
                  <a:pt x="27298" y="177924"/>
                </a:lnTo>
                <a:cubicBezTo>
                  <a:pt x="23812" y="182483"/>
                  <a:pt x="21184" y="187684"/>
                  <a:pt x="19522" y="193264"/>
                </a:cubicBezTo>
                <a:lnTo>
                  <a:pt x="19519" y="193264"/>
                </a:lnTo>
                <a:moveTo>
                  <a:pt x="205407" y="102143"/>
                </a:moveTo>
                <a:lnTo>
                  <a:pt x="105866" y="201686"/>
                </a:lnTo>
                <a:lnTo>
                  <a:pt x="79265" y="195036"/>
                </a:lnTo>
                <a:lnTo>
                  <a:pt x="72616" y="168435"/>
                </a:lnTo>
                <a:lnTo>
                  <a:pt x="172156" y="68893"/>
                </a:lnTo>
                <a:lnTo>
                  <a:pt x="205407" y="102143"/>
                </a:lnTo>
                <a:moveTo>
                  <a:pt x="52018" y="192191"/>
                </a:moveTo>
                <a:lnTo>
                  <a:pt x="56149" y="208818"/>
                </a:lnTo>
                <a:cubicBezTo>
                  <a:pt x="57277" y="213429"/>
                  <a:pt x="60922" y="217023"/>
                  <a:pt x="65536" y="218202"/>
                </a:cubicBezTo>
                <a:lnTo>
                  <a:pt x="82161" y="222331"/>
                </a:lnTo>
                <a:lnTo>
                  <a:pt x="78192" y="228339"/>
                </a:lnTo>
                <a:cubicBezTo>
                  <a:pt x="76799" y="229090"/>
                  <a:pt x="75350" y="229732"/>
                  <a:pt x="73847" y="230163"/>
                </a:cubicBezTo>
                <a:lnTo>
                  <a:pt x="61298" y="233863"/>
                </a:lnTo>
                <a:lnTo>
                  <a:pt x="31854" y="242444"/>
                </a:lnTo>
                <a:lnTo>
                  <a:pt x="40489" y="213053"/>
                </a:lnTo>
                <a:lnTo>
                  <a:pt x="44190" y="200503"/>
                </a:lnTo>
                <a:cubicBezTo>
                  <a:pt x="44618" y="199003"/>
                  <a:pt x="45262" y="197499"/>
                  <a:pt x="46014" y="196158"/>
                </a:cubicBezTo>
                <a:lnTo>
                  <a:pt x="52018" y="192191"/>
                </a:lnTo>
                <a:moveTo>
                  <a:pt x="169098" y="116997"/>
                </a:moveTo>
                <a:cubicBezTo>
                  <a:pt x="172423" y="113673"/>
                  <a:pt x="172423" y="108203"/>
                  <a:pt x="169098" y="104875"/>
                </a:cubicBezTo>
                <a:cubicBezTo>
                  <a:pt x="165773" y="101551"/>
                  <a:pt x="160301" y="101551"/>
                  <a:pt x="156977" y="104875"/>
                </a:cubicBezTo>
                <a:lnTo>
                  <a:pt x="105491" y="156362"/>
                </a:lnTo>
                <a:cubicBezTo>
                  <a:pt x="102166" y="159687"/>
                  <a:pt x="102166" y="165157"/>
                  <a:pt x="105491" y="168485"/>
                </a:cubicBezTo>
                <a:cubicBezTo>
                  <a:pt x="108815" y="171809"/>
                  <a:pt x="114287" y="171809"/>
                  <a:pt x="117612" y="168485"/>
                </a:cubicBezTo>
                <a:lnTo>
                  <a:pt x="169098" y="11699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729941" y="4086978"/>
            <a:ext cx="274320" cy="230075"/>
          </a:xfrm>
          <a:custGeom>
            <a:avLst/>
            <a:gdLst/>
            <a:ahLst/>
            <a:cxnLst/>
            <a:rect l="l" t="t" r="r" b="b"/>
            <a:pathLst>
              <a:path w="274320" h="230075">
                <a:moveTo>
                  <a:pt x="13274" y="0"/>
                </a:moveTo>
                <a:cubicBezTo>
                  <a:pt x="5920" y="0"/>
                  <a:pt x="0" y="5918"/>
                  <a:pt x="0" y="13273"/>
                </a:cubicBezTo>
                <a:lnTo>
                  <a:pt x="0" y="39819"/>
                </a:lnTo>
                <a:cubicBezTo>
                  <a:pt x="0" y="47175"/>
                  <a:pt x="5917" y="53092"/>
                  <a:pt x="13274" y="53092"/>
                </a:cubicBezTo>
                <a:lnTo>
                  <a:pt x="39820" y="53092"/>
                </a:lnTo>
                <a:cubicBezTo>
                  <a:pt x="47175" y="53092"/>
                  <a:pt x="53095" y="47175"/>
                  <a:pt x="53095" y="39819"/>
                </a:cubicBezTo>
                <a:lnTo>
                  <a:pt x="53095" y="13273"/>
                </a:lnTo>
                <a:cubicBezTo>
                  <a:pt x="53095" y="5918"/>
                  <a:pt x="47178" y="0"/>
                  <a:pt x="39820" y="0"/>
                </a:cubicBezTo>
                <a:lnTo>
                  <a:pt x="13274" y="0"/>
                </a:lnTo>
                <a:moveTo>
                  <a:pt x="92915" y="13273"/>
                </a:moveTo>
                <a:cubicBezTo>
                  <a:pt x="85560" y="13273"/>
                  <a:pt x="79641" y="19190"/>
                  <a:pt x="79641" y="26546"/>
                </a:cubicBezTo>
                <a:cubicBezTo>
                  <a:pt x="79641" y="33901"/>
                  <a:pt x="85558" y="39819"/>
                  <a:pt x="92915" y="39819"/>
                </a:cubicBezTo>
                <a:lnTo>
                  <a:pt x="261046" y="39819"/>
                </a:lnTo>
                <a:cubicBezTo>
                  <a:pt x="268400" y="39819"/>
                  <a:pt x="274320" y="33901"/>
                  <a:pt x="274320" y="26546"/>
                </a:cubicBezTo>
                <a:cubicBezTo>
                  <a:pt x="274320" y="19190"/>
                  <a:pt x="268403" y="13273"/>
                  <a:pt x="261046" y="13273"/>
                </a:cubicBezTo>
                <a:lnTo>
                  <a:pt x="92915" y="13273"/>
                </a:lnTo>
                <a:moveTo>
                  <a:pt x="92915" y="101764"/>
                </a:moveTo>
                <a:cubicBezTo>
                  <a:pt x="85560" y="101764"/>
                  <a:pt x="79641" y="107682"/>
                  <a:pt x="79641" y="115037"/>
                </a:cubicBezTo>
                <a:cubicBezTo>
                  <a:pt x="79641" y="122393"/>
                  <a:pt x="85558" y="128310"/>
                  <a:pt x="92915" y="128310"/>
                </a:cubicBezTo>
                <a:lnTo>
                  <a:pt x="261046" y="128310"/>
                </a:lnTo>
                <a:cubicBezTo>
                  <a:pt x="268400" y="128310"/>
                  <a:pt x="274320" y="122393"/>
                  <a:pt x="274320" y="115037"/>
                </a:cubicBezTo>
                <a:cubicBezTo>
                  <a:pt x="274320" y="107682"/>
                  <a:pt x="268403" y="101764"/>
                  <a:pt x="261046" y="101764"/>
                </a:cubicBezTo>
                <a:lnTo>
                  <a:pt x="92915" y="101764"/>
                </a:lnTo>
                <a:moveTo>
                  <a:pt x="92915" y="190253"/>
                </a:moveTo>
                <a:cubicBezTo>
                  <a:pt x="85560" y="190253"/>
                  <a:pt x="79641" y="196171"/>
                  <a:pt x="79641" y="203526"/>
                </a:cubicBezTo>
                <a:cubicBezTo>
                  <a:pt x="79641" y="210882"/>
                  <a:pt x="85558" y="216799"/>
                  <a:pt x="92915" y="216799"/>
                </a:cubicBezTo>
                <a:lnTo>
                  <a:pt x="261046" y="216799"/>
                </a:lnTo>
                <a:cubicBezTo>
                  <a:pt x="268400" y="216799"/>
                  <a:pt x="274320" y="210882"/>
                  <a:pt x="274320" y="203526"/>
                </a:cubicBezTo>
                <a:cubicBezTo>
                  <a:pt x="274320" y="196171"/>
                  <a:pt x="268403" y="190253"/>
                  <a:pt x="261046" y="190253"/>
                </a:cubicBezTo>
                <a:lnTo>
                  <a:pt x="92915" y="190253"/>
                </a:lnTo>
                <a:moveTo>
                  <a:pt x="0" y="101764"/>
                </a:moveTo>
                <a:lnTo>
                  <a:pt x="0" y="128311"/>
                </a:lnTo>
                <a:cubicBezTo>
                  <a:pt x="0" y="135666"/>
                  <a:pt x="5917" y="141584"/>
                  <a:pt x="13274" y="141584"/>
                </a:cubicBezTo>
                <a:lnTo>
                  <a:pt x="39820" y="141584"/>
                </a:lnTo>
                <a:cubicBezTo>
                  <a:pt x="47175" y="141584"/>
                  <a:pt x="53095" y="135666"/>
                  <a:pt x="53095" y="128311"/>
                </a:cubicBezTo>
                <a:lnTo>
                  <a:pt x="53095" y="101764"/>
                </a:lnTo>
                <a:cubicBezTo>
                  <a:pt x="53095" y="94409"/>
                  <a:pt x="47178" y="88491"/>
                  <a:pt x="39820" y="88491"/>
                </a:cubicBezTo>
                <a:lnTo>
                  <a:pt x="13274" y="88491"/>
                </a:lnTo>
                <a:cubicBezTo>
                  <a:pt x="5920" y="88491"/>
                  <a:pt x="0" y="94409"/>
                  <a:pt x="0" y="101764"/>
                </a:cubicBezTo>
                <a:moveTo>
                  <a:pt x="13274" y="176981"/>
                </a:moveTo>
                <a:cubicBezTo>
                  <a:pt x="5920" y="176981"/>
                  <a:pt x="0" y="182898"/>
                  <a:pt x="0" y="190253"/>
                </a:cubicBezTo>
                <a:lnTo>
                  <a:pt x="0" y="216800"/>
                </a:lnTo>
                <a:cubicBezTo>
                  <a:pt x="0" y="224155"/>
                  <a:pt x="5917" y="230073"/>
                  <a:pt x="13274" y="230073"/>
                </a:cubicBezTo>
                <a:lnTo>
                  <a:pt x="39820" y="230073"/>
                </a:lnTo>
                <a:cubicBezTo>
                  <a:pt x="47175" y="230073"/>
                  <a:pt x="53095" y="224155"/>
                  <a:pt x="53095" y="216800"/>
                </a:cubicBezTo>
                <a:lnTo>
                  <a:pt x="53095" y="190253"/>
                </a:lnTo>
                <a:cubicBezTo>
                  <a:pt x="53095" y="182898"/>
                  <a:pt x="47178" y="176981"/>
                  <a:pt x="39820" y="176981"/>
                </a:cubicBezTo>
                <a:lnTo>
                  <a:pt x="13274" y="17698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738513" y="2894290"/>
            <a:ext cx="257175" cy="274320"/>
          </a:xfrm>
          <a:custGeom>
            <a:avLst/>
            <a:gdLst/>
            <a:ahLst/>
            <a:cxnLst/>
            <a:rect l="l" t="t" r="r" b="b"/>
            <a:pathLst>
              <a:path w="257175" h="274320">
                <a:moveTo>
                  <a:pt x="128588" y="25718"/>
                </a:moveTo>
                <a:lnTo>
                  <a:pt x="222886" y="25718"/>
                </a:lnTo>
                <a:cubicBezTo>
                  <a:pt x="227600" y="25718"/>
                  <a:pt x="231458" y="29574"/>
                  <a:pt x="231458" y="34290"/>
                </a:cubicBezTo>
                <a:lnTo>
                  <a:pt x="231458" y="240030"/>
                </a:lnTo>
                <a:cubicBezTo>
                  <a:pt x="231458" y="244746"/>
                  <a:pt x="227600" y="248603"/>
                  <a:pt x="222886" y="248603"/>
                </a:cubicBezTo>
                <a:lnTo>
                  <a:pt x="128587" y="248603"/>
                </a:lnTo>
                <a:lnTo>
                  <a:pt x="128588" y="25718"/>
                </a:lnTo>
                <a:moveTo>
                  <a:pt x="102870" y="25718"/>
                </a:moveTo>
                <a:lnTo>
                  <a:pt x="102870" y="248602"/>
                </a:lnTo>
                <a:lnTo>
                  <a:pt x="68581" y="248602"/>
                </a:lnTo>
                <a:cubicBezTo>
                  <a:pt x="63867" y="248602"/>
                  <a:pt x="60009" y="244746"/>
                  <a:pt x="60009" y="240030"/>
                </a:cubicBezTo>
                <a:lnTo>
                  <a:pt x="60009" y="222885"/>
                </a:lnTo>
                <a:lnTo>
                  <a:pt x="72868" y="222885"/>
                </a:lnTo>
                <a:cubicBezTo>
                  <a:pt x="79994" y="222885"/>
                  <a:pt x="85727" y="217152"/>
                  <a:pt x="85727" y="210028"/>
                </a:cubicBezTo>
                <a:cubicBezTo>
                  <a:pt x="85727" y="202901"/>
                  <a:pt x="79994" y="197170"/>
                  <a:pt x="72868" y="197170"/>
                </a:cubicBezTo>
                <a:lnTo>
                  <a:pt x="60009" y="197170"/>
                </a:lnTo>
                <a:lnTo>
                  <a:pt x="60009" y="150023"/>
                </a:lnTo>
                <a:lnTo>
                  <a:pt x="72868" y="150023"/>
                </a:lnTo>
                <a:cubicBezTo>
                  <a:pt x="79994" y="150023"/>
                  <a:pt x="85727" y="144289"/>
                  <a:pt x="85727" y="137165"/>
                </a:cubicBezTo>
                <a:cubicBezTo>
                  <a:pt x="85727" y="130039"/>
                  <a:pt x="79994" y="124308"/>
                  <a:pt x="72868" y="124308"/>
                </a:cubicBezTo>
                <a:lnTo>
                  <a:pt x="60009" y="124308"/>
                </a:lnTo>
                <a:lnTo>
                  <a:pt x="60009" y="77161"/>
                </a:lnTo>
                <a:lnTo>
                  <a:pt x="72868" y="77161"/>
                </a:lnTo>
                <a:cubicBezTo>
                  <a:pt x="79994" y="77161"/>
                  <a:pt x="85727" y="71427"/>
                  <a:pt x="85727" y="64303"/>
                </a:cubicBezTo>
                <a:cubicBezTo>
                  <a:pt x="85727" y="57176"/>
                  <a:pt x="79994" y="51446"/>
                  <a:pt x="72868" y="51446"/>
                </a:cubicBezTo>
                <a:lnTo>
                  <a:pt x="60009" y="51446"/>
                </a:lnTo>
                <a:lnTo>
                  <a:pt x="60009" y="34301"/>
                </a:lnTo>
                <a:cubicBezTo>
                  <a:pt x="60009" y="29585"/>
                  <a:pt x="63867" y="25728"/>
                  <a:pt x="68581" y="25728"/>
                </a:cubicBezTo>
                <a:lnTo>
                  <a:pt x="102870" y="25718"/>
                </a:lnTo>
                <a:moveTo>
                  <a:pt x="34289" y="222885"/>
                </a:moveTo>
                <a:lnTo>
                  <a:pt x="34289" y="240030"/>
                </a:lnTo>
                <a:cubicBezTo>
                  <a:pt x="34289" y="258944"/>
                  <a:pt x="49666" y="274320"/>
                  <a:pt x="68578" y="274320"/>
                </a:cubicBezTo>
                <a:lnTo>
                  <a:pt x="222883" y="274320"/>
                </a:lnTo>
                <a:cubicBezTo>
                  <a:pt x="241796" y="274320"/>
                  <a:pt x="257172" y="258944"/>
                  <a:pt x="257172" y="240030"/>
                </a:cubicBezTo>
                <a:lnTo>
                  <a:pt x="257172" y="34290"/>
                </a:lnTo>
                <a:cubicBezTo>
                  <a:pt x="257172" y="15376"/>
                  <a:pt x="241796" y="0"/>
                  <a:pt x="222883" y="0"/>
                </a:cubicBezTo>
                <a:lnTo>
                  <a:pt x="68578" y="0"/>
                </a:lnTo>
                <a:cubicBezTo>
                  <a:pt x="49666" y="0"/>
                  <a:pt x="34289" y="15376"/>
                  <a:pt x="34289" y="34290"/>
                </a:cubicBezTo>
                <a:lnTo>
                  <a:pt x="34289" y="51435"/>
                </a:lnTo>
                <a:lnTo>
                  <a:pt x="12859" y="51435"/>
                </a:lnTo>
                <a:cubicBezTo>
                  <a:pt x="5732" y="51435"/>
                  <a:pt x="0" y="57168"/>
                  <a:pt x="0" y="64295"/>
                </a:cubicBezTo>
                <a:cubicBezTo>
                  <a:pt x="0" y="71422"/>
                  <a:pt x="5732" y="77155"/>
                  <a:pt x="12859" y="77155"/>
                </a:cubicBezTo>
                <a:lnTo>
                  <a:pt x="34289" y="77155"/>
                </a:lnTo>
                <a:lnTo>
                  <a:pt x="34289" y="124305"/>
                </a:lnTo>
                <a:lnTo>
                  <a:pt x="12859" y="124305"/>
                </a:lnTo>
                <a:cubicBezTo>
                  <a:pt x="5732" y="124305"/>
                  <a:pt x="0" y="130039"/>
                  <a:pt x="0" y="137165"/>
                </a:cubicBezTo>
                <a:cubicBezTo>
                  <a:pt x="0" y="144292"/>
                  <a:pt x="5732" y="150025"/>
                  <a:pt x="12859" y="150025"/>
                </a:cubicBezTo>
                <a:lnTo>
                  <a:pt x="34289" y="150025"/>
                </a:lnTo>
                <a:lnTo>
                  <a:pt x="34289" y="197176"/>
                </a:lnTo>
                <a:lnTo>
                  <a:pt x="12859" y="197176"/>
                </a:lnTo>
                <a:cubicBezTo>
                  <a:pt x="5732" y="197176"/>
                  <a:pt x="0" y="202909"/>
                  <a:pt x="0" y="210036"/>
                </a:cubicBezTo>
                <a:cubicBezTo>
                  <a:pt x="0" y="217162"/>
                  <a:pt x="5732" y="222896"/>
                  <a:pt x="12859" y="222896"/>
                </a:cubicBezTo>
                <a:lnTo>
                  <a:pt x="34289" y="22288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29951" y="1682619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7686" y="252849"/>
                  <a:pt x="93748" y="249469"/>
                  <a:pt x="98949" y="244913"/>
                </a:cubicBezTo>
                <a:cubicBezTo>
                  <a:pt x="99700" y="244268"/>
                  <a:pt x="100397" y="243571"/>
                  <a:pt x="101094" y="242875"/>
                </a:cubicBezTo>
                <a:lnTo>
                  <a:pt x="264242" y="79778"/>
                </a:lnTo>
                <a:cubicBezTo>
                  <a:pt x="275988" y="68031"/>
                  <a:pt x="277436" y="49959"/>
                  <a:pt x="268639" y="36602"/>
                </a:cubicBezTo>
                <a:cubicBezTo>
                  <a:pt x="267405" y="34726"/>
                  <a:pt x="265904" y="32902"/>
                  <a:pt x="264242" y="31240"/>
                </a:cubicBezTo>
                <a:lnTo>
                  <a:pt x="243110" y="10054"/>
                </a:lnTo>
                <a:cubicBezTo>
                  <a:pt x="229702" y="-3355"/>
                  <a:pt x="207980" y="-3355"/>
                  <a:pt x="194572" y="10054"/>
                </a:cubicBezTo>
                <a:lnTo>
                  <a:pt x="31424" y="173203"/>
                </a:lnTo>
                <a:cubicBezTo>
                  <a:pt x="25848" y="178780"/>
                  <a:pt x="21771" y="185698"/>
                  <a:pt x="19517" y="193261"/>
                </a:cubicBezTo>
                <a:lnTo>
                  <a:pt x="19519" y="193264"/>
                </a:lnTo>
                <a:moveTo>
                  <a:pt x="44190" y="200503"/>
                </a:moveTo>
                <a:cubicBezTo>
                  <a:pt x="45100" y="197499"/>
                  <a:pt x="46604" y="194710"/>
                  <a:pt x="48694" y="192350"/>
                </a:cubicBezTo>
                <a:cubicBezTo>
                  <a:pt x="49015" y="192029"/>
                  <a:pt x="49284" y="191706"/>
                  <a:pt x="49604" y="191385"/>
                </a:cubicBezTo>
                <a:lnTo>
                  <a:pt x="172154" y="68890"/>
                </a:lnTo>
                <a:lnTo>
                  <a:pt x="205404" y="102143"/>
                </a:lnTo>
                <a:lnTo>
                  <a:pt x="82907" y="224693"/>
                </a:lnTo>
                <a:cubicBezTo>
                  <a:pt x="80387" y="227214"/>
                  <a:pt x="77221" y="229090"/>
                  <a:pt x="73790" y="230111"/>
                </a:cubicBezTo>
                <a:lnTo>
                  <a:pt x="61240" y="233811"/>
                </a:lnTo>
                <a:lnTo>
                  <a:pt x="31849" y="242447"/>
                </a:lnTo>
                <a:lnTo>
                  <a:pt x="40484" y="213056"/>
                </a:lnTo>
                <a:lnTo>
                  <a:pt x="44190" y="20050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40476" r="-1404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Writing Strategies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English Language Fundamentals for Adolescent Learners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Editing and revising written work improves its quality and coherence.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an opportunity to correct errors and refine the overall presentation.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Refining Written Work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Structuring Ideas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Organizing ideas and paragraphs creates a logical flow in writing.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structure allows readers to follow the argument or narrative effortlessly.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Grammar and Punctuation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56"/>
              </a:spcBef>
              <a:buNone/>
            </a:pPr>
            <a:r>
              <a:rPr lang="en-US" sz="119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proper grammar and punctuation enhances the readability and professionalism of written work.</a:t>
            </a:r>
            <a:endParaRPr lang="en-US" sz="1198" dirty="0"/>
          </a:p>
          <a:p>
            <a:pPr algn="l" marL="0" indent="0">
              <a:lnSpc>
                <a:spcPct val="90000"/>
              </a:lnSpc>
              <a:spcBef>
                <a:spcPts val="856"/>
              </a:spcBef>
              <a:buNone/>
            </a:pPr>
            <a:r>
              <a:rPr lang="en-US" sz="119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avoid misunderstandings and conveys ideas accurately.</a:t>
            </a:r>
            <a:endParaRPr lang="en-US" sz="1198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Crafting Clear Sentences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04"/>
              </a:spcBef>
              <a:buNone/>
            </a:pPr>
            <a:r>
              <a:rPr lang="en-US" sz="126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Writing clear and concise sentences is essential for effective communication.</a:t>
            </a:r>
            <a:endParaRPr lang="en-US" sz="1265" dirty="0"/>
          </a:p>
          <a:p>
            <a:pPr algn="l" marL="0" indent="0">
              <a:lnSpc>
                <a:spcPct val="90000"/>
              </a:lnSpc>
              <a:spcBef>
                <a:spcPts val="904"/>
              </a:spcBef>
              <a:buNone/>
            </a:pPr>
            <a:r>
              <a:rPr lang="en-US" sz="126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ensures that the message is easily understood by the reader without unnecessary complexity.</a:t>
            </a:r>
            <a:endParaRPr lang="en-US" sz="126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English Language Fundamentals for Adolescent Learners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Integration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Participate in online discussions and forums to practice language skills.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platforms foster community learning and real-world application.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Discussions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in interactive exercises and quizzes to test your knowledge.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make learning more engaging and effective.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Exercises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Access grammar guides, vocabulary lists, and pronunciation videos.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resources provide essential support for language learners.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Resources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popular apps like Duolingo, Babbel, and Rosetta Stone.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offer structured lessons to enhance language skills.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Language Learning Apps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Feedback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English Language Fundamentals for Adolescent Learners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1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592781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92781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592781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Reflective journals and portfolios.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help track progress and deepen understanding over time.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Reflective Practices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Self and Peer Evaluation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Self-assessment and peer assessment.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methods encourage reflection and collaborative learning.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 Mechanisms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Feedback on pronunciation, grammar, and vocabulary usage.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learners can identify and correct their mistakes.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Knowledge Assessment Tools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Quizzes and tests to assess knowledge and understanding.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help measure learning outcomes effectively.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English Language Fundamentals for Adolescent Learners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38132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381326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48640" y="50249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0249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379683" y="388675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79683" y="388675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379683" y="507139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379683" y="507139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162802" y="5419793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13"/>
              </a:spcBef>
              <a:buNone/>
            </a:pPr>
            <a:r>
              <a:rPr lang="en-US" sz="85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Tailoring instruction to meet the unique needs of ELL/ESL students ensures equitable learning opportunities.</a:t>
            </a:r>
            <a:endParaRPr lang="en-US" sz="858" dirty="0"/>
          </a:p>
          <a:p>
            <a:pPr algn="l" marL="0" indent="0">
              <a:lnSpc>
                <a:spcPct val="90000"/>
              </a:lnSpc>
              <a:spcBef>
                <a:spcPts val="613"/>
              </a:spcBef>
              <a:buNone/>
            </a:pPr>
            <a:r>
              <a:rPr lang="en-US" sz="85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Differentiated assessment methods allow students to demonstrate their understanding in various ways.</a:t>
            </a:r>
            <a:endParaRPr lang="en-US" sz="858" dirty="0"/>
          </a:p>
        </p:txBody>
      </p:sp>
      <p:sp>
        <p:nvSpPr>
          <p:cNvPr id="15" name="Text 13"/>
          <p:cNvSpPr/>
          <p:nvPr/>
        </p:nvSpPr>
        <p:spPr>
          <a:xfrm>
            <a:off x="7162802" y="5087561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Differentiated Instruction and Assessment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162802" y="3902918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Technology and Online Resources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162802" y="423515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40"/>
              </a:spcBef>
              <a:buNone/>
            </a:pPr>
            <a:r>
              <a:rPr lang="en-US" sz="89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Integrating technology, such as language learning apps and online platforms, can enhance engagement and accessibility.</a:t>
            </a:r>
            <a:endParaRPr lang="en-US" sz="896" dirty="0"/>
          </a:p>
          <a:p>
            <a:pPr algn="l" marL="0" indent="0">
              <a:lnSpc>
                <a:spcPct val="90000"/>
              </a:lnSpc>
              <a:spcBef>
                <a:spcPts val="640"/>
              </a:spcBef>
              <a:buNone/>
            </a:pPr>
            <a:r>
              <a:rPr lang="en-US" sz="89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resources offer diverse materials that cater to different learning styles and needs.</a:t>
            </a:r>
            <a:endParaRPr lang="en-US" sz="896" dirty="0"/>
          </a:p>
        </p:txBody>
      </p:sp>
      <p:sp>
        <p:nvSpPr>
          <p:cNvPr id="18" name="Text 16"/>
          <p:cNvSpPr/>
          <p:nvPr/>
        </p:nvSpPr>
        <p:spPr>
          <a:xfrm>
            <a:off x="1331759" y="5041105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Student Practice and Feedback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331759" y="5373337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13"/>
              </a:spcBef>
              <a:buNone/>
            </a:pPr>
            <a:r>
              <a:rPr lang="en-US" sz="85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Providing opportunities for practice allows students to apply their language skills in a supportive environment.</a:t>
            </a:r>
            <a:endParaRPr lang="en-US" sz="858" dirty="0"/>
          </a:p>
          <a:p>
            <a:pPr algn="l" marL="0" indent="0">
              <a:lnSpc>
                <a:spcPct val="90000"/>
              </a:lnSpc>
              <a:spcBef>
                <a:spcPts val="613"/>
              </a:spcBef>
              <a:buNone/>
            </a:pPr>
            <a:r>
              <a:rPr lang="en-US" sz="85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Timely and constructive feedback helps students identify areas for improvement and build confidence.</a:t>
            </a:r>
            <a:endParaRPr lang="en-US" sz="858" dirty="0"/>
          </a:p>
        </p:txBody>
      </p:sp>
      <p:sp>
        <p:nvSpPr>
          <p:cNvPr id="20" name="Text 18"/>
          <p:cNvSpPr/>
          <p:nvPr/>
        </p:nvSpPr>
        <p:spPr>
          <a:xfrm>
            <a:off x="1331759" y="3829434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 Aids and Simplified Language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9" y="4161666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13"/>
              </a:spcBef>
              <a:buNone/>
            </a:pPr>
            <a:r>
              <a:rPr lang="en-US" sz="85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Visual aids such as charts, images, and videos can help ELL/ESL students grasp concepts more effectively.</a:t>
            </a:r>
            <a:endParaRPr lang="en-US" sz="858" dirty="0"/>
          </a:p>
          <a:p>
            <a:pPr algn="l" marL="0" indent="0">
              <a:lnSpc>
                <a:spcPct val="90000"/>
              </a:lnSpc>
              <a:spcBef>
                <a:spcPts val="613"/>
              </a:spcBef>
              <a:buNone/>
            </a:pPr>
            <a:r>
              <a:rPr lang="en-US" sz="85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Simplified language ensures that instructions and content are accessible to learners at varying levels of proficiency.</a:t>
            </a:r>
            <a:endParaRPr lang="en-US" sz="858" dirty="0"/>
          </a:p>
        </p:txBody>
      </p:sp>
      <p:sp>
        <p:nvSpPr>
          <p:cNvPr id="22" name="Text 20"/>
          <p:cNvSpPr/>
          <p:nvPr/>
        </p:nvSpPr>
        <p:spPr>
          <a:xfrm>
            <a:off x="548640" y="1571183"/>
            <a:ext cx="11094657" cy="1828800"/>
          </a:xfrm>
          <a:prstGeom prst="rect">
            <a:avLst/>
          </a:prstGeom>
          <a:blipFill>
            <a:blip r:embed="rId1"/>
            <a:srcRect/>
            <a:stretch>
              <a:fillRect l="0" r="0" t="-177499" b="-17749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48640" y="548639"/>
            <a:ext cx="11136581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ELL/ESL Support in the Classroom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strong grasp of English fundamentals paves the way for academic achievements.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opens doors to numerous career opportunities in the future.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Foundation for Academic and Career Success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310599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ELL/ESL support strategies are essential for student success.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strategies help learners navigate challenges in mastering the English language.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ELL/ESL Support Strategies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82351" y="1711216"/>
            <a:ext cx="365760" cy="256076"/>
          </a:xfrm>
          <a:custGeom>
            <a:avLst/>
            <a:gdLst/>
            <a:ahLst/>
            <a:cxnLst/>
            <a:rect l="l" t="t" r="r" b="b"/>
            <a:pathLst>
              <a:path w="365760" h="256076">
                <a:moveTo>
                  <a:pt x="182884" y="27431"/>
                </a:moveTo>
                <a:cubicBezTo>
                  <a:pt x="184314" y="27431"/>
                  <a:pt x="185740" y="27659"/>
                  <a:pt x="187112" y="28174"/>
                </a:cubicBezTo>
                <a:lnTo>
                  <a:pt x="311697" y="73151"/>
                </a:lnTo>
                <a:lnTo>
                  <a:pt x="187112" y="118128"/>
                </a:lnTo>
                <a:cubicBezTo>
                  <a:pt x="185740" y="118643"/>
                  <a:pt x="184310" y="118870"/>
                  <a:pt x="182884" y="118870"/>
                </a:cubicBezTo>
                <a:cubicBezTo>
                  <a:pt x="181454" y="118870"/>
                  <a:pt x="180027" y="118643"/>
                  <a:pt x="178655" y="118128"/>
                </a:cubicBezTo>
                <a:lnTo>
                  <a:pt x="105675" y="91783"/>
                </a:lnTo>
                <a:lnTo>
                  <a:pt x="186139" y="61609"/>
                </a:lnTo>
                <a:cubicBezTo>
                  <a:pt x="190883" y="59837"/>
                  <a:pt x="193282" y="54580"/>
                  <a:pt x="191512" y="49837"/>
                </a:cubicBezTo>
                <a:cubicBezTo>
                  <a:pt x="189742" y="45095"/>
                  <a:pt x="184482" y="42693"/>
                  <a:pt x="179738" y="44465"/>
                </a:cubicBezTo>
                <a:lnTo>
                  <a:pt x="88529" y="78641"/>
                </a:lnTo>
                <a:cubicBezTo>
                  <a:pt x="85559" y="79783"/>
                  <a:pt x="82643" y="81040"/>
                  <a:pt x="79783" y="82413"/>
                </a:cubicBezTo>
                <a:lnTo>
                  <a:pt x="54125" y="73156"/>
                </a:lnTo>
                <a:lnTo>
                  <a:pt x="178710" y="28179"/>
                </a:lnTo>
                <a:cubicBezTo>
                  <a:pt x="180082" y="27664"/>
                  <a:pt x="181512" y="27436"/>
                  <a:pt x="182939" y="27436"/>
                </a:cubicBezTo>
                <a:lnTo>
                  <a:pt x="182884" y="27431"/>
                </a:lnTo>
                <a:moveTo>
                  <a:pt x="9038" y="86065"/>
                </a:moveTo>
                <a:lnTo>
                  <a:pt x="53269" y="102008"/>
                </a:lnTo>
                <a:cubicBezTo>
                  <a:pt x="37724" y="118410"/>
                  <a:pt x="28295" y="140125"/>
                  <a:pt x="27494" y="163556"/>
                </a:cubicBezTo>
                <a:cubicBezTo>
                  <a:pt x="27436" y="163899"/>
                  <a:pt x="27436" y="164242"/>
                  <a:pt x="27436" y="164585"/>
                </a:cubicBezTo>
                <a:cubicBezTo>
                  <a:pt x="27436" y="180815"/>
                  <a:pt x="21265" y="197617"/>
                  <a:pt x="14693" y="210761"/>
                </a:cubicBezTo>
                <a:cubicBezTo>
                  <a:pt x="10976" y="218190"/>
                  <a:pt x="6748" y="225506"/>
                  <a:pt x="1832" y="232248"/>
                </a:cubicBezTo>
                <a:cubicBezTo>
                  <a:pt x="4" y="234707"/>
                  <a:pt x="-512" y="237905"/>
                  <a:pt x="519" y="240822"/>
                </a:cubicBezTo>
                <a:cubicBezTo>
                  <a:pt x="1547" y="243736"/>
                  <a:pt x="3946" y="245907"/>
                  <a:pt x="6920" y="246650"/>
                </a:cubicBezTo>
                <a:lnTo>
                  <a:pt x="43496" y="255794"/>
                </a:lnTo>
                <a:cubicBezTo>
                  <a:pt x="45895" y="256422"/>
                  <a:pt x="48467" y="255966"/>
                  <a:pt x="50581" y="254652"/>
                </a:cubicBezTo>
                <a:cubicBezTo>
                  <a:pt x="52695" y="253339"/>
                  <a:pt x="54180" y="251167"/>
                  <a:pt x="54637" y="248709"/>
                </a:cubicBezTo>
                <a:cubicBezTo>
                  <a:pt x="59553" y="224248"/>
                  <a:pt x="57095" y="202305"/>
                  <a:pt x="53438" y="186587"/>
                </a:cubicBezTo>
                <a:cubicBezTo>
                  <a:pt x="51609" y="178587"/>
                  <a:pt x="49151" y="170414"/>
                  <a:pt x="45778" y="162870"/>
                </a:cubicBezTo>
                <a:cubicBezTo>
                  <a:pt x="46865" y="141725"/>
                  <a:pt x="56751" y="122351"/>
                  <a:pt x="72468" y="109035"/>
                </a:cubicBezTo>
                <a:lnTo>
                  <a:pt x="169336" y="144010"/>
                </a:lnTo>
                <a:cubicBezTo>
                  <a:pt x="173678" y="145554"/>
                  <a:pt x="178250" y="146353"/>
                  <a:pt x="182880" y="146353"/>
                </a:cubicBezTo>
                <a:cubicBezTo>
                  <a:pt x="187510" y="146353"/>
                  <a:pt x="192082" y="145554"/>
                  <a:pt x="196424" y="144010"/>
                </a:cubicBezTo>
                <a:lnTo>
                  <a:pt x="356726" y="86062"/>
                </a:lnTo>
                <a:cubicBezTo>
                  <a:pt x="362154" y="84119"/>
                  <a:pt x="365756" y="78918"/>
                  <a:pt x="365756" y="73146"/>
                </a:cubicBezTo>
                <a:cubicBezTo>
                  <a:pt x="365756" y="67374"/>
                  <a:pt x="362157" y="62229"/>
                  <a:pt x="356726" y="60229"/>
                </a:cubicBezTo>
                <a:lnTo>
                  <a:pt x="196424" y="2338"/>
                </a:lnTo>
                <a:cubicBezTo>
                  <a:pt x="192082" y="794"/>
                  <a:pt x="187510" y="-5"/>
                  <a:pt x="182880" y="-5"/>
                </a:cubicBezTo>
                <a:cubicBezTo>
                  <a:pt x="178250" y="-5"/>
                  <a:pt x="173678" y="794"/>
                  <a:pt x="169336" y="2338"/>
                </a:cubicBezTo>
                <a:lnTo>
                  <a:pt x="9034" y="60229"/>
                </a:lnTo>
                <a:cubicBezTo>
                  <a:pt x="3606" y="62229"/>
                  <a:pt x="4" y="67374"/>
                  <a:pt x="4" y="73146"/>
                </a:cubicBezTo>
                <a:cubicBezTo>
                  <a:pt x="4" y="78918"/>
                  <a:pt x="3603" y="84062"/>
                  <a:pt x="9034" y="86062"/>
                </a:cubicBezTo>
                <a:lnTo>
                  <a:pt x="9038" y="86065"/>
                </a:lnTo>
                <a:moveTo>
                  <a:pt x="283808" y="131784"/>
                </a:moveTo>
                <a:lnTo>
                  <a:pt x="257235" y="141385"/>
                </a:lnTo>
                <a:lnTo>
                  <a:pt x="264492" y="210249"/>
                </a:lnTo>
                <a:cubicBezTo>
                  <a:pt x="261749" y="212249"/>
                  <a:pt x="257177" y="214820"/>
                  <a:pt x="250432" y="217449"/>
                </a:cubicBezTo>
                <a:cubicBezTo>
                  <a:pt x="234317" y="223792"/>
                  <a:pt x="210316" y="228594"/>
                  <a:pt x="182884" y="228594"/>
                </a:cubicBezTo>
                <a:cubicBezTo>
                  <a:pt x="155452" y="228594"/>
                  <a:pt x="131451" y="223792"/>
                  <a:pt x="115277" y="217506"/>
                </a:cubicBezTo>
                <a:cubicBezTo>
                  <a:pt x="108532" y="214876"/>
                  <a:pt x="103960" y="212249"/>
                  <a:pt x="101217" y="210305"/>
                </a:cubicBezTo>
                <a:lnTo>
                  <a:pt x="108473" y="141441"/>
                </a:lnTo>
                <a:lnTo>
                  <a:pt x="81901" y="131841"/>
                </a:lnTo>
                <a:lnTo>
                  <a:pt x="73156" y="214879"/>
                </a:lnTo>
                <a:cubicBezTo>
                  <a:pt x="73156" y="235052"/>
                  <a:pt x="122303" y="256025"/>
                  <a:pt x="182880" y="256025"/>
                </a:cubicBezTo>
                <a:cubicBezTo>
                  <a:pt x="243457" y="256025"/>
                  <a:pt x="292604" y="235052"/>
                  <a:pt x="292604" y="214879"/>
                </a:cubicBezTo>
                <a:lnTo>
                  <a:pt x="283859" y="131784"/>
                </a:lnTo>
                <a:lnTo>
                  <a:pt x="283808" y="131784"/>
                </a:lnTo>
                <a:moveTo>
                  <a:pt x="267122" y="208021"/>
                </a:moveTo>
                <a:cubicBezTo>
                  <a:pt x="267122" y="208021"/>
                  <a:pt x="267063" y="208077"/>
                  <a:pt x="266950" y="208249"/>
                </a:cubicBezTo>
                <a:cubicBezTo>
                  <a:pt x="267063" y="208077"/>
                  <a:pt x="267122" y="208021"/>
                  <a:pt x="267122" y="208021"/>
                </a:cubicBezTo>
                <a:moveTo>
                  <a:pt x="98649" y="208021"/>
                </a:moveTo>
                <a:cubicBezTo>
                  <a:pt x="98649" y="208021"/>
                  <a:pt x="98708" y="208077"/>
                  <a:pt x="98821" y="208249"/>
                </a:cubicBezTo>
                <a:cubicBezTo>
                  <a:pt x="98708" y="208077"/>
                  <a:pt x="98649" y="208021"/>
                  <a:pt x="98649" y="20802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English Language Fundamentals is a crucial component of language learning.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strong foundation in English language fundamentals is essential for future academic and career success.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English Language Fundamentals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676976" y="1656374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English Language Fundamentals for Adolescent Learners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1527" r="-12152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Reading Comprehension: Lesson 4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introduces strategies for understanding texts.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Reading Comprehension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Improving Pronunciation: Lesson 3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aims to enhance your speaking clarity.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Improving Pronunciation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Vocabulary: Lesson 2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lesson focuses on expanding your word knowledge.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Vocabulary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English Language Fundamentals for Adolescent Learners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14" r="-1107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additional support strategies could be implemented to further support ELL/ESL students?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question aims to identify ways to enhance learning experiences for English language learners.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Support for ELL/ESL Students</a:t>
            </a:r>
            <a:endParaRPr lang="en-US" sz="1366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Were the learning objectives and outcomes clearly communicated to students?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question examines whether students understood the goals and expectations of the lesson.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Clarity of Objectives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effectively did the lesson engage students and promote their participation?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question focuses on evaluating the methods used to capture students' interest and encourage active involvement.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Engagement and Participation</a:t>
            </a:r>
            <a:endParaRPr lang="en-US" sz="1366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English Language Fundamentals for Adolescent Learners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14" r="-1107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English Language Fundamentals for Adolescent Learners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a Strong Foundation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72"/>
              </a:spcBef>
              <a:buNone/>
            </a:pPr>
            <a:r>
              <a:rPr lang="en-US" sz="122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Building a strong foundation in English language fundamentals for future academic and career success.</a:t>
            </a:r>
            <a:endParaRPr lang="en-US" sz="1220" dirty="0"/>
          </a:p>
          <a:p>
            <a:pPr algn="l" marL="0" indent="0">
              <a:lnSpc>
                <a:spcPct val="90000"/>
              </a:lnSpc>
              <a:spcBef>
                <a:spcPts val="872"/>
              </a:spcBef>
              <a:buNone/>
            </a:pPr>
            <a:r>
              <a:rPr lang="en-US" sz="122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long-term growth and opportunities in various fields.</a:t>
            </a:r>
            <a:endParaRPr lang="en-US" sz="1220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Communication Skills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essential communication skills.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crucial for both personal and professional interactions.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English Grammar and Vocabulary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basics of English grammar and vocabulary.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forms the foundation for effective communication and language mastery.</a:t>
            </a:r>
            <a:endParaRPr lang="en-US" sz="1252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0" y="6200512"/>
            <a:ext cx="85343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85860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85758" y="1384791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9" y="4586440"/>
                  <a:pt x="0" y="4540484"/>
                  <a:pt x="0" y="4483841"/>
                </a:cubicBezTo>
                <a:lnTo>
                  <a:pt x="0" y="102599"/>
                </a:lnTo>
                <a:cubicBezTo>
                  <a:pt x="0" y="45956"/>
                  <a:pt x="45939" y="0"/>
                  <a:pt x="102596" y="0"/>
                </a:cubicBezTo>
                <a:lnTo>
                  <a:pt x="3555004" y="0"/>
                </a:lnTo>
                <a:cubicBezTo>
                  <a:pt x="3611661" y="0"/>
                  <a:pt x="3657600" y="45956"/>
                  <a:pt x="3657600" y="102599"/>
                </a:cubicBezTo>
                <a:lnTo>
                  <a:pt x="3657600" y="4483841"/>
                </a:lnTo>
                <a:cubicBezTo>
                  <a:pt x="3657600" y="4540484"/>
                  <a:pt x="3611661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D5DBED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85862" y="548639"/>
            <a:ext cx="755749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657600" cy="6857998"/>
          </a:xfrm>
          <a:prstGeom prst="rect">
            <a:avLst/>
          </a:prstGeom>
          <a:blipFill>
            <a:blip r:embed="rId1"/>
            <a:srcRect/>
            <a:stretch>
              <a:fillRect l="-81723" r="-8172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58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ELL/ESL support strategies are essential for student success.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help in building a strong foundation in English language fundamentals.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14358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Role of ELL/ESL Support Strategies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21980" y="1618255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50800" y="35560"/>
                </a:moveTo>
                <a:cubicBezTo>
                  <a:pt x="50800" y="32766"/>
                  <a:pt x="53086" y="30479"/>
                  <a:pt x="55881" y="30479"/>
                </a:cubicBezTo>
                <a:lnTo>
                  <a:pt x="309879" y="30479"/>
                </a:lnTo>
                <a:cubicBezTo>
                  <a:pt x="312674" y="30479"/>
                  <a:pt x="314960" y="32766"/>
                  <a:pt x="314960" y="35560"/>
                </a:cubicBezTo>
                <a:lnTo>
                  <a:pt x="314960" y="233680"/>
                </a:lnTo>
                <a:lnTo>
                  <a:pt x="345439" y="233680"/>
                </a:lnTo>
                <a:lnTo>
                  <a:pt x="345439" y="35560"/>
                </a:lnTo>
                <a:cubicBezTo>
                  <a:pt x="345439" y="15939"/>
                  <a:pt x="329499" y="0"/>
                  <a:pt x="309879" y="0"/>
                </a:cubicBezTo>
                <a:lnTo>
                  <a:pt x="55881" y="0"/>
                </a:lnTo>
                <a:cubicBezTo>
                  <a:pt x="36258" y="0"/>
                  <a:pt x="20322" y="15939"/>
                  <a:pt x="20322" y="35560"/>
                </a:cubicBezTo>
                <a:lnTo>
                  <a:pt x="20322" y="233680"/>
                </a:lnTo>
                <a:lnTo>
                  <a:pt x="50800" y="233680"/>
                </a:lnTo>
                <a:lnTo>
                  <a:pt x="50800" y="35560"/>
                </a:lnTo>
                <a:moveTo>
                  <a:pt x="142240" y="238761"/>
                </a:moveTo>
                <a:lnTo>
                  <a:pt x="142240" y="254001"/>
                </a:lnTo>
                <a:lnTo>
                  <a:pt x="15241" y="254001"/>
                </a:lnTo>
                <a:cubicBezTo>
                  <a:pt x="6796" y="254001"/>
                  <a:pt x="0" y="260794"/>
                  <a:pt x="0" y="269240"/>
                </a:cubicBezTo>
                <a:cubicBezTo>
                  <a:pt x="0" y="277687"/>
                  <a:pt x="6796" y="284480"/>
                  <a:pt x="15241" y="284480"/>
                </a:cubicBezTo>
                <a:lnTo>
                  <a:pt x="142240" y="284480"/>
                </a:lnTo>
                <a:lnTo>
                  <a:pt x="157482" y="284480"/>
                </a:lnTo>
                <a:lnTo>
                  <a:pt x="248922" y="284480"/>
                </a:lnTo>
                <a:lnTo>
                  <a:pt x="264163" y="284480"/>
                </a:lnTo>
                <a:lnTo>
                  <a:pt x="350522" y="284480"/>
                </a:lnTo>
                <a:cubicBezTo>
                  <a:pt x="358968" y="284480"/>
                  <a:pt x="365764" y="277687"/>
                  <a:pt x="365764" y="269240"/>
                </a:cubicBezTo>
                <a:cubicBezTo>
                  <a:pt x="365764" y="260794"/>
                  <a:pt x="358968" y="254001"/>
                  <a:pt x="350522" y="254001"/>
                </a:cubicBezTo>
                <a:lnTo>
                  <a:pt x="264163" y="254001"/>
                </a:lnTo>
                <a:lnTo>
                  <a:pt x="264163" y="238761"/>
                </a:lnTo>
                <a:cubicBezTo>
                  <a:pt x="264163" y="219141"/>
                  <a:pt x="248223" y="203201"/>
                  <a:pt x="228604" y="203201"/>
                </a:cubicBezTo>
                <a:lnTo>
                  <a:pt x="177803" y="203201"/>
                </a:lnTo>
                <a:cubicBezTo>
                  <a:pt x="158180" y="203201"/>
                  <a:pt x="142244" y="219141"/>
                  <a:pt x="142244" y="238761"/>
                </a:cubicBezTo>
                <a:lnTo>
                  <a:pt x="142240" y="238761"/>
                </a:lnTo>
                <a:moveTo>
                  <a:pt x="233680" y="238761"/>
                </a:moveTo>
                <a:lnTo>
                  <a:pt x="233680" y="254001"/>
                </a:lnTo>
                <a:lnTo>
                  <a:pt x="172719" y="254001"/>
                </a:lnTo>
                <a:lnTo>
                  <a:pt x="172719" y="238761"/>
                </a:lnTo>
                <a:cubicBezTo>
                  <a:pt x="172719" y="235968"/>
                  <a:pt x="175005" y="233680"/>
                  <a:pt x="177800" y="233680"/>
                </a:cubicBezTo>
                <a:lnTo>
                  <a:pt x="228600" y="233680"/>
                </a:lnTo>
                <a:cubicBezTo>
                  <a:pt x="231395" y="233680"/>
                  <a:pt x="233681" y="235968"/>
                  <a:pt x="233681" y="238761"/>
                </a:cubicBezTo>
                <a:lnTo>
                  <a:pt x="233680" y="238761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4460" y="2697461"/>
            <a:ext cx="3200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English Language Fundamentals is a critical component of language learning.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lays the groundwork for effective communication and comprehension.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2112729"/>
            <a:ext cx="320040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English Language Fundamentals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37320" y="1577615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98357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English Language Fundamentals for Adolescent Learners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114800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28960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2025-07-30T08:35:49Z</dcterms:created>
  <dcterms:modified xsi:type="dcterms:W3CDTF">2025-07-30T08:35:49Z</dcterms:modified>
</cp:coreProperties>
</file>