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image" Target="../media/d361fee78c392f3eb99cf898dd2e3e17aad2159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image" Target="../media/64bd2daf6d4ba9210426162d1d487fb2012fb24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image" Target="../media/a3f2666d82037554e595d0a14b89242f5fef040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image" Target="../media/59a78e9ee5ef70e1cd06a80ec86b16803c70f67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image" Target="../media/fa375af6cdd549a01bb4edb230831f9602dd21f1.png"/><Relationship Id="rId3" Type="http://schemas.openxmlformats.org/officeDocument/2006/relationships/image" Target="../media/a22e5bb6a7cbd13987d16cede2b08bfda6231f8e.png"/><Relationship Id="rId4" Type="http://schemas.openxmlformats.org/officeDocument/2006/relationships/image" Target="../media/0eaf2aef93004bdc08b29cc435710be9036c0cdb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image" Target="../media/062519dbd05d1581515b390aa96ac0c3b577d95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image" Target="../media/bb560fec53d0efaabfb6c945f8bda78535378eb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efee6c9fcbb4c915d8a24ada279822d804ce66b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429001"/>
            <a:ext cx="12192000" cy="2880358"/>
          </a:xfrm>
          <a:custGeom>
            <a:avLst/>
            <a:gdLst/>
            <a:ahLst/>
            <a:cxnLst/>
            <a:rect l="l" t="t" r="r" b="b"/>
            <a:pathLst>
              <a:path w="12192000" h="2880358">
                <a:moveTo>
                  <a:pt x="0" y="2880358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80358"/>
                </a:lnTo>
                <a:lnTo>
                  <a:pt x="0" y="2880358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3429000"/>
            <a:ext cx="12192000" cy="2880359"/>
          </a:xfrm>
          <a:custGeom>
            <a:avLst/>
            <a:gdLst/>
            <a:ahLst/>
            <a:cxnLst/>
            <a:rect l="l" t="t" r="r" b="b"/>
            <a:pathLst>
              <a:path w="12192000" h="2880359">
                <a:moveTo>
                  <a:pt x="0" y="288035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80359"/>
                </a:lnTo>
                <a:lnTo>
                  <a:pt x="0" y="2880359"/>
                </a:lnTo>
              </a:path>
            </a:pathLst>
          </a:custGeom>
          <a:solidFill>
            <a:srgbClr val="0B3041">
              <a:alpha val="4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527132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85760" y="427182"/>
            <a:ext cx="3657600" cy="6003636"/>
          </a:xfrm>
          <a:custGeom>
            <a:avLst/>
            <a:gdLst/>
            <a:ahLst/>
            <a:cxnLst/>
            <a:rect l="l" t="t" r="r" b="b"/>
            <a:pathLst>
              <a:path w="3657600" h="6003636">
                <a:moveTo>
                  <a:pt x="151681" y="6003636"/>
                </a:moveTo>
                <a:cubicBezTo>
                  <a:pt x="67910" y="6003636"/>
                  <a:pt x="0" y="5935726"/>
                  <a:pt x="0" y="5851955"/>
                </a:cubicBezTo>
                <a:lnTo>
                  <a:pt x="0" y="151681"/>
                </a:lnTo>
                <a:cubicBezTo>
                  <a:pt x="0" y="67910"/>
                  <a:pt x="67910" y="0"/>
                  <a:pt x="151681" y="0"/>
                </a:cubicBezTo>
                <a:lnTo>
                  <a:pt x="3505919" y="0"/>
                </a:lnTo>
                <a:cubicBezTo>
                  <a:pt x="3589690" y="0"/>
                  <a:pt x="3657600" y="67910"/>
                  <a:pt x="3657600" y="151681"/>
                </a:cubicBezTo>
                <a:lnTo>
                  <a:pt x="3657600" y="5851955"/>
                </a:lnTo>
                <a:cubicBezTo>
                  <a:pt x="3657600" y="5935726"/>
                  <a:pt x="3589690" y="6003636"/>
                  <a:pt x="3505919" y="6003636"/>
                </a:cubicBezTo>
                <a:lnTo>
                  <a:pt x="151681" y="6003636"/>
                </a:lnTo>
              </a:path>
            </a:pathLst>
          </a:custGeom>
          <a:blipFill>
            <a:blip r:embed="rId2"/>
            <a:srcRect l="29700" r="29700" t="0" b="0"/>
            <a:stretch/>
          </a:blipFill>
          <a:ln/>
        </p:spPr>
        <p:txBody>
          <a:bodyPr wrap="square" lIns="90000" tIns="46800" rIns="90000" bIns="4680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21745"/>
            <a:ext cx="7099069" cy="600364"/>
          </a:xfrm>
          <a:custGeom>
            <a:avLst/>
            <a:gdLst/>
            <a:ahLst/>
            <a:cxnLst/>
            <a:rect l="l" t="t" r="r" b="b"/>
            <a:pathLst>
              <a:path w="7099069" h="600364">
                <a:moveTo>
                  <a:pt x="0" y="600364"/>
                </a:moveTo>
                <a:lnTo>
                  <a:pt x="0" y="0"/>
                </a:lnTo>
                <a:lnTo>
                  <a:pt x="7099069" y="0"/>
                </a:lnTo>
                <a:lnTo>
                  <a:pt x="7099069" y="600364"/>
                </a:lnTo>
                <a:lnTo>
                  <a:pt x="0" y="60036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spcBef>
                <a:spcPts val="947"/>
              </a:spcBef>
              <a:buNone/>
            </a:pPr>
            <a:r>
              <a:rPr lang="en-US" sz="15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Challenges, Solutions, and Future Directions for Enhanced Quality of Life</a:t>
            </a:r>
            <a:endParaRPr lang="en-US" sz="1515" dirty="0"/>
          </a:p>
        </p:txBody>
      </p:sp>
      <p:sp>
        <p:nvSpPr>
          <p:cNvPr id="9" name="Text 7"/>
          <p:cNvSpPr/>
          <p:nvPr/>
        </p:nvSpPr>
        <p:spPr>
          <a:xfrm>
            <a:off x="548640" y="3728720"/>
            <a:ext cx="7089305" cy="1548542"/>
          </a:xfrm>
          <a:custGeom>
            <a:avLst/>
            <a:gdLst/>
            <a:ahLst/>
            <a:cxnLst/>
            <a:rect l="l" t="t" r="r" b="b"/>
            <a:pathLst>
              <a:path w="7089305" h="1548542">
                <a:moveTo>
                  <a:pt x="0" y="1548542"/>
                </a:moveTo>
                <a:lnTo>
                  <a:pt x="0" y="0"/>
                </a:lnTo>
                <a:lnTo>
                  <a:pt x="7089305" y="0"/>
                </a:lnTo>
                <a:lnTo>
                  <a:pt x="7089305" y="1548542"/>
                </a:lnTo>
                <a:lnTo>
                  <a:pt x="0" y="154854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Empowering Elderly Residents: A Comprehensive Approach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2191937" cy="1384120"/>
          </a:xfrm>
          <a:custGeom>
            <a:avLst/>
            <a:gdLst/>
            <a:ahLst/>
            <a:cxnLst/>
            <a:rect l="l" t="t" r="r" b="b"/>
            <a:pathLst>
              <a:path w="12191937" h="1384120">
                <a:moveTo>
                  <a:pt x="0" y="1384120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1384120"/>
                </a:lnTo>
                <a:lnTo>
                  <a:pt x="0" y="138412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-1" y="447"/>
            <a:ext cx="12191937" cy="1384120"/>
          </a:xfrm>
          <a:custGeom>
            <a:avLst/>
            <a:gdLst/>
            <a:ahLst/>
            <a:cxnLst/>
            <a:rect l="l" t="t" r="r" b="b"/>
            <a:pathLst>
              <a:path w="12191937" h="1384120">
                <a:moveTo>
                  <a:pt x="0" y="1384120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1384120"/>
                </a:lnTo>
                <a:lnTo>
                  <a:pt x="0" y="1384120"/>
                </a:lnTo>
              </a:path>
            </a:pathLst>
          </a:custGeom>
          <a:solidFill>
            <a:srgbClr val="0B3041">
              <a:alpha val="4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5463" y="6495651"/>
            <a:ext cx="4937760" cy="182880"/>
          </a:xfrm>
          <a:custGeom>
            <a:avLst/>
            <a:gdLst/>
            <a:ahLst/>
            <a:cxnLst/>
            <a:rect l="l" t="t" r="r" b="b"/>
            <a:pathLst>
              <a:path w="4937760" h="182880">
                <a:moveTo>
                  <a:pt x="0" y="182880"/>
                </a:moveTo>
                <a:lnTo>
                  <a:pt x="0" y="0"/>
                </a:lnTo>
                <a:lnTo>
                  <a:pt x="4937760" y="0"/>
                </a:lnTo>
                <a:lnTo>
                  <a:pt x="493776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5956" y="1770925"/>
            <a:ext cx="960581" cy="4560425"/>
          </a:xfrm>
          <a:custGeom>
            <a:avLst/>
            <a:gdLst/>
            <a:ahLst/>
            <a:cxnLst/>
            <a:rect l="l" t="t" r="r" b="b"/>
            <a:pathLst>
              <a:path w="960581" h="4560425">
                <a:moveTo>
                  <a:pt x="0" y="4560425"/>
                </a:moveTo>
                <a:lnTo>
                  <a:pt x="0" y="0"/>
                </a:lnTo>
                <a:lnTo>
                  <a:pt x="960581" y="0"/>
                </a:lnTo>
                <a:lnTo>
                  <a:pt x="960581" y="4560425"/>
                </a:lnTo>
                <a:lnTo>
                  <a:pt x="0" y="45604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715" dirty="0"/>
          </a:p>
          <a:p>
            <a:pPr algn="r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715" dirty="0"/>
          </a:p>
          <a:p>
            <a:pPr algn="r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715" dirty="0"/>
          </a:p>
          <a:p>
            <a:pPr algn="r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715" dirty="0"/>
          </a:p>
          <a:p>
            <a:pPr algn="r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715" dirty="0"/>
          </a:p>
          <a:p>
            <a:pPr algn="r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715" dirty="0"/>
          </a:p>
          <a:p>
            <a:pPr algn="r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715" dirty="0"/>
          </a:p>
          <a:p>
            <a:pPr algn="r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715" dirty="0"/>
          </a:p>
          <a:p>
            <a:pPr algn="r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715" dirty="0"/>
          </a:p>
          <a:p>
            <a:pPr algn="r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715" dirty="0"/>
          </a:p>
          <a:p>
            <a:pPr algn="r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715" dirty="0"/>
          </a:p>
          <a:p>
            <a:pPr algn="r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715" dirty="0"/>
          </a:p>
          <a:p>
            <a:pPr algn="r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715" dirty="0"/>
          </a:p>
        </p:txBody>
      </p:sp>
      <p:sp>
        <p:nvSpPr>
          <p:cNvPr id="8" name="Text 6"/>
          <p:cNvSpPr/>
          <p:nvPr/>
        </p:nvSpPr>
        <p:spPr>
          <a:xfrm>
            <a:off x="505462" y="1770925"/>
            <a:ext cx="9848501" cy="4560425"/>
          </a:xfrm>
          <a:custGeom>
            <a:avLst/>
            <a:gdLst/>
            <a:ahLst/>
            <a:cxnLst/>
            <a:rect l="l" t="t" r="r" b="b"/>
            <a:pathLst>
              <a:path w="9848501" h="4560425">
                <a:moveTo>
                  <a:pt x="0" y="4560425"/>
                </a:moveTo>
                <a:lnTo>
                  <a:pt x="0" y="0"/>
                </a:lnTo>
                <a:lnTo>
                  <a:pt x="9848501" y="0"/>
                </a:lnTo>
                <a:lnTo>
                  <a:pt x="9848501" y="4560425"/>
                </a:lnTo>
                <a:lnTo>
                  <a:pt x="0" y="45604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Empowering Elderly Residents</a:t>
            </a:r>
            <a:endParaRPr lang="en-US" sz="1715" dirty="0"/>
          </a:p>
          <a:p>
            <a:pPr algn="l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Challenges Faced by Elderly Residents</a:t>
            </a:r>
            <a:endParaRPr lang="en-US" sz="1715" dirty="0"/>
          </a:p>
          <a:p>
            <a:pPr algn="l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Community Support Programs</a:t>
            </a:r>
            <a:endParaRPr lang="en-US" sz="1715" dirty="0"/>
          </a:p>
          <a:p>
            <a:pPr algn="l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Healthcare Access Improvement</a:t>
            </a:r>
            <a:endParaRPr lang="en-US" sz="1715" dirty="0"/>
          </a:p>
          <a:p>
            <a:pPr algn="l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Social Engagement Activities</a:t>
            </a:r>
            <a:endParaRPr lang="en-US" sz="1715" dirty="0"/>
          </a:p>
          <a:p>
            <a:pPr algn="l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Transportation Solutions</a:t>
            </a:r>
            <a:endParaRPr lang="en-US" sz="1715" dirty="0"/>
          </a:p>
          <a:p>
            <a:pPr algn="l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Case Study: Village X</a:t>
            </a:r>
            <a:endParaRPr lang="en-US" sz="1715" dirty="0"/>
          </a:p>
          <a:p>
            <a:pPr algn="l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Technology Integration</a:t>
            </a:r>
            <a:endParaRPr lang="en-US" sz="1715" dirty="0"/>
          </a:p>
          <a:p>
            <a:pPr algn="l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Volunteer Training Programs</a:t>
            </a:r>
            <a:endParaRPr lang="en-US" sz="1715" dirty="0"/>
          </a:p>
          <a:p>
            <a:pPr algn="l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SWOT Analysis of Empowerment Initiatives</a:t>
            </a:r>
            <a:endParaRPr lang="en-US" sz="1715" dirty="0"/>
          </a:p>
          <a:p>
            <a:pPr algn="l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Economic Impact of Empowerment</a:t>
            </a:r>
            <a:endParaRPr lang="en-US" sz="1715" dirty="0"/>
          </a:p>
          <a:p>
            <a:pPr algn="l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Policy Recommendations</a:t>
            </a:r>
            <a:endParaRPr lang="en-US" sz="1715" dirty="0"/>
          </a:p>
          <a:p>
            <a:pPr algn="l" marL="0" indent="0">
              <a:lnSpc>
                <a:spcPct val="100000"/>
              </a:lnSpc>
              <a:spcBef>
                <a:spcPts val="762"/>
              </a:spcBef>
              <a:buNone/>
            </a:pPr>
            <a:r>
              <a:rPr lang="en-US" sz="171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Environmental Considerations</a:t>
            </a:r>
            <a:endParaRPr lang="en-US" sz="1715" dirty="0"/>
          </a:p>
        </p:txBody>
      </p:sp>
      <p:sp>
        <p:nvSpPr>
          <p:cNvPr id="9" name="Text 7"/>
          <p:cNvSpPr/>
          <p:nvPr/>
        </p:nvSpPr>
        <p:spPr>
          <a:xfrm>
            <a:off x="505463" y="289560"/>
            <a:ext cx="9221007" cy="877824"/>
          </a:xfrm>
          <a:custGeom>
            <a:avLst/>
            <a:gdLst/>
            <a:ahLst/>
            <a:cxnLst/>
            <a:rect l="l" t="t" r="r" b="b"/>
            <a:pathLst>
              <a:path w="9221007" h="877824">
                <a:moveTo>
                  <a:pt x="0" y="877824"/>
                </a:moveTo>
                <a:lnTo>
                  <a:pt x="0" y="0"/>
                </a:lnTo>
                <a:lnTo>
                  <a:pt x="9221007" y="0"/>
                </a:lnTo>
                <a:lnTo>
                  <a:pt x="9221007" y="877824"/>
                </a:lnTo>
                <a:lnTo>
                  <a:pt x="0" y="877824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2191937" cy="1384120"/>
          </a:xfrm>
          <a:custGeom>
            <a:avLst/>
            <a:gdLst/>
            <a:ahLst/>
            <a:cxnLst/>
            <a:rect l="l" t="t" r="r" b="b"/>
            <a:pathLst>
              <a:path w="12191937" h="1384120">
                <a:moveTo>
                  <a:pt x="0" y="1384120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1384120"/>
                </a:lnTo>
                <a:lnTo>
                  <a:pt x="0" y="138412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-1" y="447"/>
            <a:ext cx="12191937" cy="1384120"/>
          </a:xfrm>
          <a:custGeom>
            <a:avLst/>
            <a:gdLst/>
            <a:ahLst/>
            <a:cxnLst/>
            <a:rect l="l" t="t" r="r" b="b"/>
            <a:pathLst>
              <a:path w="12191937" h="1384120">
                <a:moveTo>
                  <a:pt x="0" y="1384120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1384120"/>
                </a:lnTo>
                <a:lnTo>
                  <a:pt x="0" y="1384120"/>
                </a:lnTo>
              </a:path>
            </a:pathLst>
          </a:custGeom>
          <a:solidFill>
            <a:srgbClr val="0B3041">
              <a:alpha val="4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5463" y="6495651"/>
            <a:ext cx="4937760" cy="182880"/>
          </a:xfrm>
          <a:custGeom>
            <a:avLst/>
            <a:gdLst/>
            <a:ahLst/>
            <a:cxnLst/>
            <a:rect l="l" t="t" r="r" b="b"/>
            <a:pathLst>
              <a:path w="4937760" h="182880">
                <a:moveTo>
                  <a:pt x="0" y="182880"/>
                </a:moveTo>
                <a:lnTo>
                  <a:pt x="0" y="0"/>
                </a:lnTo>
                <a:lnTo>
                  <a:pt x="4937760" y="0"/>
                </a:lnTo>
                <a:lnTo>
                  <a:pt x="493776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5956" y="1770925"/>
            <a:ext cx="960581" cy="4560425"/>
          </a:xfrm>
          <a:custGeom>
            <a:avLst/>
            <a:gdLst/>
            <a:ahLst/>
            <a:cxnLst/>
            <a:rect l="l" t="t" r="r" b="b"/>
            <a:pathLst>
              <a:path w="960581" h="4560425">
                <a:moveTo>
                  <a:pt x="0" y="4560425"/>
                </a:moveTo>
                <a:lnTo>
                  <a:pt x="0" y="0"/>
                </a:lnTo>
                <a:lnTo>
                  <a:pt x="960581" y="0"/>
                </a:lnTo>
                <a:lnTo>
                  <a:pt x="960581" y="4560425"/>
                </a:lnTo>
                <a:lnTo>
                  <a:pt x="0" y="45604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05462" y="1770925"/>
            <a:ext cx="9848501" cy="4560425"/>
          </a:xfrm>
          <a:custGeom>
            <a:avLst/>
            <a:gdLst/>
            <a:ahLst/>
            <a:cxnLst/>
            <a:rect l="l" t="t" r="r" b="b"/>
            <a:pathLst>
              <a:path w="9848501" h="4560425">
                <a:moveTo>
                  <a:pt x="0" y="4560425"/>
                </a:moveTo>
                <a:lnTo>
                  <a:pt x="0" y="0"/>
                </a:lnTo>
                <a:lnTo>
                  <a:pt x="9848501" y="0"/>
                </a:lnTo>
                <a:lnTo>
                  <a:pt x="9848501" y="4560425"/>
                </a:lnTo>
                <a:lnTo>
                  <a:pt x="0" y="45604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Success Stories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Intergenerational Programs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Milestones in Empowerment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Pyramid of Empowerment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Summary of Key Points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Future Directions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05463" y="289560"/>
            <a:ext cx="9221007" cy="877824"/>
          </a:xfrm>
          <a:custGeom>
            <a:avLst/>
            <a:gdLst/>
            <a:ahLst/>
            <a:cxnLst/>
            <a:rect l="l" t="t" r="r" b="b"/>
            <a:pathLst>
              <a:path w="9221007" h="877824">
                <a:moveTo>
                  <a:pt x="0" y="877824"/>
                </a:moveTo>
                <a:lnTo>
                  <a:pt x="0" y="0"/>
                </a:lnTo>
                <a:lnTo>
                  <a:pt x="9221007" y="0"/>
                </a:lnTo>
                <a:lnTo>
                  <a:pt x="9221007" y="877824"/>
                </a:lnTo>
                <a:lnTo>
                  <a:pt x="0" y="877824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93253" y="1998285"/>
            <a:ext cx="4690749" cy="4038579"/>
          </a:xfrm>
          <a:custGeom>
            <a:avLst/>
            <a:gdLst/>
            <a:ahLst/>
            <a:cxnLst/>
            <a:rect l="l" t="t" r="r" b="b"/>
            <a:pathLst>
              <a:path w="4690749" h="4038579">
                <a:moveTo>
                  <a:pt x="115826" y="4038579"/>
                </a:moveTo>
                <a:cubicBezTo>
                  <a:pt x="51857" y="4038579"/>
                  <a:pt x="0" y="3986722"/>
                  <a:pt x="0" y="3922753"/>
                </a:cubicBezTo>
                <a:lnTo>
                  <a:pt x="0" y="115826"/>
                </a:lnTo>
                <a:cubicBezTo>
                  <a:pt x="0" y="51857"/>
                  <a:pt x="51857" y="0"/>
                  <a:pt x="115826" y="0"/>
                </a:cubicBezTo>
                <a:lnTo>
                  <a:pt x="4574923" y="0"/>
                </a:lnTo>
                <a:cubicBezTo>
                  <a:pt x="4638892" y="0"/>
                  <a:pt x="4690749" y="51857"/>
                  <a:pt x="4690749" y="115826"/>
                </a:cubicBezTo>
                <a:lnTo>
                  <a:pt x="4690749" y="3922753"/>
                </a:lnTo>
                <a:cubicBezTo>
                  <a:pt x="4690749" y="3986722"/>
                  <a:pt x="4638892" y="4038579"/>
                  <a:pt x="4574923" y="4038579"/>
                </a:cubicBezTo>
                <a:lnTo>
                  <a:pt x="115826" y="4038579"/>
                </a:lnTo>
              </a:path>
            </a:pathLst>
          </a:custGeom>
          <a:solidFill>
            <a:srgbClr val="000000">
              <a:alpha val="20000"/>
            </a:srgbClr>
          </a:solidFill>
          <a:ln w="6346">
            <a:solidFill>
              <a:srgbClr val="FFFF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7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241282" y="2228927"/>
            <a:ext cx="4194690" cy="3577294"/>
          </a:xfrm>
          <a:custGeom>
            <a:avLst/>
            <a:gdLst/>
            <a:ahLst/>
            <a:cxnLst/>
            <a:rect l="l" t="t" r="r" b="b"/>
            <a:pathLst>
              <a:path w="4194690" h="3577294">
                <a:moveTo>
                  <a:pt x="0" y="3577294"/>
                </a:moveTo>
                <a:lnTo>
                  <a:pt x="0" y="0"/>
                </a:lnTo>
                <a:lnTo>
                  <a:pt x="4194690" y="0"/>
                </a:lnTo>
                <a:lnTo>
                  <a:pt x="4194690" y="3577294"/>
                </a:lnTo>
                <a:lnTo>
                  <a:pt x="0" y="3577294"/>
                </a:lnTo>
              </a:path>
            </a:pathLst>
          </a:custGeom>
          <a:blipFill>
            <a:blip r:embed="rId2"/>
            <a:srcRect l="10929" r="109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07997" y="1998284"/>
            <a:ext cx="5749918" cy="4038580"/>
          </a:xfrm>
          <a:custGeom>
            <a:avLst/>
            <a:gdLst/>
            <a:ahLst/>
            <a:cxnLst/>
            <a:rect l="l" t="t" r="r" b="b"/>
            <a:pathLst>
              <a:path w="5749918" h="4038580">
                <a:moveTo>
                  <a:pt x="0" y="4038580"/>
                </a:moveTo>
                <a:lnTo>
                  <a:pt x="0" y="0"/>
                </a:lnTo>
                <a:lnTo>
                  <a:pt x="5749918" y="0"/>
                </a:lnTo>
                <a:lnTo>
                  <a:pt x="5749918" y="4038580"/>
                </a:lnTo>
                <a:lnTo>
                  <a:pt x="0" y="40385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Empowering Elderly Residents</a:t>
            </a:r>
            <a:endParaRPr lang="en-US" sz="1400" dirty="0"/>
          </a:p>
          <a:p>
            <a:pPr algn="l" marL="137160" indent="0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Enhances Quality of Life</a:t>
            </a:r>
            <a:endParaRPr lang="en-US" sz="1400" dirty="0"/>
          </a:p>
          <a:p>
            <a:pPr algn="l" marL="137160" indent="0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Promotes independence and self-esteem among elderly individuals.</a:t>
            </a:r>
            <a:endParaRPr lang="en-US" sz="1400" dirty="0"/>
          </a:p>
          <a:p>
            <a:pPr algn="l" marL="137160" indent="0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Encourages active participation in community activities.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7997" y="1448058"/>
            <a:ext cx="11176005" cy="91440"/>
          </a:xfrm>
          <a:custGeom>
            <a:avLst/>
            <a:gdLst/>
            <a:ahLst/>
            <a:cxnLst/>
            <a:rect l="l" t="t" r="r" b="b"/>
            <a:pathLst>
              <a:path w="11176005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11130285" y="0"/>
                </a:lnTo>
                <a:cubicBezTo>
                  <a:pt x="11155536" y="0"/>
                  <a:pt x="11176005" y="20470"/>
                  <a:pt x="11176005" y="45720"/>
                </a:cubicBezTo>
                <a:lnTo>
                  <a:pt x="11176005" y="45720"/>
                </a:lnTo>
                <a:cubicBezTo>
                  <a:pt x="11176005" y="70970"/>
                  <a:pt x="11155536" y="91440"/>
                  <a:pt x="11130285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07997" y="0"/>
            <a:ext cx="10058400" cy="1270282"/>
          </a:xfrm>
          <a:custGeom>
            <a:avLst/>
            <a:gdLst/>
            <a:ahLst/>
            <a:cxnLst/>
            <a:rect l="l" t="t" r="r" b="b"/>
            <a:pathLst>
              <a:path w="10058400" h="1270282">
                <a:moveTo>
                  <a:pt x="0" y="1270282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Empowering Elderly Residents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03550" y="2071612"/>
            <a:ext cx="2489847" cy="4247080"/>
          </a:xfrm>
          <a:custGeom>
            <a:avLst/>
            <a:gdLst/>
            <a:ahLst/>
            <a:cxnLst/>
            <a:rect l="l" t="t" r="r" b="b"/>
            <a:pathLst>
              <a:path w="2489847" h="4247080">
                <a:moveTo>
                  <a:pt x="128650" y="4247080"/>
                </a:moveTo>
                <a:cubicBezTo>
                  <a:pt x="57599" y="4247080"/>
                  <a:pt x="0" y="4189481"/>
                  <a:pt x="0" y="4118430"/>
                </a:cubicBezTo>
                <a:lnTo>
                  <a:pt x="0" y="128650"/>
                </a:lnTo>
                <a:cubicBezTo>
                  <a:pt x="0" y="57599"/>
                  <a:pt x="57599" y="0"/>
                  <a:pt x="128650" y="0"/>
                </a:cubicBezTo>
                <a:lnTo>
                  <a:pt x="2361197" y="0"/>
                </a:lnTo>
                <a:cubicBezTo>
                  <a:pt x="2432248" y="0"/>
                  <a:pt x="2489847" y="57599"/>
                  <a:pt x="2489847" y="128650"/>
                </a:cubicBezTo>
                <a:lnTo>
                  <a:pt x="2489847" y="4118430"/>
                </a:lnTo>
                <a:cubicBezTo>
                  <a:pt x="2489847" y="4189481"/>
                  <a:pt x="2432248" y="4247080"/>
                  <a:pt x="2361197" y="4247080"/>
                </a:cubicBezTo>
                <a:lnTo>
                  <a:pt x="128650" y="424708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601391" y="2071612"/>
            <a:ext cx="2489847" cy="4247080"/>
          </a:xfrm>
          <a:custGeom>
            <a:avLst/>
            <a:gdLst/>
            <a:ahLst/>
            <a:cxnLst/>
            <a:rect l="l" t="t" r="r" b="b"/>
            <a:pathLst>
              <a:path w="2489847" h="4247080">
                <a:moveTo>
                  <a:pt x="128650" y="4247080"/>
                </a:moveTo>
                <a:cubicBezTo>
                  <a:pt x="57599" y="4247080"/>
                  <a:pt x="0" y="4189481"/>
                  <a:pt x="0" y="4118430"/>
                </a:cubicBezTo>
                <a:lnTo>
                  <a:pt x="0" y="128650"/>
                </a:lnTo>
                <a:cubicBezTo>
                  <a:pt x="0" y="57599"/>
                  <a:pt x="57599" y="0"/>
                  <a:pt x="128650" y="0"/>
                </a:cubicBezTo>
                <a:lnTo>
                  <a:pt x="2361197" y="0"/>
                </a:lnTo>
                <a:cubicBezTo>
                  <a:pt x="2432248" y="0"/>
                  <a:pt x="2489847" y="57599"/>
                  <a:pt x="2489847" y="128650"/>
                </a:cubicBezTo>
                <a:lnTo>
                  <a:pt x="2489847" y="4118430"/>
                </a:lnTo>
                <a:cubicBezTo>
                  <a:pt x="2489847" y="4189481"/>
                  <a:pt x="2432248" y="4247080"/>
                  <a:pt x="2361197" y="4247080"/>
                </a:cubicBezTo>
                <a:lnTo>
                  <a:pt x="128650" y="424708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99233" y="2071612"/>
            <a:ext cx="2489847" cy="4247080"/>
          </a:xfrm>
          <a:custGeom>
            <a:avLst/>
            <a:gdLst/>
            <a:ahLst/>
            <a:cxnLst/>
            <a:rect l="l" t="t" r="r" b="b"/>
            <a:pathLst>
              <a:path w="2489847" h="4247080">
                <a:moveTo>
                  <a:pt x="128650" y="4247080"/>
                </a:moveTo>
                <a:cubicBezTo>
                  <a:pt x="57599" y="4247080"/>
                  <a:pt x="0" y="4189481"/>
                  <a:pt x="0" y="4118430"/>
                </a:cubicBezTo>
                <a:lnTo>
                  <a:pt x="0" y="128650"/>
                </a:lnTo>
                <a:cubicBezTo>
                  <a:pt x="0" y="57599"/>
                  <a:pt x="57599" y="0"/>
                  <a:pt x="128650" y="0"/>
                </a:cubicBezTo>
                <a:lnTo>
                  <a:pt x="2361197" y="0"/>
                </a:lnTo>
                <a:cubicBezTo>
                  <a:pt x="2432248" y="0"/>
                  <a:pt x="2489847" y="57599"/>
                  <a:pt x="2489847" y="128650"/>
                </a:cubicBezTo>
                <a:lnTo>
                  <a:pt x="2489847" y="4118430"/>
                </a:lnTo>
                <a:cubicBezTo>
                  <a:pt x="2489847" y="4189481"/>
                  <a:pt x="2432248" y="4247080"/>
                  <a:pt x="2361197" y="4247080"/>
                </a:cubicBezTo>
                <a:lnTo>
                  <a:pt x="128650" y="424708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202629" y="183294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2296" y="457200"/>
                </a:moveTo>
                <a:cubicBezTo>
                  <a:pt x="36845" y="457200"/>
                  <a:pt x="0" y="420355"/>
                  <a:pt x="0" y="374904"/>
                </a:cubicBezTo>
                <a:lnTo>
                  <a:pt x="0" y="82296"/>
                </a:lnTo>
                <a:cubicBezTo>
                  <a:pt x="0" y="36845"/>
                  <a:pt x="36845" y="0"/>
                  <a:pt x="82296" y="0"/>
                </a:cubicBezTo>
                <a:lnTo>
                  <a:pt x="374904" y="0"/>
                </a:lnTo>
                <a:cubicBezTo>
                  <a:pt x="420355" y="0"/>
                  <a:pt x="457200" y="36845"/>
                  <a:pt x="457200" y="82296"/>
                </a:cubicBezTo>
                <a:lnTo>
                  <a:pt x="457200" y="374904"/>
                </a:lnTo>
                <a:cubicBezTo>
                  <a:pt x="457200" y="420355"/>
                  <a:pt x="420355" y="457200"/>
                  <a:pt x="374904" y="457200"/>
                </a:cubicBezTo>
                <a:lnTo>
                  <a:pt x="82296" y="45720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803078" y="183294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2296" y="457200"/>
                </a:moveTo>
                <a:cubicBezTo>
                  <a:pt x="36845" y="457200"/>
                  <a:pt x="0" y="420355"/>
                  <a:pt x="0" y="374904"/>
                </a:cubicBezTo>
                <a:lnTo>
                  <a:pt x="0" y="82296"/>
                </a:lnTo>
                <a:cubicBezTo>
                  <a:pt x="0" y="36845"/>
                  <a:pt x="36845" y="0"/>
                  <a:pt x="82296" y="0"/>
                </a:cubicBezTo>
                <a:lnTo>
                  <a:pt x="374904" y="0"/>
                </a:lnTo>
                <a:cubicBezTo>
                  <a:pt x="420355" y="0"/>
                  <a:pt x="457200" y="36845"/>
                  <a:pt x="457200" y="82296"/>
                </a:cubicBezTo>
                <a:lnTo>
                  <a:pt x="457200" y="374904"/>
                </a:lnTo>
                <a:cubicBezTo>
                  <a:pt x="457200" y="420355"/>
                  <a:pt x="420355" y="457200"/>
                  <a:pt x="374904" y="457200"/>
                </a:cubicBezTo>
                <a:lnTo>
                  <a:pt x="82296" y="45720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403527" y="183294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2296" y="457200"/>
                </a:moveTo>
                <a:cubicBezTo>
                  <a:pt x="36845" y="457200"/>
                  <a:pt x="0" y="420355"/>
                  <a:pt x="0" y="374904"/>
                </a:cubicBezTo>
                <a:lnTo>
                  <a:pt x="0" y="82296"/>
                </a:lnTo>
                <a:cubicBezTo>
                  <a:pt x="0" y="36845"/>
                  <a:pt x="36845" y="0"/>
                  <a:pt x="82296" y="0"/>
                </a:cubicBezTo>
                <a:lnTo>
                  <a:pt x="374904" y="0"/>
                </a:lnTo>
                <a:cubicBezTo>
                  <a:pt x="420355" y="0"/>
                  <a:pt x="457200" y="36845"/>
                  <a:pt x="457200" y="82296"/>
                </a:cubicBezTo>
                <a:lnTo>
                  <a:pt x="457200" y="374904"/>
                </a:lnTo>
                <a:cubicBezTo>
                  <a:pt x="457200" y="420355"/>
                  <a:pt x="420355" y="457200"/>
                  <a:pt x="374904" y="457200"/>
                </a:cubicBezTo>
                <a:lnTo>
                  <a:pt x="82296" y="45720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003550" y="1564547"/>
            <a:ext cx="7704000" cy="91440"/>
          </a:xfrm>
          <a:custGeom>
            <a:avLst/>
            <a:gdLst/>
            <a:ahLst/>
            <a:cxnLst/>
            <a:rect l="l" t="t" r="r" b="b"/>
            <a:pathLst>
              <a:path w="770400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7658280" y="0"/>
                </a:lnTo>
                <a:cubicBezTo>
                  <a:pt x="7683531" y="0"/>
                  <a:pt x="7704000" y="20470"/>
                  <a:pt x="7704000" y="45720"/>
                </a:cubicBezTo>
                <a:lnTo>
                  <a:pt x="7704000" y="45720"/>
                </a:lnTo>
                <a:cubicBezTo>
                  <a:pt x="7704000" y="70970"/>
                  <a:pt x="7683531" y="91440"/>
                  <a:pt x="765828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00355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1292" r="3129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003550" y="502920"/>
            <a:ext cx="7685530" cy="914400"/>
          </a:xfrm>
          <a:custGeom>
            <a:avLst/>
            <a:gdLst/>
            <a:ahLst/>
            <a:cxnLst/>
            <a:rect l="l" t="t" r="r" b="b"/>
            <a:pathLst>
              <a:path w="7685530" h="914400">
                <a:moveTo>
                  <a:pt x="0" y="914400"/>
                </a:moveTo>
                <a:lnTo>
                  <a:pt x="0" y="0"/>
                </a:lnTo>
                <a:lnTo>
                  <a:pt x="7685530" y="0"/>
                </a:lnTo>
                <a:lnTo>
                  <a:pt x="768553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Challenges Faced by Elderly Residents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9403527" y="2944437"/>
            <a:ext cx="2101454" cy="3172398"/>
          </a:xfrm>
          <a:custGeom>
            <a:avLst/>
            <a:gdLst/>
            <a:ahLst/>
            <a:cxnLst/>
            <a:rect l="l" t="t" r="r" b="b"/>
            <a:pathLst>
              <a:path w="2101454" h="3172398">
                <a:moveTo>
                  <a:pt x="0" y="3172398"/>
                </a:moveTo>
                <a:lnTo>
                  <a:pt x="0" y="0"/>
                </a:lnTo>
                <a:lnTo>
                  <a:pt x="2101454" y="0"/>
                </a:lnTo>
                <a:lnTo>
                  <a:pt x="2101454" y="3172398"/>
                </a:lnTo>
                <a:lnTo>
                  <a:pt x="0" y="31723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Physical limitations can hinder the ability to travel, impacting independence and access to resources.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Implementing community transport services can enhance mobility for elderly residents.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407647" y="2406949"/>
            <a:ext cx="2101454" cy="398588"/>
          </a:xfrm>
          <a:custGeom>
            <a:avLst/>
            <a:gdLst/>
            <a:ahLst/>
            <a:cxnLst/>
            <a:rect l="l" t="t" r="r" b="b"/>
            <a:pathLst>
              <a:path w="2101454" h="398588">
                <a:moveTo>
                  <a:pt x="0" y="398588"/>
                </a:moveTo>
                <a:lnTo>
                  <a:pt x="0" y="0"/>
                </a:lnTo>
                <a:lnTo>
                  <a:pt x="2101454" y="0"/>
                </a:lnTo>
                <a:lnTo>
                  <a:pt x="2101454" y="398588"/>
                </a:lnTo>
                <a:lnTo>
                  <a:pt x="0" y="39858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Mobility Issues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803078" y="2944437"/>
            <a:ext cx="2101454" cy="3172398"/>
          </a:xfrm>
          <a:custGeom>
            <a:avLst/>
            <a:gdLst/>
            <a:ahLst/>
            <a:cxnLst/>
            <a:rect l="l" t="t" r="r" b="b"/>
            <a:pathLst>
              <a:path w="2101454" h="3172398">
                <a:moveTo>
                  <a:pt x="0" y="3172398"/>
                </a:moveTo>
                <a:lnTo>
                  <a:pt x="0" y="0"/>
                </a:lnTo>
                <a:lnTo>
                  <a:pt x="2101454" y="0"/>
                </a:lnTo>
                <a:lnTo>
                  <a:pt x="2101454" y="3172398"/>
                </a:lnTo>
                <a:lnTo>
                  <a:pt x="0" y="31723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to medical facilities and services is often restricted, leading to unmet health needs.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Mobile health clinics can provide essential services directly to remote areas.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807198" y="2406949"/>
            <a:ext cx="2101454" cy="398588"/>
          </a:xfrm>
          <a:custGeom>
            <a:avLst/>
            <a:gdLst/>
            <a:ahLst/>
            <a:cxnLst/>
            <a:rect l="l" t="t" r="r" b="b"/>
            <a:pathLst>
              <a:path w="2101454" h="398588">
                <a:moveTo>
                  <a:pt x="0" y="398588"/>
                </a:moveTo>
                <a:lnTo>
                  <a:pt x="0" y="0"/>
                </a:lnTo>
                <a:lnTo>
                  <a:pt x="2101454" y="0"/>
                </a:lnTo>
                <a:lnTo>
                  <a:pt x="2101454" y="398588"/>
                </a:lnTo>
                <a:lnTo>
                  <a:pt x="0" y="39858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Limited Access to Healthcare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202629" y="2944437"/>
            <a:ext cx="2101454" cy="3172398"/>
          </a:xfrm>
          <a:custGeom>
            <a:avLst/>
            <a:gdLst/>
            <a:ahLst/>
            <a:cxnLst/>
            <a:rect l="l" t="t" r="r" b="b"/>
            <a:pathLst>
              <a:path w="2101454" h="3172398">
                <a:moveTo>
                  <a:pt x="0" y="3172398"/>
                </a:moveTo>
                <a:lnTo>
                  <a:pt x="0" y="0"/>
                </a:lnTo>
                <a:lnTo>
                  <a:pt x="2101454" y="0"/>
                </a:lnTo>
                <a:lnTo>
                  <a:pt x="2101454" y="3172398"/>
                </a:lnTo>
                <a:lnTo>
                  <a:pt x="0" y="31723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Many elderly residents in small villages experience loneliness due to limited social interactions.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Community programs that encourage regular gatherings can help foster connections.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206749" y="2406949"/>
            <a:ext cx="2101454" cy="398588"/>
          </a:xfrm>
          <a:custGeom>
            <a:avLst/>
            <a:gdLst/>
            <a:ahLst/>
            <a:cxnLst/>
            <a:rect l="l" t="t" r="r" b="b"/>
            <a:pathLst>
              <a:path w="2101454" h="398588">
                <a:moveTo>
                  <a:pt x="0" y="398588"/>
                </a:moveTo>
                <a:lnTo>
                  <a:pt x="0" y="0"/>
                </a:lnTo>
                <a:lnTo>
                  <a:pt x="2101454" y="0"/>
                </a:lnTo>
                <a:lnTo>
                  <a:pt x="2101454" y="398588"/>
                </a:lnTo>
                <a:lnTo>
                  <a:pt x="0" y="39858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Isolation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0B3041"/>
          </a:solidFill>
          <a:ln w="50800">
            <a:solidFill>
              <a:srgbClr val="10486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0B3041"/>
          </a:solidFill>
          <a:ln w="50800">
            <a:solidFill>
              <a:srgbClr val="15608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0B3041"/>
          </a:solidFill>
          <a:ln w="50800">
            <a:solidFill>
              <a:srgbClr val="10486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0B3041"/>
          </a:solidFill>
          <a:ln w="50800">
            <a:solidFill>
              <a:srgbClr val="15608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07996" y="1459960"/>
            <a:ext cx="11226290" cy="91440"/>
          </a:xfrm>
          <a:custGeom>
            <a:avLst/>
            <a:gdLst/>
            <a:ahLst/>
            <a:cxnLst/>
            <a:rect l="l" t="t" r="r" b="b"/>
            <a:pathLst>
              <a:path w="1122629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11180570" y="0"/>
                </a:lnTo>
                <a:cubicBezTo>
                  <a:pt x="11205820" y="0"/>
                  <a:pt x="11226290" y="20470"/>
                  <a:pt x="11226290" y="45720"/>
                </a:cubicBezTo>
                <a:lnTo>
                  <a:pt x="11226290" y="45720"/>
                </a:lnTo>
                <a:cubicBezTo>
                  <a:pt x="11226290" y="70970"/>
                  <a:pt x="11205820" y="91440"/>
                  <a:pt x="1118057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7997" y="0"/>
            <a:ext cx="10058400" cy="1270282"/>
          </a:xfrm>
          <a:custGeom>
            <a:avLst/>
            <a:gdLst/>
            <a:ahLst/>
            <a:cxnLst/>
            <a:rect l="l" t="t" r="r" b="b"/>
            <a:pathLst>
              <a:path w="10058400" h="1270282">
                <a:moveTo>
                  <a:pt x="0" y="1270282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Support Programs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9450274" y="3174925"/>
            <a:ext cx="1547347" cy="1463040"/>
          </a:xfrm>
          <a:custGeom>
            <a:avLst/>
            <a:gdLst/>
            <a:ahLst/>
            <a:cxnLst/>
            <a:rect l="l" t="t" r="r" b="b"/>
            <a:pathLst>
              <a:path w="1547347" h="1463040">
                <a:moveTo>
                  <a:pt x="0" y="1463040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16667"/>
              </a:lnSpc>
              <a:spcAft>
                <a:spcPts val="914"/>
              </a:spcAft>
              <a:buNone/>
            </a:pPr>
            <a:r>
              <a:rPr lang="en-US" sz="914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Regularly assess the effectiveness of the programs through feedback from participants and community members, making necessary adjustments to improve services and better meet the needs of elderly residents.</a:t>
            </a:r>
            <a:endParaRPr lang="en-US" sz="914" dirty="0"/>
          </a:p>
        </p:txBody>
      </p:sp>
      <p:sp>
        <p:nvSpPr>
          <p:cNvPr id="16" name="Text 14"/>
          <p:cNvSpPr/>
          <p:nvPr/>
        </p:nvSpPr>
        <p:spPr>
          <a:xfrm>
            <a:off x="9450274" y="2690192"/>
            <a:ext cx="1554480" cy="365760"/>
          </a:xfrm>
          <a:custGeom>
            <a:avLst/>
            <a:gdLst/>
            <a:ahLst/>
            <a:cxnLst/>
            <a:rect l="l" t="t" r="r" b="b"/>
            <a:pathLst>
              <a:path w="1554480" h="365760">
                <a:moveTo>
                  <a:pt x="0" y="365760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Evaluate and Adjust Programs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901527" y="3174925"/>
            <a:ext cx="1547347" cy="1463040"/>
          </a:xfrm>
          <a:custGeom>
            <a:avLst/>
            <a:gdLst/>
            <a:ahLst/>
            <a:cxnLst/>
            <a:rect l="l" t="t" r="r" b="b"/>
            <a:pathLst>
              <a:path w="1547347" h="1463040">
                <a:moveTo>
                  <a:pt x="0" y="1463040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Launch targeted programs such as weekly social gatherings, transportation services, and health workshops, engaging local volunteers and organizations to facilitate these initiatives.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901527" y="2690192"/>
            <a:ext cx="1554480" cy="365760"/>
          </a:xfrm>
          <a:custGeom>
            <a:avLst/>
            <a:gdLst/>
            <a:ahLst/>
            <a:cxnLst/>
            <a:rect l="l" t="t" r="r" b="b"/>
            <a:pathLst>
              <a:path w="1554480" h="365760">
                <a:moveTo>
                  <a:pt x="0" y="365760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Implement Support Initiatives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335127" y="3174925"/>
            <a:ext cx="1547347" cy="1463040"/>
          </a:xfrm>
          <a:custGeom>
            <a:avLst/>
            <a:gdLst/>
            <a:ahLst/>
            <a:cxnLst/>
            <a:rect l="l" t="t" r="r" b="b"/>
            <a:pathLst>
              <a:path w="1547347" h="1463040">
                <a:moveTo>
                  <a:pt x="0" y="1463040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comprehensive plan that outlines the goals, resources, and timelines for addressing the identified needs, ensuring community involvement in the planning process.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335127" y="2690192"/>
            <a:ext cx="1554480" cy="365760"/>
          </a:xfrm>
          <a:custGeom>
            <a:avLst/>
            <a:gdLst/>
            <a:ahLst/>
            <a:cxnLst/>
            <a:rect l="l" t="t" r="r" b="b"/>
            <a:pathLst>
              <a:path w="1554480" h="365760">
                <a:moveTo>
                  <a:pt x="0" y="365760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 a Strategic Plan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728508" y="3174925"/>
            <a:ext cx="1547347" cy="1463040"/>
          </a:xfrm>
          <a:custGeom>
            <a:avLst/>
            <a:gdLst/>
            <a:ahLst/>
            <a:cxnLst/>
            <a:rect l="l" t="t" r="r" b="b"/>
            <a:pathLst>
              <a:path w="1547347" h="1463040">
                <a:moveTo>
                  <a:pt x="0" y="1463040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Conduct surveys and focus groups within small villages to assess the specific needs of elderly residents, such as transportation, healthcare access, and social engagement.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728507" y="2690192"/>
            <a:ext cx="1554480" cy="365760"/>
          </a:xfrm>
          <a:custGeom>
            <a:avLst/>
            <a:gdLst/>
            <a:ahLst/>
            <a:cxnLst/>
            <a:rect l="l" t="t" r="r" b="b"/>
            <a:pathLst>
              <a:path w="1554480" h="365760">
                <a:moveTo>
                  <a:pt x="0" y="365760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Community Needs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07996" y="1450724"/>
            <a:ext cx="11226290" cy="91440"/>
          </a:xfrm>
          <a:custGeom>
            <a:avLst/>
            <a:gdLst/>
            <a:ahLst/>
            <a:cxnLst/>
            <a:rect l="l" t="t" r="r" b="b"/>
            <a:pathLst>
              <a:path w="1122629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11180570" y="0"/>
                </a:lnTo>
                <a:cubicBezTo>
                  <a:pt x="11205820" y="0"/>
                  <a:pt x="11226290" y="20470"/>
                  <a:pt x="11226290" y="45720"/>
                </a:cubicBezTo>
                <a:lnTo>
                  <a:pt x="11226290" y="45720"/>
                </a:lnTo>
                <a:cubicBezTo>
                  <a:pt x="11226290" y="70970"/>
                  <a:pt x="11205820" y="91440"/>
                  <a:pt x="1118057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7997" y="0"/>
            <a:ext cx="10058400" cy="1270282"/>
          </a:xfrm>
          <a:custGeom>
            <a:avLst/>
            <a:gdLst/>
            <a:ahLst/>
            <a:cxnLst/>
            <a:rect l="l" t="t" r="r" b="b"/>
            <a:pathLst>
              <a:path w="10058400" h="1270282">
                <a:moveTo>
                  <a:pt x="0" y="1270282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Healthcare Access Improvement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6266413" y="2817373"/>
            <a:ext cx="5212080" cy="2926080"/>
          </a:xfrm>
          <a:custGeom>
            <a:avLst/>
            <a:gdLst/>
            <a:ahLst/>
            <a:cxnLst/>
            <a:rect l="l" t="t" r="r" b="b"/>
            <a:pathLst>
              <a:path w="5212080" h="2926080">
                <a:moveTo>
                  <a:pt x="0" y="292608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Convenient Access: Telehealth services allow elderly residents to consult with healthcare providers from the comfort of their homes, reducing travel time and increasing appointment adherence by up to 70%.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24/7 Availability: Telehealth platforms offer flexible scheduling, enabling elderly patients to receive care at any time, thus improving overall health management and timely interventions.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66417" y="2105232"/>
            <a:ext cx="5212080" cy="551640"/>
          </a:xfrm>
          <a:custGeom>
            <a:avLst/>
            <a:gdLst/>
            <a:ahLst/>
            <a:cxnLst/>
            <a:rect l="l" t="t" r="r" b="b"/>
            <a:pathLst>
              <a:path w="5212080" h="551640">
                <a:moveTo>
                  <a:pt x="99295" y="551640"/>
                </a:moveTo>
                <a:cubicBezTo>
                  <a:pt x="44456" y="551640"/>
                  <a:pt x="0" y="507184"/>
                  <a:pt x="0" y="452345"/>
                </a:cubicBezTo>
                <a:lnTo>
                  <a:pt x="0" y="99295"/>
                </a:lnTo>
                <a:cubicBezTo>
                  <a:pt x="0" y="44456"/>
                  <a:pt x="44456" y="0"/>
                  <a:pt x="99295" y="0"/>
                </a:cubicBezTo>
                <a:lnTo>
                  <a:pt x="5112785" y="0"/>
                </a:lnTo>
                <a:cubicBezTo>
                  <a:pt x="5167624" y="0"/>
                  <a:pt x="5212080" y="44456"/>
                  <a:pt x="5212080" y="99295"/>
                </a:cubicBezTo>
                <a:lnTo>
                  <a:pt x="5212080" y="452345"/>
                </a:lnTo>
                <a:cubicBezTo>
                  <a:pt x="5212080" y="507184"/>
                  <a:pt x="5167624" y="551640"/>
                  <a:pt x="5112785" y="551640"/>
                </a:cubicBezTo>
                <a:lnTo>
                  <a:pt x="99295" y="55164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Modern Telehealth Solutions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39" y="2817373"/>
            <a:ext cx="5212080" cy="2926080"/>
          </a:xfrm>
          <a:custGeom>
            <a:avLst/>
            <a:gdLst/>
            <a:ahLst/>
            <a:cxnLst/>
            <a:rect l="l" t="t" r="r" b="b"/>
            <a:pathLst>
              <a:path w="5212080" h="2926080">
                <a:moveTo>
                  <a:pt x="0" y="292608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Limited Availability: Elderly residents in small villages often face long travel distances to reach healthcare facilities, with an average round trip of 30 miles, leading to missed appointments and delayed care.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Inflexible Hours: Many local clinics operate on strict schedules, making it difficult for elderly patients to access care outside of standard working hours, which can exacerbate health issues.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39" y="2105232"/>
            <a:ext cx="5212080" cy="551640"/>
          </a:xfrm>
          <a:custGeom>
            <a:avLst/>
            <a:gdLst/>
            <a:ahLst/>
            <a:cxnLst/>
            <a:rect l="l" t="t" r="r" b="b"/>
            <a:pathLst>
              <a:path w="5212080" h="551640">
                <a:moveTo>
                  <a:pt x="99295" y="551640"/>
                </a:moveTo>
                <a:cubicBezTo>
                  <a:pt x="44456" y="551640"/>
                  <a:pt x="0" y="507184"/>
                  <a:pt x="0" y="452345"/>
                </a:cubicBezTo>
                <a:lnTo>
                  <a:pt x="0" y="99295"/>
                </a:lnTo>
                <a:cubicBezTo>
                  <a:pt x="0" y="44456"/>
                  <a:pt x="44456" y="0"/>
                  <a:pt x="99295" y="0"/>
                </a:cubicBezTo>
                <a:lnTo>
                  <a:pt x="5112785" y="0"/>
                </a:lnTo>
                <a:cubicBezTo>
                  <a:pt x="5167624" y="0"/>
                  <a:pt x="5212080" y="44456"/>
                  <a:pt x="5212080" y="99295"/>
                </a:cubicBezTo>
                <a:lnTo>
                  <a:pt x="5212080" y="452345"/>
                </a:lnTo>
                <a:cubicBezTo>
                  <a:pt x="5212080" y="507184"/>
                  <a:pt x="5167624" y="551640"/>
                  <a:pt x="5112785" y="551640"/>
                </a:cubicBezTo>
                <a:lnTo>
                  <a:pt x="99295" y="55164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Traditional Healthcare Access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55348" y="1848793"/>
            <a:ext cx="2651760" cy="2103120"/>
          </a:xfrm>
          <a:custGeom>
            <a:avLst/>
            <a:gdLst/>
            <a:ahLst/>
            <a:cxnLst/>
            <a:rect l="l" t="t" r="r" b="b"/>
            <a:pathLst>
              <a:path w="2651760" h="2103120">
                <a:moveTo>
                  <a:pt x="108668" y="2103120"/>
                </a:moveTo>
                <a:cubicBezTo>
                  <a:pt x="48652" y="2103120"/>
                  <a:pt x="0" y="2054468"/>
                  <a:pt x="0" y="1994452"/>
                </a:cubicBezTo>
                <a:lnTo>
                  <a:pt x="0" y="108668"/>
                </a:lnTo>
                <a:cubicBezTo>
                  <a:pt x="0" y="48652"/>
                  <a:pt x="48652" y="0"/>
                  <a:pt x="108668" y="0"/>
                </a:cubicBezTo>
                <a:lnTo>
                  <a:pt x="2543092" y="0"/>
                </a:lnTo>
                <a:cubicBezTo>
                  <a:pt x="2603108" y="0"/>
                  <a:pt x="2651760" y="48652"/>
                  <a:pt x="2651760" y="108668"/>
                </a:cubicBezTo>
                <a:lnTo>
                  <a:pt x="2651760" y="1994452"/>
                </a:lnTo>
                <a:cubicBezTo>
                  <a:pt x="2651760" y="2054468"/>
                  <a:pt x="2603108" y="2103120"/>
                  <a:pt x="2543092" y="2103120"/>
                </a:cubicBezTo>
                <a:lnTo>
                  <a:pt x="108668" y="2103120"/>
                </a:lnTo>
              </a:path>
            </a:pathLst>
          </a:custGeom>
          <a:solidFill>
            <a:srgbClr val="0B3041">
              <a:alpha val="8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56677" y="1848793"/>
            <a:ext cx="2651760" cy="2103120"/>
          </a:xfrm>
          <a:custGeom>
            <a:avLst/>
            <a:gdLst/>
            <a:ahLst/>
            <a:cxnLst/>
            <a:rect l="l" t="t" r="r" b="b"/>
            <a:pathLst>
              <a:path w="2651760" h="2103120">
                <a:moveTo>
                  <a:pt x="108668" y="2103120"/>
                </a:moveTo>
                <a:cubicBezTo>
                  <a:pt x="48652" y="2103120"/>
                  <a:pt x="0" y="2054468"/>
                  <a:pt x="0" y="1994452"/>
                </a:cubicBezTo>
                <a:lnTo>
                  <a:pt x="0" y="108668"/>
                </a:lnTo>
                <a:cubicBezTo>
                  <a:pt x="0" y="48652"/>
                  <a:pt x="48652" y="0"/>
                  <a:pt x="108668" y="0"/>
                </a:cubicBezTo>
                <a:lnTo>
                  <a:pt x="2543092" y="0"/>
                </a:lnTo>
                <a:cubicBezTo>
                  <a:pt x="2603108" y="0"/>
                  <a:pt x="2651760" y="48652"/>
                  <a:pt x="2651760" y="108668"/>
                </a:cubicBezTo>
                <a:lnTo>
                  <a:pt x="2651760" y="1994452"/>
                </a:lnTo>
                <a:cubicBezTo>
                  <a:pt x="2651760" y="2054468"/>
                  <a:pt x="2603108" y="2103120"/>
                  <a:pt x="2543092" y="2103120"/>
                </a:cubicBezTo>
                <a:lnTo>
                  <a:pt x="108668" y="2103120"/>
                </a:lnTo>
              </a:path>
            </a:pathLst>
          </a:custGeom>
          <a:solidFill>
            <a:srgbClr val="0B3041">
              <a:alpha val="8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61836" y="1848793"/>
            <a:ext cx="2651760" cy="2103120"/>
          </a:xfrm>
          <a:custGeom>
            <a:avLst/>
            <a:gdLst/>
            <a:ahLst/>
            <a:cxnLst/>
            <a:rect l="l" t="t" r="r" b="b"/>
            <a:pathLst>
              <a:path w="2651760" h="2103120">
                <a:moveTo>
                  <a:pt x="108668" y="2103120"/>
                </a:moveTo>
                <a:cubicBezTo>
                  <a:pt x="48652" y="2103120"/>
                  <a:pt x="0" y="2054468"/>
                  <a:pt x="0" y="1994452"/>
                </a:cubicBezTo>
                <a:lnTo>
                  <a:pt x="0" y="108668"/>
                </a:lnTo>
                <a:cubicBezTo>
                  <a:pt x="0" y="48652"/>
                  <a:pt x="48652" y="0"/>
                  <a:pt x="108668" y="0"/>
                </a:cubicBezTo>
                <a:lnTo>
                  <a:pt x="2543092" y="0"/>
                </a:lnTo>
                <a:cubicBezTo>
                  <a:pt x="2603108" y="0"/>
                  <a:pt x="2651760" y="48652"/>
                  <a:pt x="2651760" y="108668"/>
                </a:cubicBezTo>
                <a:lnTo>
                  <a:pt x="2651760" y="1994452"/>
                </a:lnTo>
                <a:cubicBezTo>
                  <a:pt x="2651760" y="2054468"/>
                  <a:pt x="2603108" y="2103120"/>
                  <a:pt x="2543092" y="2103120"/>
                </a:cubicBezTo>
                <a:lnTo>
                  <a:pt x="108668" y="2103120"/>
                </a:lnTo>
              </a:path>
            </a:pathLst>
          </a:custGeom>
          <a:solidFill>
            <a:srgbClr val="0B3041">
              <a:alpha val="8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55348" y="4231649"/>
            <a:ext cx="2651760" cy="2103120"/>
          </a:xfrm>
          <a:custGeom>
            <a:avLst/>
            <a:gdLst/>
            <a:ahLst/>
            <a:cxnLst/>
            <a:rect l="l" t="t" r="r" b="b"/>
            <a:pathLst>
              <a:path w="2651760" h="2103120">
                <a:moveTo>
                  <a:pt x="108668" y="2103120"/>
                </a:moveTo>
                <a:cubicBezTo>
                  <a:pt x="48652" y="2103120"/>
                  <a:pt x="0" y="2054468"/>
                  <a:pt x="0" y="1994452"/>
                </a:cubicBezTo>
                <a:lnTo>
                  <a:pt x="0" y="108668"/>
                </a:lnTo>
                <a:cubicBezTo>
                  <a:pt x="0" y="48652"/>
                  <a:pt x="48652" y="0"/>
                  <a:pt x="108668" y="0"/>
                </a:cubicBezTo>
                <a:lnTo>
                  <a:pt x="2543092" y="0"/>
                </a:lnTo>
                <a:cubicBezTo>
                  <a:pt x="2603108" y="0"/>
                  <a:pt x="2651760" y="48652"/>
                  <a:pt x="2651760" y="108668"/>
                </a:cubicBezTo>
                <a:lnTo>
                  <a:pt x="2651760" y="1994452"/>
                </a:lnTo>
                <a:cubicBezTo>
                  <a:pt x="2651760" y="2054468"/>
                  <a:pt x="2603108" y="2103120"/>
                  <a:pt x="2543092" y="2103120"/>
                </a:cubicBezTo>
                <a:lnTo>
                  <a:pt x="108668" y="2103120"/>
                </a:lnTo>
              </a:path>
            </a:pathLst>
          </a:custGeom>
          <a:solidFill>
            <a:srgbClr val="0B3041">
              <a:alpha val="8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456677" y="4231649"/>
            <a:ext cx="2651760" cy="2103120"/>
          </a:xfrm>
          <a:custGeom>
            <a:avLst/>
            <a:gdLst/>
            <a:ahLst/>
            <a:cxnLst/>
            <a:rect l="l" t="t" r="r" b="b"/>
            <a:pathLst>
              <a:path w="2651760" h="2103120">
                <a:moveTo>
                  <a:pt x="108668" y="2103120"/>
                </a:moveTo>
                <a:cubicBezTo>
                  <a:pt x="48652" y="2103120"/>
                  <a:pt x="0" y="2054468"/>
                  <a:pt x="0" y="1994452"/>
                </a:cubicBezTo>
                <a:lnTo>
                  <a:pt x="0" y="108668"/>
                </a:lnTo>
                <a:cubicBezTo>
                  <a:pt x="0" y="48652"/>
                  <a:pt x="48652" y="0"/>
                  <a:pt x="108668" y="0"/>
                </a:cubicBezTo>
                <a:lnTo>
                  <a:pt x="2543092" y="0"/>
                </a:lnTo>
                <a:cubicBezTo>
                  <a:pt x="2603108" y="0"/>
                  <a:pt x="2651760" y="48652"/>
                  <a:pt x="2651760" y="108668"/>
                </a:cubicBezTo>
                <a:lnTo>
                  <a:pt x="2651760" y="1994452"/>
                </a:lnTo>
                <a:cubicBezTo>
                  <a:pt x="2651760" y="2054468"/>
                  <a:pt x="2603108" y="2103120"/>
                  <a:pt x="2543092" y="2103120"/>
                </a:cubicBezTo>
                <a:lnTo>
                  <a:pt x="108668" y="2103120"/>
                </a:lnTo>
              </a:path>
            </a:pathLst>
          </a:custGeom>
          <a:solidFill>
            <a:srgbClr val="0B3041">
              <a:alpha val="8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20424" y="1688515"/>
            <a:ext cx="309927" cy="325653"/>
          </a:xfrm>
          <a:custGeom>
            <a:avLst/>
            <a:gdLst/>
            <a:ahLst/>
            <a:cxnLst/>
            <a:rect l="l" t="t" r="r" b="b"/>
            <a:pathLst>
              <a:path w="309927" h="325653">
                <a:moveTo>
                  <a:pt x="55787" y="325653"/>
                </a:moveTo>
                <a:cubicBezTo>
                  <a:pt x="24977" y="325653"/>
                  <a:pt x="0" y="300676"/>
                  <a:pt x="0" y="269866"/>
                </a:cubicBezTo>
                <a:lnTo>
                  <a:pt x="0" y="55787"/>
                </a:lnTo>
                <a:cubicBezTo>
                  <a:pt x="0" y="24977"/>
                  <a:pt x="24977" y="0"/>
                  <a:pt x="55787" y="0"/>
                </a:cubicBezTo>
                <a:lnTo>
                  <a:pt x="254140" y="0"/>
                </a:lnTo>
                <a:cubicBezTo>
                  <a:pt x="284950" y="0"/>
                  <a:pt x="309927" y="24977"/>
                  <a:pt x="309927" y="55787"/>
                </a:cubicBezTo>
                <a:lnTo>
                  <a:pt x="309927" y="269866"/>
                </a:lnTo>
                <a:cubicBezTo>
                  <a:pt x="309927" y="300676"/>
                  <a:pt x="284950" y="325653"/>
                  <a:pt x="254140" y="325653"/>
                </a:cubicBezTo>
                <a:lnTo>
                  <a:pt x="55787" y="325653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638482" y="4071371"/>
            <a:ext cx="309927" cy="325653"/>
          </a:xfrm>
          <a:custGeom>
            <a:avLst/>
            <a:gdLst/>
            <a:ahLst/>
            <a:cxnLst/>
            <a:rect l="l" t="t" r="r" b="b"/>
            <a:pathLst>
              <a:path w="309927" h="325653">
                <a:moveTo>
                  <a:pt x="55787" y="325653"/>
                </a:moveTo>
                <a:cubicBezTo>
                  <a:pt x="24977" y="325653"/>
                  <a:pt x="0" y="300676"/>
                  <a:pt x="0" y="269866"/>
                </a:cubicBezTo>
                <a:lnTo>
                  <a:pt x="0" y="55787"/>
                </a:lnTo>
                <a:cubicBezTo>
                  <a:pt x="0" y="24977"/>
                  <a:pt x="24977" y="0"/>
                  <a:pt x="55787" y="0"/>
                </a:cubicBezTo>
                <a:lnTo>
                  <a:pt x="254140" y="0"/>
                </a:lnTo>
                <a:cubicBezTo>
                  <a:pt x="284950" y="0"/>
                  <a:pt x="309927" y="24977"/>
                  <a:pt x="309927" y="55787"/>
                </a:cubicBezTo>
                <a:lnTo>
                  <a:pt x="309927" y="269866"/>
                </a:lnTo>
                <a:cubicBezTo>
                  <a:pt x="309927" y="300676"/>
                  <a:pt x="284950" y="325653"/>
                  <a:pt x="254140" y="325653"/>
                </a:cubicBezTo>
                <a:lnTo>
                  <a:pt x="55787" y="325653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0424" y="4071371"/>
            <a:ext cx="309927" cy="325653"/>
          </a:xfrm>
          <a:custGeom>
            <a:avLst/>
            <a:gdLst/>
            <a:ahLst/>
            <a:cxnLst/>
            <a:rect l="l" t="t" r="r" b="b"/>
            <a:pathLst>
              <a:path w="309927" h="325653">
                <a:moveTo>
                  <a:pt x="55787" y="325653"/>
                </a:moveTo>
                <a:cubicBezTo>
                  <a:pt x="24977" y="325653"/>
                  <a:pt x="0" y="300676"/>
                  <a:pt x="0" y="269866"/>
                </a:cubicBezTo>
                <a:lnTo>
                  <a:pt x="0" y="55787"/>
                </a:lnTo>
                <a:cubicBezTo>
                  <a:pt x="0" y="24977"/>
                  <a:pt x="24977" y="0"/>
                  <a:pt x="55787" y="0"/>
                </a:cubicBezTo>
                <a:lnTo>
                  <a:pt x="254140" y="0"/>
                </a:lnTo>
                <a:cubicBezTo>
                  <a:pt x="284950" y="0"/>
                  <a:pt x="309927" y="24977"/>
                  <a:pt x="309927" y="55787"/>
                </a:cubicBezTo>
                <a:lnTo>
                  <a:pt x="309927" y="269866"/>
                </a:lnTo>
                <a:cubicBezTo>
                  <a:pt x="309927" y="300676"/>
                  <a:pt x="284950" y="325653"/>
                  <a:pt x="254140" y="325653"/>
                </a:cubicBezTo>
                <a:lnTo>
                  <a:pt x="55787" y="325653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542063" y="1688515"/>
            <a:ext cx="309927" cy="325653"/>
          </a:xfrm>
          <a:custGeom>
            <a:avLst/>
            <a:gdLst/>
            <a:ahLst/>
            <a:cxnLst/>
            <a:rect l="l" t="t" r="r" b="b"/>
            <a:pathLst>
              <a:path w="309927" h="325653">
                <a:moveTo>
                  <a:pt x="55787" y="325653"/>
                </a:moveTo>
                <a:cubicBezTo>
                  <a:pt x="24977" y="325653"/>
                  <a:pt x="0" y="300676"/>
                  <a:pt x="0" y="269866"/>
                </a:cubicBezTo>
                <a:lnTo>
                  <a:pt x="0" y="55787"/>
                </a:lnTo>
                <a:cubicBezTo>
                  <a:pt x="0" y="24977"/>
                  <a:pt x="24977" y="0"/>
                  <a:pt x="55787" y="0"/>
                </a:cubicBezTo>
                <a:lnTo>
                  <a:pt x="254140" y="0"/>
                </a:lnTo>
                <a:cubicBezTo>
                  <a:pt x="284950" y="0"/>
                  <a:pt x="309927" y="24977"/>
                  <a:pt x="309927" y="55787"/>
                </a:cubicBezTo>
                <a:lnTo>
                  <a:pt x="309927" y="269866"/>
                </a:lnTo>
                <a:cubicBezTo>
                  <a:pt x="309927" y="300676"/>
                  <a:pt x="284950" y="325653"/>
                  <a:pt x="254140" y="325653"/>
                </a:cubicBezTo>
                <a:lnTo>
                  <a:pt x="55787" y="325653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639557" y="1688515"/>
            <a:ext cx="309927" cy="325653"/>
          </a:xfrm>
          <a:custGeom>
            <a:avLst/>
            <a:gdLst/>
            <a:ahLst/>
            <a:cxnLst/>
            <a:rect l="l" t="t" r="r" b="b"/>
            <a:pathLst>
              <a:path w="309927" h="325653">
                <a:moveTo>
                  <a:pt x="55787" y="325653"/>
                </a:moveTo>
                <a:cubicBezTo>
                  <a:pt x="24977" y="325653"/>
                  <a:pt x="0" y="300676"/>
                  <a:pt x="0" y="269866"/>
                </a:cubicBezTo>
                <a:lnTo>
                  <a:pt x="0" y="55787"/>
                </a:lnTo>
                <a:cubicBezTo>
                  <a:pt x="0" y="24977"/>
                  <a:pt x="24977" y="0"/>
                  <a:pt x="55787" y="0"/>
                </a:cubicBezTo>
                <a:lnTo>
                  <a:pt x="254140" y="0"/>
                </a:lnTo>
                <a:cubicBezTo>
                  <a:pt x="284950" y="0"/>
                  <a:pt x="309927" y="24977"/>
                  <a:pt x="309927" y="55787"/>
                </a:cubicBezTo>
                <a:lnTo>
                  <a:pt x="309927" y="269866"/>
                </a:lnTo>
                <a:cubicBezTo>
                  <a:pt x="309927" y="300676"/>
                  <a:pt x="284950" y="325653"/>
                  <a:pt x="254140" y="325653"/>
                </a:cubicBezTo>
                <a:lnTo>
                  <a:pt x="55787" y="325653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07996" y="1459960"/>
            <a:ext cx="8503920" cy="91440"/>
          </a:xfrm>
          <a:custGeom>
            <a:avLst/>
            <a:gdLst/>
            <a:ahLst/>
            <a:cxnLst/>
            <a:rect l="l" t="t" r="r" b="b"/>
            <a:pathLst>
              <a:path w="850392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8458200" y="0"/>
                </a:lnTo>
                <a:cubicBezTo>
                  <a:pt x="8483450" y="0"/>
                  <a:pt x="8503920" y="20470"/>
                  <a:pt x="8503920" y="45720"/>
                </a:cubicBezTo>
                <a:lnTo>
                  <a:pt x="8503920" y="45720"/>
                </a:lnTo>
                <a:cubicBezTo>
                  <a:pt x="8503920" y="70970"/>
                  <a:pt x="8483450" y="91440"/>
                  <a:pt x="845820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07997" y="0"/>
            <a:ext cx="8503920" cy="1270282"/>
          </a:xfrm>
          <a:custGeom>
            <a:avLst/>
            <a:gdLst/>
            <a:ahLst/>
            <a:cxnLst/>
            <a:rect l="l" t="t" r="r" b="b"/>
            <a:pathLst>
              <a:path w="8503920" h="1270282">
                <a:moveTo>
                  <a:pt x="0" y="1270282"/>
                </a:moveTo>
                <a:lnTo>
                  <a:pt x="0" y="0"/>
                </a:lnTo>
                <a:lnTo>
                  <a:pt x="8503920" y="0"/>
                </a:lnTo>
                <a:lnTo>
                  <a:pt x="850392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Engagement Activities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944880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5000" r="3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639557" y="5067527"/>
            <a:ext cx="2286000" cy="1097280"/>
          </a:xfrm>
          <a:custGeom>
            <a:avLst/>
            <a:gdLst/>
            <a:ahLst/>
            <a:cxnLst/>
            <a:rect l="l" t="t" r="r" b="b"/>
            <a:pathLst>
              <a:path w="2286000" h="1097280">
                <a:moveTo>
                  <a:pt x="0" y="109728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Monthly art classes where residents can express creativity and showcase their work in a community exhibition.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3639557" y="4566986"/>
            <a:ext cx="2286000" cy="365760"/>
          </a:xfrm>
          <a:custGeom>
            <a:avLst/>
            <a:gdLst/>
            <a:ahLst/>
            <a:cxnLst/>
            <a:rect l="l" t="t" r="r" b="b"/>
            <a:pathLst>
              <a:path w="2286000" h="365760">
                <a:moveTo>
                  <a:pt x="0" y="36576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Art and Craft Workshops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38228" y="5067527"/>
            <a:ext cx="2286000" cy="1097280"/>
          </a:xfrm>
          <a:custGeom>
            <a:avLst/>
            <a:gdLst/>
            <a:ahLst/>
            <a:cxnLst/>
            <a:rect l="l" t="t" r="r" b="b"/>
            <a:pathLst>
              <a:path w="2286000" h="1097280">
                <a:moveTo>
                  <a:pt x="0" y="109728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Tai Chi sessions held twice a week to promote physical health and social interaction.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38228" y="4566986"/>
            <a:ext cx="2286000" cy="365760"/>
          </a:xfrm>
          <a:custGeom>
            <a:avLst/>
            <a:gdLst/>
            <a:ahLst/>
            <a:cxnLst/>
            <a:rect l="l" t="t" r="r" b="b"/>
            <a:pathLst>
              <a:path w="2286000" h="365760">
                <a:moveTo>
                  <a:pt x="0" y="36576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Fitness and Wellness Classes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544716" y="2684671"/>
            <a:ext cx="2286000" cy="1097280"/>
          </a:xfrm>
          <a:custGeom>
            <a:avLst/>
            <a:gdLst/>
            <a:ahLst/>
            <a:cxnLst/>
            <a:rect l="l" t="t" r="r" b="b"/>
            <a:pathLst>
              <a:path w="2286000" h="1097280">
                <a:moveTo>
                  <a:pt x="0" y="109728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Partnership with local schools for storytelling sessions, fostering connections between youth and elderly.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544716" y="2184130"/>
            <a:ext cx="2286000" cy="365760"/>
          </a:xfrm>
          <a:custGeom>
            <a:avLst/>
            <a:gdLst/>
            <a:ahLst/>
            <a:cxnLst/>
            <a:rect l="l" t="t" r="r" b="b"/>
            <a:pathLst>
              <a:path w="2286000" h="365760">
                <a:moveTo>
                  <a:pt x="0" y="36576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Intergenerational Programs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639557" y="2684671"/>
            <a:ext cx="2286000" cy="1097280"/>
          </a:xfrm>
          <a:custGeom>
            <a:avLst/>
            <a:gdLst/>
            <a:ahLst/>
            <a:cxnLst/>
            <a:rect l="l" t="t" r="r" b="b"/>
            <a:pathLst>
              <a:path w="2286000" h="1097280">
                <a:moveTo>
                  <a:pt x="0" y="109728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Gardening club that meets weekly to share tips and grow plants together.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639557" y="2184130"/>
            <a:ext cx="2286000" cy="365760"/>
          </a:xfrm>
          <a:custGeom>
            <a:avLst/>
            <a:gdLst/>
            <a:ahLst/>
            <a:cxnLst/>
            <a:rect l="l" t="t" r="r" b="b"/>
            <a:pathLst>
              <a:path w="2286000" h="365760">
                <a:moveTo>
                  <a:pt x="0" y="36576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Hobby Clubs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38228" y="2684671"/>
            <a:ext cx="2286000" cy="1097280"/>
          </a:xfrm>
          <a:custGeom>
            <a:avLst/>
            <a:gdLst/>
            <a:ahLst/>
            <a:cxnLst/>
            <a:rect l="l" t="t" r="r" b="b"/>
            <a:pathLst>
              <a:path w="2286000" h="1097280">
                <a:moveTo>
                  <a:pt x="0" y="109728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Monthly village festivals to celebrate local culture and traditions.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738228" y="2184130"/>
            <a:ext cx="2286000" cy="365760"/>
          </a:xfrm>
          <a:custGeom>
            <a:avLst/>
            <a:gdLst/>
            <a:ahLst/>
            <a:cxnLst/>
            <a:rect l="l" t="t" r="r" b="b"/>
            <a:pathLst>
              <a:path w="2286000" h="365760">
                <a:moveTo>
                  <a:pt x="0" y="36576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Gatherings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07996" y="1459960"/>
            <a:ext cx="11226290" cy="91440"/>
          </a:xfrm>
          <a:custGeom>
            <a:avLst/>
            <a:gdLst/>
            <a:ahLst/>
            <a:cxnLst/>
            <a:rect l="l" t="t" r="r" b="b"/>
            <a:pathLst>
              <a:path w="1122629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11180570" y="0"/>
                </a:lnTo>
                <a:cubicBezTo>
                  <a:pt x="11205820" y="0"/>
                  <a:pt x="11226290" y="20470"/>
                  <a:pt x="11226290" y="45720"/>
                </a:cubicBezTo>
                <a:lnTo>
                  <a:pt x="11226290" y="45720"/>
                </a:lnTo>
                <a:cubicBezTo>
                  <a:pt x="11226290" y="70970"/>
                  <a:pt x="11205820" y="91440"/>
                  <a:pt x="1118057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6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798403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091150" y="2390407"/>
            <a:ext cx="3936979" cy="2539669"/>
          </a:xfrm>
          <a:custGeom>
            <a:avLst/>
            <a:gdLst/>
            <a:ahLst/>
            <a:cxnLst/>
            <a:rect l="l" t="t" r="r" b="b"/>
            <a:pathLst>
              <a:path w="3936979" h="2539669">
                <a:moveTo>
                  <a:pt x="0" y="2539669"/>
                </a:moveTo>
                <a:lnTo>
                  <a:pt x="0" y="0"/>
                </a:lnTo>
                <a:lnTo>
                  <a:pt x="3936979" y="0"/>
                </a:lnTo>
                <a:lnTo>
                  <a:pt x="3936979" y="2539669"/>
                </a:lnTo>
                <a:lnTo>
                  <a:pt x="0" y="2539669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7997" y="0"/>
            <a:ext cx="10058400" cy="1270282"/>
          </a:xfrm>
          <a:custGeom>
            <a:avLst/>
            <a:gdLst/>
            <a:ahLst/>
            <a:cxnLst/>
            <a:rect l="l" t="t" r="r" b="b"/>
            <a:pathLst>
              <a:path w="10058400" h="1270282">
                <a:moveTo>
                  <a:pt x="0" y="1270282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Transportation Solutions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7865786" y="3088815"/>
            <a:ext cx="2455851" cy="1336601"/>
          </a:xfrm>
          <a:custGeom>
            <a:avLst/>
            <a:gdLst/>
            <a:ahLst/>
            <a:cxnLst/>
            <a:rect l="l" t="t" r="r" b="b"/>
            <a:pathLst>
              <a:path w="2455851" h="1336601">
                <a:moveTo>
                  <a:pt x="0" y="1336601"/>
                </a:moveTo>
                <a:lnTo>
                  <a:pt x="0" y="0"/>
                </a:lnTo>
                <a:lnTo>
                  <a:pt x="2455851" y="0"/>
                </a:lnTo>
                <a:lnTo>
                  <a:pt x="2455851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40000"/>
              </a:lnSpc>
              <a:spcAft>
                <a:spcPts val="871"/>
              </a:spcAft>
              <a:buNone/>
            </a:pPr>
            <a:r>
              <a:rPr lang="en-US" sz="87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Launch the transportation services with a community awareness campaign.</a:t>
            </a:r>
            <a:endParaRPr lang="en-US" sz="871" dirty="0"/>
          </a:p>
          <a:p>
            <a:pPr algn="l" marL="0" indent="0">
              <a:lnSpc>
                <a:spcPct val="140000"/>
              </a:lnSpc>
              <a:spcAft>
                <a:spcPts val="871"/>
              </a:spcAft>
              <a:buNone/>
            </a:pPr>
            <a:r>
              <a:rPr lang="en-US" sz="87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local events and social media to inform elderly residents about available options.</a:t>
            </a:r>
            <a:endParaRPr lang="en-US" sz="871" dirty="0"/>
          </a:p>
          <a:p>
            <a:pPr algn="l" marL="0" indent="0">
              <a:lnSpc>
                <a:spcPct val="140000"/>
              </a:lnSpc>
              <a:spcAft>
                <a:spcPts val="871"/>
              </a:spcAft>
              <a:buNone/>
            </a:pPr>
            <a:r>
              <a:rPr lang="en-US" sz="87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Provide information on schedules and how to access the services effectively.</a:t>
            </a:r>
            <a:endParaRPr lang="en-US" sz="871" dirty="0"/>
          </a:p>
        </p:txBody>
      </p:sp>
      <p:sp>
        <p:nvSpPr>
          <p:cNvPr id="11" name="Text 9"/>
          <p:cNvSpPr/>
          <p:nvPr/>
        </p:nvSpPr>
        <p:spPr>
          <a:xfrm>
            <a:off x="7865787" y="2616945"/>
            <a:ext cx="2455850" cy="411653"/>
          </a:xfrm>
          <a:custGeom>
            <a:avLst/>
            <a:gdLst/>
            <a:ahLst/>
            <a:cxnLst/>
            <a:rect l="l" t="t" r="r" b="b"/>
            <a:pathLst>
              <a:path w="2455850" h="411653">
                <a:moveTo>
                  <a:pt x="0" y="411653"/>
                </a:moveTo>
                <a:lnTo>
                  <a:pt x="0" y="0"/>
                </a:lnTo>
                <a:lnTo>
                  <a:pt x="2455850" y="0"/>
                </a:lnTo>
                <a:lnTo>
                  <a:pt x="245585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Implement and Promote Services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84615" y="3088815"/>
            <a:ext cx="2376131" cy="1336601"/>
          </a:xfrm>
          <a:custGeom>
            <a:avLst/>
            <a:gdLst/>
            <a:ahLst/>
            <a:cxnLst/>
            <a:rect l="l" t="t" r="r" b="b"/>
            <a:pathLst>
              <a:path w="2376131" h="1336601">
                <a:moveTo>
                  <a:pt x="0" y="1336601"/>
                </a:moveTo>
                <a:lnTo>
                  <a:pt x="0" y="0"/>
                </a:lnTo>
                <a:lnTo>
                  <a:pt x="2376131" y="0"/>
                </a:lnTo>
                <a:lnTo>
                  <a:pt x="2376131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40000"/>
              </a:lnSpc>
              <a:spcAft>
                <a:spcPts val="783"/>
              </a:spcAft>
              <a:buNone/>
            </a:pPr>
            <a:r>
              <a:rPr lang="en-US" sz="783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customized transportation solutions based on the assessment.</a:t>
            </a:r>
            <a:endParaRPr lang="en-US" sz="783" dirty="0"/>
          </a:p>
          <a:p>
            <a:pPr algn="l" marL="0" indent="0">
              <a:lnSpc>
                <a:spcPct val="140000"/>
              </a:lnSpc>
              <a:spcAft>
                <a:spcPts val="783"/>
              </a:spcAft>
              <a:buNone/>
            </a:pPr>
            <a:r>
              <a:rPr lang="en-US" sz="783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Options may include shuttle services, volunteer driver programs, or partnerships with local taxi services.</a:t>
            </a:r>
            <a:endParaRPr lang="en-US" sz="783" dirty="0"/>
          </a:p>
          <a:p>
            <a:pPr algn="l" marL="0" indent="0">
              <a:lnSpc>
                <a:spcPct val="140000"/>
              </a:lnSpc>
              <a:spcAft>
                <a:spcPts val="783"/>
              </a:spcAft>
              <a:buNone/>
            </a:pPr>
            <a:r>
              <a:rPr lang="en-US" sz="783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solutions cater to the unique needs of the elderly population.</a:t>
            </a:r>
            <a:endParaRPr lang="en-US" sz="783" dirty="0"/>
          </a:p>
        </p:txBody>
      </p:sp>
      <p:sp>
        <p:nvSpPr>
          <p:cNvPr id="13" name="Text 11"/>
          <p:cNvSpPr/>
          <p:nvPr/>
        </p:nvSpPr>
        <p:spPr>
          <a:xfrm>
            <a:off x="4584616" y="2616945"/>
            <a:ext cx="2376130" cy="411653"/>
          </a:xfrm>
          <a:custGeom>
            <a:avLst/>
            <a:gdLst/>
            <a:ahLst/>
            <a:cxnLst/>
            <a:rect l="l" t="t" r="r" b="b"/>
            <a:pathLst>
              <a:path w="2376130" h="411653">
                <a:moveTo>
                  <a:pt x="0" y="411653"/>
                </a:moveTo>
                <a:lnTo>
                  <a:pt x="0" y="0"/>
                </a:lnTo>
                <a:lnTo>
                  <a:pt x="2376130" y="0"/>
                </a:lnTo>
                <a:lnTo>
                  <a:pt x="237613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 Tailored Transportation Options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319812" y="3088815"/>
            <a:ext cx="2380168" cy="1336601"/>
          </a:xfrm>
          <a:custGeom>
            <a:avLst/>
            <a:gdLst/>
            <a:ahLst/>
            <a:cxnLst/>
            <a:rect l="l" t="t" r="r" b="b"/>
            <a:pathLst>
              <a:path w="2380168" h="1336601">
                <a:moveTo>
                  <a:pt x="0" y="1336601"/>
                </a:moveTo>
                <a:lnTo>
                  <a:pt x="0" y="0"/>
                </a:lnTo>
                <a:lnTo>
                  <a:pt x="2380168" y="0"/>
                </a:lnTo>
                <a:lnTo>
                  <a:pt x="2380168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Conduct surveys and focus groups within small villages to identify the specific transportation needs of elderly residents.</a:t>
            </a:r>
            <a:endParaRPr lang="en-US" sz="10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Determine frequency of travel, preferred destinations, and mobility challenges.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19812" y="2616945"/>
            <a:ext cx="2380167" cy="411653"/>
          </a:xfrm>
          <a:custGeom>
            <a:avLst/>
            <a:gdLst/>
            <a:ahLst/>
            <a:cxnLst/>
            <a:rect l="l" t="t" r="r" b="b"/>
            <a:pathLst>
              <a:path w="2380167" h="411653">
                <a:moveTo>
                  <a:pt x="0" y="411653"/>
                </a:moveTo>
                <a:lnTo>
                  <a:pt x="0" y="0"/>
                </a:lnTo>
                <a:lnTo>
                  <a:pt x="2380167" y="0"/>
                </a:lnTo>
                <a:lnTo>
                  <a:pt x="2380167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 Community Needs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18216" y="4353713"/>
            <a:ext cx="685241" cy="685241"/>
          </a:xfrm>
          <a:custGeom>
            <a:avLst/>
            <a:gdLst/>
            <a:ahLst/>
            <a:cxnLst/>
            <a:rect l="l" t="t" r="r" b="b"/>
            <a:pathLst>
              <a:path w="685241" h="685241">
                <a:moveTo>
                  <a:pt x="0" y="342621"/>
                </a:moveTo>
                <a:cubicBezTo>
                  <a:pt x="0" y="153397"/>
                  <a:pt x="153396" y="0"/>
                  <a:pt x="342621" y="0"/>
                </a:cubicBezTo>
                <a:cubicBezTo>
                  <a:pt x="531845" y="0"/>
                  <a:pt x="685241" y="153396"/>
                  <a:pt x="685241" y="342621"/>
                </a:cubicBezTo>
                <a:cubicBezTo>
                  <a:pt x="685241" y="531845"/>
                  <a:pt x="531845" y="685241"/>
                  <a:pt x="342621" y="685241"/>
                </a:cubicBezTo>
                <a:cubicBezTo>
                  <a:pt x="153397" y="685241"/>
                  <a:pt x="0" y="531845"/>
                  <a:pt x="0" y="342621"/>
                </a:cubicBez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15669" y="4251166"/>
            <a:ext cx="890334" cy="890334"/>
          </a:xfrm>
          <a:custGeom>
            <a:avLst/>
            <a:gdLst/>
            <a:ahLst/>
            <a:cxnLst/>
            <a:rect l="l" t="t" r="r" b="b"/>
            <a:pathLst>
              <a:path w="890334" h="890334">
                <a:moveTo>
                  <a:pt x="0" y="445167"/>
                </a:moveTo>
                <a:cubicBezTo>
                  <a:pt x="0" y="199308"/>
                  <a:pt x="199308" y="0"/>
                  <a:pt x="445167" y="0"/>
                </a:cubicBezTo>
                <a:cubicBezTo>
                  <a:pt x="691026" y="0"/>
                  <a:pt x="890334" y="199308"/>
                  <a:pt x="890334" y="445167"/>
                </a:cubicBezTo>
                <a:cubicBezTo>
                  <a:pt x="890334" y="691026"/>
                  <a:pt x="691026" y="890334"/>
                  <a:pt x="445167" y="890334"/>
                </a:cubicBezTo>
                <a:cubicBezTo>
                  <a:pt x="199308" y="890334"/>
                  <a:pt x="0" y="691026"/>
                  <a:pt x="0" y="445167"/>
                </a:cubicBezTo>
              </a:path>
            </a:pathLst>
          </a:custGeom>
          <a:noFill/>
          <a:ln w="28575">
            <a:solidFill>
              <a:srgbClr val="104862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 flipV="1" rot="5400000">
            <a:off x="2079986" y="2755904"/>
            <a:ext cx="876113" cy="2114413"/>
          </a:xfrm>
          <a:custGeom>
            <a:avLst/>
            <a:gdLst/>
            <a:ahLst/>
            <a:cxnLst/>
            <a:rect l="l" t="t" r="r" b="b"/>
            <a:pathLst>
              <a:path w="876113" h="2114413">
                <a:moveTo>
                  <a:pt x="0" y="0"/>
                </a:moveTo>
                <a:lnTo>
                  <a:pt x="438056" y="0"/>
                </a:lnTo>
                <a:lnTo>
                  <a:pt x="438056" y="2114413"/>
                </a:lnTo>
                <a:lnTo>
                  <a:pt x="876113" y="2114413"/>
                </a:lnTo>
              </a:path>
            </a:pathLst>
          </a:custGeom>
          <a:noFill/>
          <a:ln w="28575">
            <a:solidFill>
              <a:srgbClr val="104862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232629" y="2587266"/>
            <a:ext cx="685241" cy="685241"/>
          </a:xfrm>
          <a:custGeom>
            <a:avLst/>
            <a:gdLst/>
            <a:ahLst/>
            <a:cxnLst/>
            <a:rect l="l" t="t" r="r" b="b"/>
            <a:pathLst>
              <a:path w="685241" h="685241">
                <a:moveTo>
                  <a:pt x="0" y="342621"/>
                </a:moveTo>
                <a:cubicBezTo>
                  <a:pt x="0" y="153397"/>
                  <a:pt x="153396" y="0"/>
                  <a:pt x="342621" y="0"/>
                </a:cubicBezTo>
                <a:cubicBezTo>
                  <a:pt x="531845" y="0"/>
                  <a:pt x="685241" y="153396"/>
                  <a:pt x="685241" y="342621"/>
                </a:cubicBezTo>
                <a:cubicBezTo>
                  <a:pt x="685241" y="531845"/>
                  <a:pt x="531845" y="685241"/>
                  <a:pt x="342621" y="685241"/>
                </a:cubicBezTo>
                <a:cubicBezTo>
                  <a:pt x="153397" y="685241"/>
                  <a:pt x="0" y="531845"/>
                  <a:pt x="0" y="342621"/>
                </a:cubicBez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130082" y="2484719"/>
            <a:ext cx="890334" cy="890334"/>
          </a:xfrm>
          <a:custGeom>
            <a:avLst/>
            <a:gdLst/>
            <a:ahLst/>
            <a:cxnLst/>
            <a:rect l="l" t="t" r="r" b="b"/>
            <a:pathLst>
              <a:path w="890334" h="890334">
                <a:moveTo>
                  <a:pt x="0" y="445167"/>
                </a:moveTo>
                <a:cubicBezTo>
                  <a:pt x="0" y="199308"/>
                  <a:pt x="199308" y="0"/>
                  <a:pt x="445167" y="0"/>
                </a:cubicBezTo>
                <a:cubicBezTo>
                  <a:pt x="691026" y="0"/>
                  <a:pt x="890334" y="199308"/>
                  <a:pt x="890334" y="445167"/>
                </a:cubicBezTo>
                <a:cubicBezTo>
                  <a:pt x="890334" y="691026"/>
                  <a:pt x="691026" y="890334"/>
                  <a:pt x="445167" y="890334"/>
                </a:cubicBezTo>
                <a:cubicBezTo>
                  <a:pt x="199308" y="890334"/>
                  <a:pt x="0" y="691026"/>
                  <a:pt x="0" y="445167"/>
                </a:cubicBezTo>
              </a:path>
            </a:pathLst>
          </a:custGeom>
          <a:noFill/>
          <a:ln w="28575">
            <a:solidFill>
              <a:srgbClr val="104862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 rot="5400000">
            <a:off x="6322988" y="2750193"/>
            <a:ext cx="876113" cy="2125835"/>
          </a:xfrm>
          <a:custGeom>
            <a:avLst/>
            <a:gdLst/>
            <a:ahLst/>
            <a:cxnLst/>
            <a:rect l="l" t="t" r="r" b="b"/>
            <a:pathLst>
              <a:path w="876113" h="2125835">
                <a:moveTo>
                  <a:pt x="0" y="0"/>
                </a:moveTo>
                <a:lnTo>
                  <a:pt x="438056" y="0"/>
                </a:lnTo>
                <a:lnTo>
                  <a:pt x="438056" y="2125835"/>
                </a:lnTo>
                <a:lnTo>
                  <a:pt x="876113" y="2125835"/>
                </a:lnTo>
              </a:path>
            </a:pathLst>
          </a:custGeom>
          <a:noFill/>
          <a:ln w="28575">
            <a:solidFill>
              <a:srgbClr val="104862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481342" y="2587266"/>
            <a:ext cx="685241" cy="685241"/>
          </a:xfrm>
          <a:custGeom>
            <a:avLst/>
            <a:gdLst/>
            <a:ahLst/>
            <a:cxnLst/>
            <a:rect l="l" t="t" r="r" b="b"/>
            <a:pathLst>
              <a:path w="685241" h="685241">
                <a:moveTo>
                  <a:pt x="0" y="342621"/>
                </a:moveTo>
                <a:cubicBezTo>
                  <a:pt x="0" y="153397"/>
                  <a:pt x="153396" y="0"/>
                  <a:pt x="342621" y="0"/>
                </a:cubicBezTo>
                <a:cubicBezTo>
                  <a:pt x="531845" y="0"/>
                  <a:pt x="685241" y="153396"/>
                  <a:pt x="685241" y="342621"/>
                </a:cubicBezTo>
                <a:cubicBezTo>
                  <a:pt x="685241" y="531845"/>
                  <a:pt x="531845" y="685241"/>
                  <a:pt x="342621" y="685241"/>
                </a:cubicBezTo>
                <a:cubicBezTo>
                  <a:pt x="153397" y="685241"/>
                  <a:pt x="0" y="531845"/>
                  <a:pt x="0" y="342621"/>
                </a:cubicBez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78795" y="2484719"/>
            <a:ext cx="890334" cy="890334"/>
          </a:xfrm>
          <a:custGeom>
            <a:avLst/>
            <a:gdLst/>
            <a:ahLst/>
            <a:cxnLst/>
            <a:rect l="l" t="t" r="r" b="b"/>
            <a:pathLst>
              <a:path w="890334" h="890334">
                <a:moveTo>
                  <a:pt x="0" y="445167"/>
                </a:moveTo>
                <a:cubicBezTo>
                  <a:pt x="0" y="199308"/>
                  <a:pt x="199308" y="0"/>
                  <a:pt x="445167" y="0"/>
                </a:cubicBezTo>
                <a:cubicBezTo>
                  <a:pt x="691026" y="0"/>
                  <a:pt x="890334" y="199308"/>
                  <a:pt x="890334" y="445167"/>
                </a:cubicBezTo>
                <a:cubicBezTo>
                  <a:pt x="890334" y="691026"/>
                  <a:pt x="691026" y="890334"/>
                  <a:pt x="445167" y="890334"/>
                </a:cubicBezTo>
                <a:cubicBezTo>
                  <a:pt x="199308" y="890334"/>
                  <a:pt x="0" y="691026"/>
                  <a:pt x="0" y="445167"/>
                </a:cubicBezTo>
              </a:path>
            </a:pathLst>
          </a:custGeom>
          <a:noFill/>
          <a:ln w="28575">
            <a:solidFill>
              <a:srgbClr val="104862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 flipV="1" rot="16200000">
            <a:off x="4198632" y="2751671"/>
            <a:ext cx="876113" cy="2122878"/>
          </a:xfrm>
          <a:custGeom>
            <a:avLst/>
            <a:gdLst/>
            <a:ahLst/>
            <a:cxnLst/>
            <a:rect l="l" t="t" r="r" b="b"/>
            <a:pathLst>
              <a:path w="876113" h="2122878">
                <a:moveTo>
                  <a:pt x="0" y="0"/>
                </a:moveTo>
                <a:lnTo>
                  <a:pt x="438056" y="0"/>
                </a:lnTo>
                <a:lnTo>
                  <a:pt x="438056" y="2122878"/>
                </a:lnTo>
                <a:lnTo>
                  <a:pt x="876113" y="2122878"/>
                </a:lnTo>
              </a:path>
            </a:pathLst>
          </a:custGeom>
          <a:noFill/>
          <a:ln w="28575">
            <a:solidFill>
              <a:srgbClr val="104862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355507" y="4353713"/>
            <a:ext cx="685241" cy="685241"/>
          </a:xfrm>
          <a:custGeom>
            <a:avLst/>
            <a:gdLst/>
            <a:ahLst/>
            <a:cxnLst/>
            <a:rect l="l" t="t" r="r" b="b"/>
            <a:pathLst>
              <a:path w="685241" h="685241">
                <a:moveTo>
                  <a:pt x="0" y="342621"/>
                </a:moveTo>
                <a:cubicBezTo>
                  <a:pt x="0" y="153397"/>
                  <a:pt x="153396" y="0"/>
                  <a:pt x="342621" y="0"/>
                </a:cubicBezTo>
                <a:cubicBezTo>
                  <a:pt x="531845" y="0"/>
                  <a:pt x="685241" y="153396"/>
                  <a:pt x="685241" y="342621"/>
                </a:cubicBezTo>
                <a:cubicBezTo>
                  <a:pt x="685241" y="531845"/>
                  <a:pt x="531845" y="685241"/>
                  <a:pt x="342621" y="685241"/>
                </a:cubicBezTo>
                <a:cubicBezTo>
                  <a:pt x="153397" y="685241"/>
                  <a:pt x="0" y="531845"/>
                  <a:pt x="0" y="342621"/>
                </a:cubicBez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252960" y="4251166"/>
            <a:ext cx="890334" cy="890334"/>
          </a:xfrm>
          <a:custGeom>
            <a:avLst/>
            <a:gdLst/>
            <a:ahLst/>
            <a:cxnLst/>
            <a:rect l="l" t="t" r="r" b="b"/>
            <a:pathLst>
              <a:path w="890334" h="890334">
                <a:moveTo>
                  <a:pt x="0" y="445167"/>
                </a:moveTo>
                <a:cubicBezTo>
                  <a:pt x="0" y="199308"/>
                  <a:pt x="199308" y="0"/>
                  <a:pt x="445167" y="0"/>
                </a:cubicBezTo>
                <a:cubicBezTo>
                  <a:pt x="691026" y="0"/>
                  <a:pt x="890334" y="199308"/>
                  <a:pt x="890334" y="445167"/>
                </a:cubicBezTo>
                <a:cubicBezTo>
                  <a:pt x="890334" y="691026"/>
                  <a:pt x="691026" y="890334"/>
                  <a:pt x="445167" y="890334"/>
                </a:cubicBezTo>
                <a:cubicBezTo>
                  <a:pt x="199308" y="890334"/>
                  <a:pt x="0" y="691026"/>
                  <a:pt x="0" y="445167"/>
                </a:cubicBezTo>
              </a:path>
            </a:pathLst>
          </a:custGeom>
          <a:noFill/>
          <a:ln w="28575">
            <a:solidFill>
              <a:srgbClr val="104862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07996" y="1450724"/>
            <a:ext cx="11226290" cy="91440"/>
          </a:xfrm>
          <a:custGeom>
            <a:avLst/>
            <a:gdLst/>
            <a:ahLst/>
            <a:cxnLst/>
            <a:rect l="l" t="t" r="r" b="b"/>
            <a:pathLst>
              <a:path w="1122629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11180570" y="0"/>
                </a:lnTo>
                <a:cubicBezTo>
                  <a:pt x="11205820" y="0"/>
                  <a:pt x="11226290" y="20470"/>
                  <a:pt x="11226290" y="45720"/>
                </a:cubicBezTo>
                <a:lnTo>
                  <a:pt x="11226290" y="45720"/>
                </a:lnTo>
                <a:cubicBezTo>
                  <a:pt x="11226290" y="70970"/>
                  <a:pt x="11205820" y="91440"/>
                  <a:pt x="1118057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07997" y="0"/>
            <a:ext cx="10058400" cy="1270282"/>
          </a:xfrm>
          <a:custGeom>
            <a:avLst/>
            <a:gdLst/>
            <a:ahLst/>
            <a:cxnLst/>
            <a:rect l="l" t="t" r="r" b="b"/>
            <a:pathLst>
              <a:path w="10058400" h="1270282">
                <a:moveTo>
                  <a:pt x="0" y="1270282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Case Study: Village X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8488633" y="2281968"/>
            <a:ext cx="2834640" cy="1371600"/>
          </a:xfrm>
          <a:custGeom>
            <a:avLst/>
            <a:gdLst/>
            <a:ahLst/>
            <a:cxnLst/>
            <a:rect l="l" t="t" r="r" b="b"/>
            <a:pathLst>
              <a:path w="2834640" h="1371600">
                <a:moveTo>
                  <a:pt x="0" y="1371600"/>
                </a:moveTo>
                <a:lnTo>
                  <a:pt x="0" y="0"/>
                </a:lnTo>
                <a:lnTo>
                  <a:pt x="2834640" y="0"/>
                </a:lnTo>
                <a:lnTo>
                  <a:pt x="283464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10000"/>
              </a:lnSpc>
              <a:buSzPct val="100000"/>
              <a:buFont typeface="Arial"/>
              <a:buChar char="•"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Implemented workshops attended by 75 seniors, enhancing their skills in using technology for communication and accessing services.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488633" y="1826045"/>
            <a:ext cx="2834640" cy="365760"/>
          </a:xfrm>
          <a:custGeom>
            <a:avLst/>
            <a:gdLst/>
            <a:ahLst/>
            <a:cxnLst/>
            <a:rect l="l" t="t" r="r" b="b"/>
            <a:pathLst>
              <a:path w="2834640" h="365760">
                <a:moveTo>
                  <a:pt x="0" y="365760"/>
                </a:moveTo>
                <a:lnTo>
                  <a:pt x="0" y="0"/>
                </a:lnTo>
                <a:lnTo>
                  <a:pt x="2834640" y="0"/>
                </a:lnTo>
                <a:lnTo>
                  <a:pt x="28346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2021: Digital Literacy Workshops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365652" y="4514112"/>
            <a:ext cx="2834640" cy="1685232"/>
          </a:xfrm>
          <a:custGeom>
            <a:avLst/>
            <a:gdLst/>
            <a:ahLst/>
            <a:cxnLst/>
            <a:rect l="l" t="t" r="r" b="b"/>
            <a:pathLst>
              <a:path w="2834640" h="1685232">
                <a:moveTo>
                  <a:pt x="0" y="1685232"/>
                </a:moveTo>
                <a:lnTo>
                  <a:pt x="0" y="0"/>
                </a:lnTo>
                <a:lnTo>
                  <a:pt x="2834640" y="0"/>
                </a:lnTo>
                <a:lnTo>
                  <a:pt x="2834640" y="1685232"/>
                </a:lnTo>
                <a:lnTo>
                  <a:pt x="0" y="16852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10000"/>
              </a:lnSpc>
              <a:buSzPct val="100000"/>
              <a:buFont typeface="Arial"/>
              <a:buChar char="•"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Formed a group of 20 elderly residents to represent their interests and facilitate communication with local authorities.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365652" y="4058189"/>
            <a:ext cx="2834640" cy="365760"/>
          </a:xfrm>
          <a:custGeom>
            <a:avLst/>
            <a:gdLst/>
            <a:ahLst/>
            <a:cxnLst/>
            <a:rect l="l" t="t" r="r" b="b"/>
            <a:pathLst>
              <a:path w="2834640" h="365760">
                <a:moveTo>
                  <a:pt x="0" y="365760"/>
                </a:moveTo>
                <a:lnTo>
                  <a:pt x="0" y="0"/>
                </a:lnTo>
                <a:lnTo>
                  <a:pt x="2834640" y="0"/>
                </a:lnTo>
                <a:lnTo>
                  <a:pt x="28346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2020: Establishment of the Elderly Advocacy Group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185314" y="2281968"/>
            <a:ext cx="2834640" cy="1371600"/>
          </a:xfrm>
          <a:custGeom>
            <a:avLst/>
            <a:gdLst/>
            <a:ahLst/>
            <a:cxnLst/>
            <a:rect l="l" t="t" r="r" b="b"/>
            <a:pathLst>
              <a:path w="2834640" h="1371600">
                <a:moveTo>
                  <a:pt x="0" y="1371600"/>
                </a:moveTo>
                <a:lnTo>
                  <a:pt x="0" y="0"/>
                </a:lnTo>
                <a:lnTo>
                  <a:pt x="2834640" y="0"/>
                </a:lnTo>
                <a:lnTo>
                  <a:pt x="283464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10000"/>
              </a:lnSpc>
              <a:buSzPct val="100000"/>
              <a:buFont typeface="Arial"/>
              <a:buChar char="•"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Initiated a program providing weekly health check-ups and social activities, benefiting over 100 seniors.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185314" y="1826045"/>
            <a:ext cx="2834640" cy="365760"/>
          </a:xfrm>
          <a:custGeom>
            <a:avLst/>
            <a:gdLst/>
            <a:ahLst/>
            <a:cxnLst/>
            <a:rect l="l" t="t" r="r" b="b"/>
            <a:pathLst>
              <a:path w="2834640" h="365760">
                <a:moveTo>
                  <a:pt x="0" y="365760"/>
                </a:moveTo>
                <a:lnTo>
                  <a:pt x="0" y="0"/>
                </a:lnTo>
                <a:lnTo>
                  <a:pt x="2834640" y="0"/>
                </a:lnTo>
                <a:lnTo>
                  <a:pt x="28346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2019: Launch of the Senior Support Program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128361" y="4514112"/>
            <a:ext cx="2834640" cy="1685232"/>
          </a:xfrm>
          <a:custGeom>
            <a:avLst/>
            <a:gdLst/>
            <a:ahLst/>
            <a:cxnLst/>
            <a:rect l="l" t="t" r="r" b="b"/>
            <a:pathLst>
              <a:path w="2834640" h="1685232">
                <a:moveTo>
                  <a:pt x="0" y="1685232"/>
                </a:moveTo>
                <a:lnTo>
                  <a:pt x="0" y="0"/>
                </a:lnTo>
                <a:lnTo>
                  <a:pt x="2834640" y="0"/>
                </a:lnTo>
                <a:lnTo>
                  <a:pt x="2834640" y="1685232"/>
                </a:lnTo>
                <a:lnTo>
                  <a:pt x="0" y="16852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10000"/>
              </a:lnSpc>
              <a:buSzPct val="100000"/>
              <a:buFont typeface="Arial"/>
              <a:buChar char="•"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Conducted a comprehensive survey involving 150 elderly residents to identify key challenges and needs.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2128361" y="4058189"/>
            <a:ext cx="2834640" cy="365760"/>
          </a:xfrm>
          <a:custGeom>
            <a:avLst/>
            <a:gdLst/>
            <a:ahLst/>
            <a:cxnLst/>
            <a:rect l="l" t="t" r="r" b="b"/>
            <a:pathLst>
              <a:path w="2834640" h="365760">
                <a:moveTo>
                  <a:pt x="0" y="365760"/>
                </a:moveTo>
                <a:lnTo>
                  <a:pt x="0" y="0"/>
                </a:lnTo>
                <a:lnTo>
                  <a:pt x="2834640" y="0"/>
                </a:lnTo>
                <a:lnTo>
                  <a:pt x="28346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2018: Community Needs Assessment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07997" y="1967697"/>
            <a:ext cx="3545843" cy="4247080"/>
          </a:xfrm>
          <a:custGeom>
            <a:avLst/>
            <a:gdLst/>
            <a:ahLst/>
            <a:cxnLst/>
            <a:rect l="l" t="t" r="r" b="b"/>
            <a:pathLst>
              <a:path w="3545843" h="4247080">
                <a:moveTo>
                  <a:pt x="119920" y="4247080"/>
                </a:moveTo>
                <a:cubicBezTo>
                  <a:pt x="53690" y="4247080"/>
                  <a:pt x="0" y="4193390"/>
                  <a:pt x="0" y="4127160"/>
                </a:cubicBezTo>
                <a:lnTo>
                  <a:pt x="0" y="119920"/>
                </a:lnTo>
                <a:cubicBezTo>
                  <a:pt x="0" y="53690"/>
                  <a:pt x="53690" y="0"/>
                  <a:pt x="119920" y="0"/>
                </a:cubicBezTo>
                <a:lnTo>
                  <a:pt x="3425923" y="0"/>
                </a:lnTo>
                <a:cubicBezTo>
                  <a:pt x="3492153" y="0"/>
                  <a:pt x="3545843" y="53690"/>
                  <a:pt x="3545843" y="119920"/>
                </a:cubicBezTo>
                <a:lnTo>
                  <a:pt x="3545843" y="4127160"/>
                </a:lnTo>
                <a:cubicBezTo>
                  <a:pt x="3545843" y="4193390"/>
                  <a:pt x="3492153" y="4247080"/>
                  <a:pt x="3425923" y="4247080"/>
                </a:cubicBezTo>
                <a:lnTo>
                  <a:pt x="119920" y="424708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38160" y="1967697"/>
            <a:ext cx="3545843" cy="4247080"/>
          </a:xfrm>
          <a:custGeom>
            <a:avLst/>
            <a:gdLst/>
            <a:ahLst/>
            <a:cxnLst/>
            <a:rect l="l" t="t" r="r" b="b"/>
            <a:pathLst>
              <a:path w="3545843" h="4247080">
                <a:moveTo>
                  <a:pt x="119920" y="4247080"/>
                </a:moveTo>
                <a:cubicBezTo>
                  <a:pt x="53690" y="4247080"/>
                  <a:pt x="0" y="4193390"/>
                  <a:pt x="0" y="4127160"/>
                </a:cubicBezTo>
                <a:lnTo>
                  <a:pt x="0" y="119920"/>
                </a:lnTo>
                <a:cubicBezTo>
                  <a:pt x="0" y="53690"/>
                  <a:pt x="53690" y="0"/>
                  <a:pt x="119920" y="0"/>
                </a:cubicBezTo>
                <a:lnTo>
                  <a:pt x="3425923" y="0"/>
                </a:lnTo>
                <a:cubicBezTo>
                  <a:pt x="3492153" y="0"/>
                  <a:pt x="3545843" y="53690"/>
                  <a:pt x="3545843" y="119920"/>
                </a:cubicBezTo>
                <a:lnTo>
                  <a:pt x="3545843" y="4127160"/>
                </a:lnTo>
                <a:cubicBezTo>
                  <a:pt x="3545843" y="4193390"/>
                  <a:pt x="3492153" y="4247080"/>
                  <a:pt x="3425923" y="4247080"/>
                </a:cubicBezTo>
                <a:lnTo>
                  <a:pt x="119920" y="424708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323079" y="1967697"/>
            <a:ext cx="3545843" cy="4247080"/>
          </a:xfrm>
          <a:custGeom>
            <a:avLst/>
            <a:gdLst/>
            <a:ahLst/>
            <a:cxnLst/>
            <a:rect l="l" t="t" r="r" b="b"/>
            <a:pathLst>
              <a:path w="3545843" h="4247080">
                <a:moveTo>
                  <a:pt x="119920" y="4247080"/>
                </a:moveTo>
                <a:cubicBezTo>
                  <a:pt x="53690" y="4247080"/>
                  <a:pt x="0" y="4193390"/>
                  <a:pt x="0" y="4127160"/>
                </a:cubicBezTo>
                <a:lnTo>
                  <a:pt x="0" y="119920"/>
                </a:lnTo>
                <a:cubicBezTo>
                  <a:pt x="0" y="53690"/>
                  <a:pt x="53690" y="0"/>
                  <a:pt x="119920" y="0"/>
                </a:cubicBezTo>
                <a:lnTo>
                  <a:pt x="3425923" y="0"/>
                </a:lnTo>
                <a:cubicBezTo>
                  <a:pt x="3492153" y="0"/>
                  <a:pt x="3545843" y="53690"/>
                  <a:pt x="3545843" y="119920"/>
                </a:cubicBezTo>
                <a:lnTo>
                  <a:pt x="3545843" y="4127160"/>
                </a:lnTo>
                <a:cubicBezTo>
                  <a:pt x="3545843" y="4193390"/>
                  <a:pt x="3492153" y="4247080"/>
                  <a:pt x="3425923" y="4247080"/>
                </a:cubicBezTo>
                <a:lnTo>
                  <a:pt x="119920" y="424708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41359" y="176938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2296" y="457200"/>
                </a:moveTo>
                <a:cubicBezTo>
                  <a:pt x="36845" y="457200"/>
                  <a:pt x="0" y="420355"/>
                  <a:pt x="0" y="374904"/>
                </a:cubicBezTo>
                <a:lnTo>
                  <a:pt x="0" y="82296"/>
                </a:lnTo>
                <a:cubicBezTo>
                  <a:pt x="0" y="36845"/>
                  <a:pt x="36845" y="0"/>
                  <a:pt x="82296" y="0"/>
                </a:cubicBezTo>
                <a:lnTo>
                  <a:pt x="374904" y="0"/>
                </a:lnTo>
                <a:cubicBezTo>
                  <a:pt x="420355" y="0"/>
                  <a:pt x="457200" y="36845"/>
                  <a:pt x="457200" y="82296"/>
                </a:cubicBezTo>
                <a:lnTo>
                  <a:pt x="457200" y="374904"/>
                </a:lnTo>
                <a:cubicBezTo>
                  <a:pt x="457200" y="420355"/>
                  <a:pt x="420355" y="457200"/>
                  <a:pt x="374904" y="457200"/>
                </a:cubicBezTo>
                <a:lnTo>
                  <a:pt x="82296" y="45720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27825" y="176938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2296" y="457200"/>
                </a:moveTo>
                <a:cubicBezTo>
                  <a:pt x="36845" y="457200"/>
                  <a:pt x="0" y="420355"/>
                  <a:pt x="0" y="374904"/>
                </a:cubicBezTo>
                <a:lnTo>
                  <a:pt x="0" y="82296"/>
                </a:lnTo>
                <a:cubicBezTo>
                  <a:pt x="0" y="36845"/>
                  <a:pt x="36845" y="0"/>
                  <a:pt x="82296" y="0"/>
                </a:cubicBezTo>
                <a:lnTo>
                  <a:pt x="374904" y="0"/>
                </a:lnTo>
                <a:cubicBezTo>
                  <a:pt x="420355" y="0"/>
                  <a:pt x="457200" y="36845"/>
                  <a:pt x="457200" y="82296"/>
                </a:cubicBezTo>
                <a:lnTo>
                  <a:pt x="457200" y="374904"/>
                </a:lnTo>
                <a:cubicBezTo>
                  <a:pt x="457200" y="420355"/>
                  <a:pt x="420355" y="457200"/>
                  <a:pt x="374904" y="457200"/>
                </a:cubicBezTo>
                <a:lnTo>
                  <a:pt x="82296" y="45720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11196" y="176938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2296" y="457200"/>
                </a:moveTo>
                <a:cubicBezTo>
                  <a:pt x="36845" y="457200"/>
                  <a:pt x="0" y="420355"/>
                  <a:pt x="0" y="374904"/>
                </a:cubicBezTo>
                <a:lnTo>
                  <a:pt x="0" y="82296"/>
                </a:lnTo>
                <a:cubicBezTo>
                  <a:pt x="0" y="36845"/>
                  <a:pt x="36845" y="0"/>
                  <a:pt x="82296" y="0"/>
                </a:cubicBezTo>
                <a:lnTo>
                  <a:pt x="374904" y="0"/>
                </a:lnTo>
                <a:cubicBezTo>
                  <a:pt x="420355" y="0"/>
                  <a:pt x="457200" y="36845"/>
                  <a:pt x="457200" y="82296"/>
                </a:cubicBezTo>
                <a:lnTo>
                  <a:pt x="457200" y="374904"/>
                </a:lnTo>
                <a:cubicBezTo>
                  <a:pt x="457200" y="420355"/>
                  <a:pt x="420355" y="457200"/>
                  <a:pt x="374904" y="457200"/>
                </a:cubicBezTo>
                <a:lnTo>
                  <a:pt x="82296" y="45720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7997" y="1448058"/>
            <a:ext cx="11176005" cy="91440"/>
          </a:xfrm>
          <a:custGeom>
            <a:avLst/>
            <a:gdLst/>
            <a:ahLst/>
            <a:cxnLst/>
            <a:rect l="l" t="t" r="r" b="b"/>
            <a:pathLst>
              <a:path w="11176005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11130285" y="0"/>
                </a:lnTo>
                <a:cubicBezTo>
                  <a:pt x="11155536" y="0"/>
                  <a:pt x="11176005" y="20470"/>
                  <a:pt x="11176005" y="45720"/>
                </a:cubicBezTo>
                <a:lnTo>
                  <a:pt x="11176005" y="45720"/>
                </a:lnTo>
                <a:cubicBezTo>
                  <a:pt x="11176005" y="70970"/>
                  <a:pt x="11155536" y="91440"/>
                  <a:pt x="11130285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7997" y="0"/>
            <a:ext cx="10058400" cy="1270282"/>
          </a:xfrm>
          <a:custGeom>
            <a:avLst/>
            <a:gdLst/>
            <a:ahLst/>
            <a:cxnLst/>
            <a:rect l="l" t="t" r="r" b="b"/>
            <a:pathLst>
              <a:path w="10058400" h="1270282">
                <a:moveTo>
                  <a:pt x="0" y="1270282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8341359" y="2939796"/>
            <a:ext cx="3108960" cy="3011686"/>
          </a:xfrm>
          <a:custGeom>
            <a:avLst/>
            <a:gdLst/>
            <a:ahLst/>
            <a:cxnLst/>
            <a:rect l="l" t="t" r="r" b="b"/>
            <a:pathLst>
              <a:path w="3108960" h="3011686">
                <a:moveTo>
                  <a:pt x="0" y="3011686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011686"/>
                </a:lnTo>
                <a:lnTo>
                  <a:pt x="0" y="30116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Overview: Development of user-friendly apps tailored for elderly users.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Medication management apps that send reminders and track prescriptions, ensuring adherence to treatment plans.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341359" y="2320037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Mobile Applications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27825" y="2939796"/>
            <a:ext cx="3108960" cy="3011686"/>
          </a:xfrm>
          <a:custGeom>
            <a:avLst/>
            <a:gdLst/>
            <a:ahLst/>
            <a:cxnLst/>
            <a:rect l="l" t="t" r="r" b="b"/>
            <a:pathLst>
              <a:path w="3108960" h="3011686">
                <a:moveTo>
                  <a:pt x="0" y="3011686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011686"/>
                </a:lnTo>
                <a:lnTo>
                  <a:pt x="0" y="30116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Overview: Utilizing telehealth platforms for remote medical consultations.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Video calls with healthcare providers, reducing the need for travel, especially in small villages.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27825" y="2320037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Telehealth Services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11196" y="2939796"/>
            <a:ext cx="3108960" cy="3011686"/>
          </a:xfrm>
          <a:custGeom>
            <a:avLst/>
            <a:gdLst/>
            <a:ahLst/>
            <a:cxnLst/>
            <a:rect l="l" t="t" r="r" b="b"/>
            <a:pathLst>
              <a:path w="3108960" h="3011686">
                <a:moveTo>
                  <a:pt x="0" y="3011686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011686"/>
                </a:lnTo>
                <a:lnTo>
                  <a:pt x="0" y="30116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Overview: Implementation of smart home technology to enhance safety and convenience.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Smart sensors that alert caregivers when an elderly resident falls or requires assistance.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11196" y="2320037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Smart Home Devices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749816" y="0"/>
                </a:lnTo>
                <a:lnTo>
                  <a:pt x="2999232" y="1269835"/>
                </a:lnTo>
                <a:lnTo>
                  <a:pt x="2749816" y="2539669"/>
                </a:lnTo>
                <a:lnTo>
                  <a:pt x="0" y="2539669"/>
                </a:lnTo>
                <a:lnTo>
                  <a:pt x="249416" y="1269835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0B3041"/>
          </a:solidFill>
          <a:ln w="50800">
            <a:solidFill>
              <a:srgbClr val="10486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0B3041"/>
          </a:solidFill>
          <a:ln w="50800">
            <a:solidFill>
              <a:srgbClr val="15608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0B3041"/>
          </a:solidFill>
          <a:ln w="50800">
            <a:solidFill>
              <a:srgbClr val="10486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9"/>
                </a:moveTo>
                <a:cubicBezTo>
                  <a:pt x="822960" y="638654"/>
                  <a:pt x="638734" y="822857"/>
                  <a:pt x="411480" y="822857"/>
                </a:cubicBezTo>
                <a:cubicBezTo>
                  <a:pt x="184226" y="822857"/>
                  <a:pt x="0" y="638654"/>
                  <a:pt x="0" y="411429"/>
                </a:cubicBezTo>
                <a:cubicBezTo>
                  <a:pt x="0" y="184203"/>
                  <a:pt x="184226" y="0"/>
                  <a:pt x="411480" y="0"/>
                </a:cubicBezTo>
                <a:cubicBezTo>
                  <a:pt x="638734" y="0"/>
                  <a:pt x="822960" y="184203"/>
                  <a:pt x="822960" y="411429"/>
                </a:cubicBezTo>
              </a:path>
            </a:pathLst>
          </a:custGeom>
          <a:solidFill>
            <a:srgbClr val="0B3041"/>
          </a:solidFill>
          <a:ln w="50800">
            <a:solidFill>
              <a:srgbClr val="15608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07996" y="1459960"/>
            <a:ext cx="11226290" cy="91440"/>
          </a:xfrm>
          <a:custGeom>
            <a:avLst/>
            <a:gdLst/>
            <a:ahLst/>
            <a:cxnLst/>
            <a:rect l="l" t="t" r="r" b="b"/>
            <a:pathLst>
              <a:path w="1122629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11180570" y="0"/>
                </a:lnTo>
                <a:cubicBezTo>
                  <a:pt x="11205820" y="0"/>
                  <a:pt x="11226290" y="20470"/>
                  <a:pt x="11226290" y="45720"/>
                </a:cubicBezTo>
                <a:lnTo>
                  <a:pt x="11226290" y="45720"/>
                </a:lnTo>
                <a:cubicBezTo>
                  <a:pt x="11226290" y="70970"/>
                  <a:pt x="11205820" y="91440"/>
                  <a:pt x="1118057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7997" y="0"/>
            <a:ext cx="10058400" cy="1270282"/>
          </a:xfrm>
          <a:custGeom>
            <a:avLst/>
            <a:gdLst/>
            <a:ahLst/>
            <a:cxnLst/>
            <a:rect l="l" t="t" r="r" b="b"/>
            <a:pathLst>
              <a:path w="10058400" h="1270282">
                <a:moveTo>
                  <a:pt x="0" y="1270282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Volunteer Training Programs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9450274" y="3174925"/>
            <a:ext cx="1547347" cy="1463040"/>
          </a:xfrm>
          <a:custGeom>
            <a:avLst/>
            <a:gdLst/>
            <a:ahLst/>
            <a:cxnLst/>
            <a:rect l="l" t="t" r="r" b="b"/>
            <a:pathLst>
              <a:path w="1547347" h="1463040">
                <a:moveTo>
                  <a:pt x="0" y="1463040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16667"/>
              </a:lnSpc>
              <a:spcAft>
                <a:spcPts val="863"/>
              </a:spcAft>
              <a:buNone/>
            </a:pPr>
            <a:r>
              <a:rPr lang="en-US" sz="863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Roll out the volunteer programs in the community, ensuring regular check-ins and feedback sessions with both volunteers and elderly residents.</a:t>
            </a:r>
            <a:endParaRPr lang="en-US" sz="863" dirty="0"/>
          </a:p>
          <a:p>
            <a:pPr algn="l" marL="0" indent="0">
              <a:lnSpc>
                <a:spcPct val="116667"/>
              </a:lnSpc>
              <a:spcAft>
                <a:spcPts val="863"/>
              </a:spcAft>
              <a:buNone/>
            </a:pPr>
            <a:r>
              <a:rPr lang="en-US" sz="863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this feedback to continuously improve the training and support provided.</a:t>
            </a:r>
            <a:endParaRPr lang="en-US" sz="863" dirty="0"/>
          </a:p>
        </p:txBody>
      </p:sp>
      <p:sp>
        <p:nvSpPr>
          <p:cNvPr id="16" name="Text 14"/>
          <p:cNvSpPr/>
          <p:nvPr/>
        </p:nvSpPr>
        <p:spPr>
          <a:xfrm>
            <a:off x="9450274" y="2690192"/>
            <a:ext cx="1554480" cy="365760"/>
          </a:xfrm>
          <a:custGeom>
            <a:avLst/>
            <a:gdLst/>
            <a:ahLst/>
            <a:cxnLst/>
            <a:rect l="l" t="t" r="r" b="b"/>
            <a:pathLst>
              <a:path w="1554480" h="365760">
                <a:moveTo>
                  <a:pt x="0" y="365760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Implement and Evaluate Programs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901527" y="3174925"/>
            <a:ext cx="1547347" cy="1463040"/>
          </a:xfrm>
          <a:custGeom>
            <a:avLst/>
            <a:gdLst/>
            <a:ahLst/>
            <a:cxnLst/>
            <a:rect l="l" t="t" r="r" b="b"/>
            <a:pathLst>
              <a:path w="1547347" h="1463040">
                <a:moveTo>
                  <a:pt x="0" y="1463040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16667"/>
              </a:lnSpc>
              <a:spcAft>
                <a:spcPts val="848"/>
              </a:spcAft>
              <a:buNone/>
            </a:pPr>
            <a:r>
              <a:rPr lang="en-US" sz="848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Launch a recruitment campaign targeting local community members, emphasizing the importance of volunteerism.</a:t>
            </a:r>
            <a:endParaRPr lang="en-US" sz="848" dirty="0"/>
          </a:p>
          <a:p>
            <a:pPr algn="l" marL="0" indent="0">
              <a:lnSpc>
                <a:spcPct val="116667"/>
              </a:lnSpc>
              <a:spcAft>
                <a:spcPts val="848"/>
              </a:spcAft>
              <a:buNone/>
            </a:pPr>
            <a:r>
              <a:rPr lang="en-US" sz="848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Organize training sessions to equip volunteers with the necessary skills and knowledge to support elderly residents effectively.</a:t>
            </a:r>
            <a:endParaRPr lang="en-US" sz="848" dirty="0"/>
          </a:p>
        </p:txBody>
      </p:sp>
      <p:sp>
        <p:nvSpPr>
          <p:cNvPr id="18" name="Text 16"/>
          <p:cNvSpPr/>
          <p:nvPr/>
        </p:nvSpPr>
        <p:spPr>
          <a:xfrm>
            <a:off x="6901527" y="2690192"/>
            <a:ext cx="1554480" cy="365760"/>
          </a:xfrm>
          <a:custGeom>
            <a:avLst/>
            <a:gdLst/>
            <a:ahLst/>
            <a:cxnLst/>
            <a:rect l="l" t="t" r="r" b="b"/>
            <a:pathLst>
              <a:path w="1554480" h="365760">
                <a:moveTo>
                  <a:pt x="0" y="365760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Recruit and Train Volunteers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335127" y="3174925"/>
            <a:ext cx="1547347" cy="1463040"/>
          </a:xfrm>
          <a:custGeom>
            <a:avLst/>
            <a:gdLst/>
            <a:ahLst/>
            <a:cxnLst/>
            <a:rect l="l" t="t" r="r" b="b"/>
            <a:pathLst>
              <a:path w="1547347" h="1463040">
                <a:moveTo>
                  <a:pt x="0" y="1463040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16667"/>
              </a:lnSpc>
              <a:spcAft>
                <a:spcPts val="903"/>
              </a:spcAft>
              <a:buNone/>
            </a:pPr>
            <a:r>
              <a:rPr lang="en-US" sz="903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comprehensive training program that includes modules on communication skills, understanding elderly health issues, and effective engagement strategies tailored to the unique challenges faced by seniors in rural areas.</a:t>
            </a:r>
            <a:endParaRPr lang="en-US" sz="903" dirty="0"/>
          </a:p>
        </p:txBody>
      </p:sp>
      <p:sp>
        <p:nvSpPr>
          <p:cNvPr id="20" name="Text 18"/>
          <p:cNvSpPr/>
          <p:nvPr/>
        </p:nvSpPr>
        <p:spPr>
          <a:xfrm>
            <a:off x="4335127" y="2690192"/>
            <a:ext cx="1554480" cy="365760"/>
          </a:xfrm>
          <a:custGeom>
            <a:avLst/>
            <a:gdLst/>
            <a:ahLst/>
            <a:cxnLst/>
            <a:rect l="l" t="t" r="r" b="b"/>
            <a:pathLst>
              <a:path w="1554480" h="365760">
                <a:moveTo>
                  <a:pt x="0" y="365760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 Training Curriculum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728508" y="3174925"/>
            <a:ext cx="1547347" cy="1463040"/>
          </a:xfrm>
          <a:custGeom>
            <a:avLst/>
            <a:gdLst/>
            <a:ahLst/>
            <a:cxnLst/>
            <a:rect l="l" t="t" r="r" b="b"/>
            <a:pathLst>
              <a:path w="1547347" h="1463040">
                <a:moveTo>
                  <a:pt x="0" y="1463040"/>
                </a:moveTo>
                <a:lnTo>
                  <a:pt x="0" y="0"/>
                </a:lnTo>
                <a:lnTo>
                  <a:pt x="1547347" y="0"/>
                </a:lnTo>
                <a:lnTo>
                  <a:pt x="1547347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16667"/>
              </a:lnSpc>
              <a:spcAft>
                <a:spcPts val="992"/>
              </a:spcAft>
              <a:buNone/>
            </a:pPr>
            <a:r>
              <a:rPr lang="en-US" sz="992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Conduct surveys and focus groups in small villages to understand the specific needs of elderly residents, such as companionship, transportation, or assistance with daily activities.</a:t>
            </a:r>
            <a:endParaRPr lang="en-US" sz="992" dirty="0"/>
          </a:p>
        </p:txBody>
      </p:sp>
      <p:sp>
        <p:nvSpPr>
          <p:cNvPr id="22" name="Text 20"/>
          <p:cNvSpPr/>
          <p:nvPr/>
        </p:nvSpPr>
        <p:spPr>
          <a:xfrm>
            <a:off x="1728507" y="2690192"/>
            <a:ext cx="1554480" cy="365760"/>
          </a:xfrm>
          <a:custGeom>
            <a:avLst/>
            <a:gdLst/>
            <a:ahLst/>
            <a:cxnLst/>
            <a:rect l="l" t="t" r="r" b="b"/>
            <a:pathLst>
              <a:path w="1554480" h="365760">
                <a:moveTo>
                  <a:pt x="0" y="365760"/>
                </a:moveTo>
                <a:lnTo>
                  <a:pt x="0" y="0"/>
                </a:lnTo>
                <a:lnTo>
                  <a:pt x="1554480" y="0"/>
                </a:lnTo>
                <a:lnTo>
                  <a:pt x="15544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Community Needs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822378" y="1987148"/>
            <a:ext cx="4114800" cy="1920240"/>
          </a:xfrm>
          <a:custGeom>
            <a:avLst/>
            <a:gdLst/>
            <a:ahLst/>
            <a:cxnLst/>
            <a:rect l="l" t="t" r="r" b="b"/>
            <a:pathLst>
              <a:path w="4114800" h="1920240">
                <a:moveTo>
                  <a:pt x="68130" y="1920240"/>
                </a:moveTo>
                <a:cubicBezTo>
                  <a:pt x="30503" y="1920240"/>
                  <a:pt x="0" y="1889737"/>
                  <a:pt x="0" y="1852110"/>
                </a:cubicBezTo>
                <a:lnTo>
                  <a:pt x="0" y="68130"/>
                </a:lnTo>
                <a:cubicBezTo>
                  <a:pt x="0" y="30503"/>
                  <a:pt x="30503" y="0"/>
                  <a:pt x="68130" y="0"/>
                </a:cubicBezTo>
                <a:lnTo>
                  <a:pt x="4046670" y="0"/>
                </a:lnTo>
                <a:cubicBezTo>
                  <a:pt x="4084297" y="0"/>
                  <a:pt x="4114800" y="30503"/>
                  <a:pt x="4114800" y="68130"/>
                </a:cubicBezTo>
                <a:lnTo>
                  <a:pt x="4114800" y="1852110"/>
                </a:lnTo>
                <a:cubicBezTo>
                  <a:pt x="4114800" y="1889737"/>
                  <a:pt x="4084297" y="1920240"/>
                  <a:pt x="4046670" y="1920240"/>
                </a:cubicBezTo>
                <a:lnTo>
                  <a:pt x="68130" y="192024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7302" y="1987148"/>
            <a:ext cx="4114800" cy="1920240"/>
          </a:xfrm>
          <a:custGeom>
            <a:avLst/>
            <a:gdLst/>
            <a:ahLst/>
            <a:cxnLst/>
            <a:rect l="l" t="t" r="r" b="b"/>
            <a:pathLst>
              <a:path w="4114800" h="1920240">
                <a:moveTo>
                  <a:pt x="68130" y="1920240"/>
                </a:moveTo>
                <a:cubicBezTo>
                  <a:pt x="30503" y="1920240"/>
                  <a:pt x="0" y="1889737"/>
                  <a:pt x="0" y="1852110"/>
                </a:cubicBezTo>
                <a:lnTo>
                  <a:pt x="0" y="68130"/>
                </a:lnTo>
                <a:cubicBezTo>
                  <a:pt x="0" y="30503"/>
                  <a:pt x="30503" y="0"/>
                  <a:pt x="68130" y="0"/>
                </a:cubicBezTo>
                <a:lnTo>
                  <a:pt x="4046670" y="0"/>
                </a:lnTo>
                <a:cubicBezTo>
                  <a:pt x="4084297" y="0"/>
                  <a:pt x="4114800" y="30503"/>
                  <a:pt x="4114800" y="68130"/>
                </a:cubicBezTo>
                <a:lnTo>
                  <a:pt x="4114800" y="1852110"/>
                </a:lnTo>
                <a:cubicBezTo>
                  <a:pt x="4114800" y="1889737"/>
                  <a:pt x="4084297" y="1920240"/>
                  <a:pt x="4046670" y="1920240"/>
                </a:cubicBezTo>
                <a:lnTo>
                  <a:pt x="68130" y="192024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7996" y="1450724"/>
            <a:ext cx="11226290" cy="91440"/>
          </a:xfrm>
          <a:custGeom>
            <a:avLst/>
            <a:gdLst/>
            <a:ahLst/>
            <a:cxnLst/>
            <a:rect l="l" t="t" r="r" b="b"/>
            <a:pathLst>
              <a:path w="1122629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11180570" y="0"/>
                </a:lnTo>
                <a:cubicBezTo>
                  <a:pt x="11205820" y="0"/>
                  <a:pt x="11226290" y="20470"/>
                  <a:pt x="11226290" y="45720"/>
                </a:cubicBezTo>
                <a:lnTo>
                  <a:pt x="11226290" y="45720"/>
                </a:lnTo>
                <a:cubicBezTo>
                  <a:pt x="11226290" y="70970"/>
                  <a:pt x="11205820" y="91440"/>
                  <a:pt x="1118057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822666" y="1987148"/>
            <a:ext cx="4114800" cy="1920240"/>
          </a:xfrm>
          <a:custGeom>
            <a:avLst/>
            <a:gdLst/>
            <a:ahLst/>
            <a:cxnLst/>
            <a:rect l="l" t="t" r="r" b="b"/>
            <a:pathLst>
              <a:path w="4114800" h="1920240">
                <a:moveTo>
                  <a:pt x="68130" y="1920240"/>
                </a:moveTo>
                <a:cubicBezTo>
                  <a:pt x="30503" y="1920240"/>
                  <a:pt x="0" y="1889737"/>
                  <a:pt x="0" y="1852110"/>
                </a:cubicBezTo>
                <a:lnTo>
                  <a:pt x="0" y="68130"/>
                </a:lnTo>
                <a:cubicBezTo>
                  <a:pt x="0" y="30503"/>
                  <a:pt x="30503" y="0"/>
                  <a:pt x="68130" y="0"/>
                </a:cubicBezTo>
                <a:lnTo>
                  <a:pt x="4046670" y="0"/>
                </a:lnTo>
                <a:cubicBezTo>
                  <a:pt x="4084297" y="0"/>
                  <a:pt x="4114800" y="30503"/>
                  <a:pt x="4114800" y="68130"/>
                </a:cubicBezTo>
                <a:lnTo>
                  <a:pt x="4114800" y="1852110"/>
                </a:lnTo>
                <a:cubicBezTo>
                  <a:pt x="4114800" y="1889737"/>
                  <a:pt x="4084297" y="1920240"/>
                  <a:pt x="4046670" y="1920240"/>
                </a:cubicBezTo>
                <a:lnTo>
                  <a:pt x="68130" y="1920240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217302" y="1987148"/>
            <a:ext cx="4114800" cy="1920240"/>
          </a:xfrm>
          <a:custGeom>
            <a:avLst/>
            <a:gdLst/>
            <a:ahLst/>
            <a:cxnLst/>
            <a:rect l="l" t="t" r="r" b="b"/>
            <a:pathLst>
              <a:path w="4114800" h="1920240">
                <a:moveTo>
                  <a:pt x="68130" y="1920240"/>
                </a:moveTo>
                <a:cubicBezTo>
                  <a:pt x="30503" y="1920240"/>
                  <a:pt x="0" y="1889737"/>
                  <a:pt x="0" y="1852110"/>
                </a:cubicBezTo>
                <a:lnTo>
                  <a:pt x="0" y="68130"/>
                </a:lnTo>
                <a:cubicBezTo>
                  <a:pt x="0" y="30503"/>
                  <a:pt x="30503" y="0"/>
                  <a:pt x="68130" y="0"/>
                </a:cubicBezTo>
                <a:lnTo>
                  <a:pt x="4046670" y="0"/>
                </a:lnTo>
                <a:cubicBezTo>
                  <a:pt x="4084297" y="0"/>
                  <a:pt x="4114800" y="30503"/>
                  <a:pt x="4114800" y="68130"/>
                </a:cubicBezTo>
                <a:lnTo>
                  <a:pt x="4114800" y="1852110"/>
                </a:lnTo>
                <a:cubicBezTo>
                  <a:pt x="4114800" y="1889737"/>
                  <a:pt x="4084297" y="1920240"/>
                  <a:pt x="4046670" y="1920240"/>
                </a:cubicBezTo>
                <a:lnTo>
                  <a:pt x="68130" y="1920240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527706" y="1737212"/>
            <a:ext cx="1828800" cy="548640"/>
          </a:xfrm>
          <a:custGeom>
            <a:avLst/>
            <a:gdLst/>
            <a:ahLst/>
            <a:cxnLst/>
            <a:rect l="l" t="t" r="r" b="b"/>
            <a:pathLst>
              <a:path w="1828800" h="548640">
                <a:moveTo>
                  <a:pt x="274320" y="548640"/>
                </a:moveTo>
                <a:cubicBezTo>
                  <a:pt x="122817" y="548640"/>
                  <a:pt x="0" y="425823"/>
                  <a:pt x="0" y="274320"/>
                </a:cubicBezTo>
                <a:lnTo>
                  <a:pt x="0" y="274320"/>
                </a:lnTo>
                <a:cubicBezTo>
                  <a:pt x="0" y="122817"/>
                  <a:pt x="122817" y="0"/>
                  <a:pt x="274320" y="0"/>
                </a:cubicBezTo>
                <a:lnTo>
                  <a:pt x="1554480" y="0"/>
                </a:lnTo>
                <a:cubicBezTo>
                  <a:pt x="1705983" y="0"/>
                  <a:pt x="1828800" y="122817"/>
                  <a:pt x="1828800" y="274320"/>
                </a:cubicBezTo>
                <a:lnTo>
                  <a:pt x="1828800" y="274320"/>
                </a:lnTo>
                <a:cubicBezTo>
                  <a:pt x="1828800" y="425823"/>
                  <a:pt x="1705983" y="548640"/>
                  <a:pt x="1554480" y="548640"/>
                </a:cubicBezTo>
                <a:lnTo>
                  <a:pt x="274320" y="54864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Strengths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850840" y="1737212"/>
            <a:ext cx="1828800" cy="548640"/>
          </a:xfrm>
          <a:custGeom>
            <a:avLst/>
            <a:gdLst/>
            <a:ahLst/>
            <a:cxnLst/>
            <a:rect l="l" t="t" r="r" b="b"/>
            <a:pathLst>
              <a:path w="1828800" h="548640">
                <a:moveTo>
                  <a:pt x="274320" y="548640"/>
                </a:moveTo>
                <a:cubicBezTo>
                  <a:pt x="122817" y="548640"/>
                  <a:pt x="0" y="425823"/>
                  <a:pt x="0" y="274320"/>
                </a:cubicBezTo>
                <a:lnTo>
                  <a:pt x="0" y="274320"/>
                </a:lnTo>
                <a:cubicBezTo>
                  <a:pt x="0" y="122817"/>
                  <a:pt x="122817" y="0"/>
                  <a:pt x="274320" y="0"/>
                </a:cubicBezTo>
                <a:lnTo>
                  <a:pt x="1554480" y="0"/>
                </a:lnTo>
                <a:cubicBezTo>
                  <a:pt x="1705983" y="0"/>
                  <a:pt x="1828800" y="122817"/>
                  <a:pt x="1828800" y="274320"/>
                </a:cubicBezTo>
                <a:lnTo>
                  <a:pt x="1828800" y="274320"/>
                </a:lnTo>
                <a:cubicBezTo>
                  <a:pt x="1828800" y="425823"/>
                  <a:pt x="1705983" y="548640"/>
                  <a:pt x="1554480" y="548640"/>
                </a:cubicBezTo>
                <a:lnTo>
                  <a:pt x="274320" y="54864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Weaknesses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822378" y="4343136"/>
            <a:ext cx="4114800" cy="1920240"/>
          </a:xfrm>
          <a:custGeom>
            <a:avLst/>
            <a:gdLst/>
            <a:ahLst/>
            <a:cxnLst/>
            <a:rect l="l" t="t" r="r" b="b"/>
            <a:pathLst>
              <a:path w="4114800" h="1920240">
                <a:moveTo>
                  <a:pt x="68130" y="1920240"/>
                </a:moveTo>
                <a:cubicBezTo>
                  <a:pt x="30503" y="1920240"/>
                  <a:pt x="0" y="1889737"/>
                  <a:pt x="0" y="1852110"/>
                </a:cubicBezTo>
                <a:lnTo>
                  <a:pt x="0" y="68130"/>
                </a:lnTo>
                <a:cubicBezTo>
                  <a:pt x="0" y="30503"/>
                  <a:pt x="30503" y="0"/>
                  <a:pt x="68130" y="0"/>
                </a:cubicBezTo>
                <a:lnTo>
                  <a:pt x="4046670" y="0"/>
                </a:lnTo>
                <a:cubicBezTo>
                  <a:pt x="4084297" y="0"/>
                  <a:pt x="4114800" y="30503"/>
                  <a:pt x="4114800" y="68130"/>
                </a:cubicBezTo>
                <a:lnTo>
                  <a:pt x="4114800" y="1852110"/>
                </a:lnTo>
                <a:cubicBezTo>
                  <a:pt x="4114800" y="1889737"/>
                  <a:pt x="4084297" y="1920240"/>
                  <a:pt x="4046670" y="1920240"/>
                </a:cubicBezTo>
                <a:lnTo>
                  <a:pt x="68130" y="192024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217302" y="4343136"/>
            <a:ext cx="4114800" cy="1920240"/>
          </a:xfrm>
          <a:custGeom>
            <a:avLst/>
            <a:gdLst/>
            <a:ahLst/>
            <a:cxnLst/>
            <a:rect l="l" t="t" r="r" b="b"/>
            <a:pathLst>
              <a:path w="4114800" h="1920240">
                <a:moveTo>
                  <a:pt x="68130" y="1920240"/>
                </a:moveTo>
                <a:cubicBezTo>
                  <a:pt x="30503" y="1920240"/>
                  <a:pt x="0" y="1889737"/>
                  <a:pt x="0" y="1852110"/>
                </a:cubicBezTo>
                <a:lnTo>
                  <a:pt x="0" y="68130"/>
                </a:lnTo>
                <a:cubicBezTo>
                  <a:pt x="0" y="30503"/>
                  <a:pt x="30503" y="0"/>
                  <a:pt x="68130" y="0"/>
                </a:cubicBezTo>
                <a:lnTo>
                  <a:pt x="4046670" y="0"/>
                </a:lnTo>
                <a:cubicBezTo>
                  <a:pt x="4084297" y="0"/>
                  <a:pt x="4114800" y="30503"/>
                  <a:pt x="4114800" y="68130"/>
                </a:cubicBezTo>
                <a:lnTo>
                  <a:pt x="4114800" y="1852110"/>
                </a:lnTo>
                <a:cubicBezTo>
                  <a:pt x="4114800" y="1889737"/>
                  <a:pt x="4084297" y="1920240"/>
                  <a:pt x="4046670" y="1920240"/>
                </a:cubicBezTo>
                <a:lnTo>
                  <a:pt x="68130" y="192024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822666" y="4343136"/>
            <a:ext cx="4114800" cy="1920240"/>
          </a:xfrm>
          <a:custGeom>
            <a:avLst/>
            <a:gdLst/>
            <a:ahLst/>
            <a:cxnLst/>
            <a:rect l="l" t="t" r="r" b="b"/>
            <a:pathLst>
              <a:path w="4114800" h="1920240">
                <a:moveTo>
                  <a:pt x="68130" y="1920240"/>
                </a:moveTo>
                <a:cubicBezTo>
                  <a:pt x="30503" y="1920240"/>
                  <a:pt x="0" y="1889737"/>
                  <a:pt x="0" y="1852110"/>
                </a:cubicBezTo>
                <a:lnTo>
                  <a:pt x="0" y="68130"/>
                </a:lnTo>
                <a:cubicBezTo>
                  <a:pt x="0" y="30503"/>
                  <a:pt x="30503" y="0"/>
                  <a:pt x="68130" y="0"/>
                </a:cubicBezTo>
                <a:lnTo>
                  <a:pt x="4046670" y="0"/>
                </a:lnTo>
                <a:cubicBezTo>
                  <a:pt x="4084297" y="0"/>
                  <a:pt x="4114800" y="30503"/>
                  <a:pt x="4114800" y="68130"/>
                </a:cubicBezTo>
                <a:lnTo>
                  <a:pt x="4114800" y="1852110"/>
                </a:lnTo>
                <a:cubicBezTo>
                  <a:pt x="4114800" y="1889737"/>
                  <a:pt x="4084297" y="1920240"/>
                  <a:pt x="4046670" y="1920240"/>
                </a:cubicBezTo>
                <a:lnTo>
                  <a:pt x="68130" y="1920240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217590" y="4343136"/>
            <a:ext cx="4114800" cy="1920240"/>
          </a:xfrm>
          <a:custGeom>
            <a:avLst/>
            <a:gdLst/>
            <a:ahLst/>
            <a:cxnLst/>
            <a:rect l="l" t="t" r="r" b="b"/>
            <a:pathLst>
              <a:path w="4114800" h="1920240">
                <a:moveTo>
                  <a:pt x="68130" y="1920240"/>
                </a:moveTo>
                <a:cubicBezTo>
                  <a:pt x="30503" y="1920240"/>
                  <a:pt x="0" y="1889737"/>
                  <a:pt x="0" y="1852110"/>
                </a:cubicBezTo>
                <a:lnTo>
                  <a:pt x="0" y="68130"/>
                </a:lnTo>
                <a:cubicBezTo>
                  <a:pt x="0" y="30503"/>
                  <a:pt x="30503" y="0"/>
                  <a:pt x="68130" y="0"/>
                </a:cubicBezTo>
                <a:lnTo>
                  <a:pt x="4046670" y="0"/>
                </a:lnTo>
                <a:cubicBezTo>
                  <a:pt x="4084297" y="0"/>
                  <a:pt x="4114800" y="30503"/>
                  <a:pt x="4114800" y="68130"/>
                </a:cubicBezTo>
                <a:lnTo>
                  <a:pt x="4114800" y="1852110"/>
                </a:lnTo>
                <a:cubicBezTo>
                  <a:pt x="4114800" y="1889737"/>
                  <a:pt x="4084297" y="1920240"/>
                  <a:pt x="4046670" y="1920240"/>
                </a:cubicBezTo>
                <a:lnTo>
                  <a:pt x="68130" y="1920240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527706" y="4093200"/>
            <a:ext cx="1828800" cy="548640"/>
          </a:xfrm>
          <a:custGeom>
            <a:avLst/>
            <a:gdLst/>
            <a:ahLst/>
            <a:cxnLst/>
            <a:rect l="l" t="t" r="r" b="b"/>
            <a:pathLst>
              <a:path w="1828800" h="548640">
                <a:moveTo>
                  <a:pt x="274320" y="548640"/>
                </a:moveTo>
                <a:cubicBezTo>
                  <a:pt x="122817" y="548640"/>
                  <a:pt x="0" y="425823"/>
                  <a:pt x="0" y="274320"/>
                </a:cubicBezTo>
                <a:lnTo>
                  <a:pt x="0" y="274320"/>
                </a:lnTo>
                <a:cubicBezTo>
                  <a:pt x="0" y="122817"/>
                  <a:pt x="122817" y="0"/>
                  <a:pt x="274320" y="0"/>
                </a:cubicBezTo>
                <a:lnTo>
                  <a:pt x="1554480" y="0"/>
                </a:lnTo>
                <a:cubicBezTo>
                  <a:pt x="1705983" y="0"/>
                  <a:pt x="1828800" y="122817"/>
                  <a:pt x="1828800" y="274320"/>
                </a:cubicBezTo>
                <a:lnTo>
                  <a:pt x="1828800" y="274320"/>
                </a:lnTo>
                <a:cubicBezTo>
                  <a:pt x="1828800" y="425823"/>
                  <a:pt x="1705983" y="548640"/>
                  <a:pt x="1554480" y="548640"/>
                </a:cubicBezTo>
                <a:lnTo>
                  <a:pt x="274320" y="54864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Opportunities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850840" y="4093200"/>
            <a:ext cx="1828800" cy="548640"/>
          </a:xfrm>
          <a:custGeom>
            <a:avLst/>
            <a:gdLst/>
            <a:ahLst/>
            <a:cxnLst/>
            <a:rect l="l" t="t" r="r" b="b"/>
            <a:pathLst>
              <a:path w="1828800" h="548640">
                <a:moveTo>
                  <a:pt x="274320" y="548640"/>
                </a:moveTo>
                <a:cubicBezTo>
                  <a:pt x="122817" y="548640"/>
                  <a:pt x="0" y="425823"/>
                  <a:pt x="0" y="274320"/>
                </a:cubicBezTo>
                <a:lnTo>
                  <a:pt x="0" y="274320"/>
                </a:lnTo>
                <a:cubicBezTo>
                  <a:pt x="0" y="122817"/>
                  <a:pt x="122817" y="0"/>
                  <a:pt x="274320" y="0"/>
                </a:cubicBezTo>
                <a:lnTo>
                  <a:pt x="1554480" y="0"/>
                </a:lnTo>
                <a:cubicBezTo>
                  <a:pt x="1705983" y="0"/>
                  <a:pt x="1828800" y="122817"/>
                  <a:pt x="1828800" y="274320"/>
                </a:cubicBezTo>
                <a:lnTo>
                  <a:pt x="1828800" y="274320"/>
                </a:lnTo>
                <a:cubicBezTo>
                  <a:pt x="1828800" y="425823"/>
                  <a:pt x="1705983" y="548640"/>
                  <a:pt x="1554480" y="548640"/>
                </a:cubicBezTo>
                <a:lnTo>
                  <a:pt x="274320" y="54864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Threats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044440" y="2971259"/>
            <a:ext cx="2103120" cy="2103120"/>
          </a:xfrm>
          <a:custGeom>
            <a:avLst/>
            <a:gdLst/>
            <a:ahLst/>
            <a:cxnLst/>
            <a:rect l="l" t="t" r="r" b="b"/>
            <a:pathLst>
              <a:path w="2103120" h="2103120">
                <a:moveTo>
                  <a:pt x="0" y="1051560"/>
                </a:moveTo>
                <a:cubicBezTo>
                  <a:pt x="0" y="470799"/>
                  <a:pt x="470799" y="0"/>
                  <a:pt x="1051560" y="0"/>
                </a:cubicBezTo>
                <a:cubicBezTo>
                  <a:pt x="1632321" y="0"/>
                  <a:pt x="2103120" y="470799"/>
                  <a:pt x="2103120" y="1051560"/>
                </a:cubicBezTo>
                <a:cubicBezTo>
                  <a:pt x="2103120" y="1632321"/>
                  <a:pt x="1632321" y="2103120"/>
                  <a:pt x="1051560" y="2103120"/>
                </a:cubicBezTo>
                <a:cubicBezTo>
                  <a:pt x="470799" y="2103120"/>
                  <a:pt x="0" y="1632321"/>
                  <a:pt x="0" y="1051560"/>
                </a:cubicBezTo>
              </a:path>
            </a:pathLst>
          </a:custGeom>
          <a:solidFill>
            <a:srgbClr val="104862"/>
          </a:solidFill>
          <a:ln w="76200">
            <a:solidFill>
              <a:srgbClr val="0B3041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000" b="1" dirty="0">
                <a:solidFill>
                  <a:srgbClr val="C1E5F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SW</a:t>
            </a:r>
            <a:endParaRPr lang="en-US" sz="4000" dirty="0"/>
          </a:p>
          <a:p>
            <a:pPr algn="ctr" marL="0" indent="0">
              <a:lnSpc>
                <a:spcPct val="83333"/>
              </a:lnSpc>
              <a:buNone/>
            </a:pPr>
            <a:r>
              <a:rPr lang="en-US" sz="4000" b="1" dirty="0">
                <a:solidFill>
                  <a:srgbClr val="C1E5F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OT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07997" y="0"/>
            <a:ext cx="10058400" cy="1270282"/>
          </a:xfrm>
          <a:custGeom>
            <a:avLst/>
            <a:gdLst/>
            <a:ahLst/>
            <a:cxnLst/>
            <a:rect l="l" t="t" r="r" b="b"/>
            <a:pathLst>
              <a:path w="10058400" h="1270282">
                <a:moveTo>
                  <a:pt x="0" y="1270282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SWOT Analysis of Empowerment Initiatives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6537630" y="4834464"/>
            <a:ext cx="3474720" cy="1188720"/>
          </a:xfrm>
          <a:custGeom>
            <a:avLst/>
            <a:gdLst/>
            <a:ahLst/>
            <a:cxnLst/>
            <a:rect l="l" t="t" r="r" b="b"/>
            <a:pathLst>
              <a:path w="3474720" h="1188720">
                <a:moveTo>
                  <a:pt x="0" y="118872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365760" tIns="0" rIns="0" bIns="0" rtlCol="0" anchor="t"/>
          <a:lstStyle/>
          <a:p>
            <a:pPr algn="r"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Economic constraints and budget cuts in local government funding, which may reduce the availability of resources for empowerment initiatives.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2142706" y="4834464"/>
            <a:ext cx="3474720" cy="1188720"/>
          </a:xfrm>
          <a:custGeom>
            <a:avLst/>
            <a:gdLst/>
            <a:ahLst/>
            <a:cxnLst/>
            <a:rect l="l" t="t" r="r" b="b"/>
            <a:pathLst>
              <a:path w="3474720" h="1188720">
                <a:moveTo>
                  <a:pt x="0" y="118872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365760" bIns="0" rtlCol="0" anchor="t"/>
          <a:lstStyle/>
          <a:p>
            <a:pPr algn="l"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Potential partnerships with local organizations and volunteers to create tailored workshops that enhance skills and promote social engagement.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560744" y="2478476"/>
            <a:ext cx="3474720" cy="1188720"/>
          </a:xfrm>
          <a:custGeom>
            <a:avLst/>
            <a:gdLst/>
            <a:ahLst/>
            <a:cxnLst/>
            <a:rect l="l" t="t" r="r" b="b"/>
            <a:pathLst>
              <a:path w="3474720" h="1188720">
                <a:moveTo>
                  <a:pt x="0" y="118872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365760" tIns="0" rIns="0" bIns="0" rtlCol="0" anchor="t"/>
          <a:lstStyle/>
          <a:p>
            <a:pPr algn="r" marL="171450" indent="-17145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Limited access to technology and digital literacy among elderly residents, hindering participation in modern empowerment programs.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2142706" y="2478476"/>
            <a:ext cx="3474720" cy="1188720"/>
          </a:xfrm>
          <a:custGeom>
            <a:avLst/>
            <a:gdLst/>
            <a:ahLst/>
            <a:cxnLst/>
            <a:rect l="l" t="t" r="r" b="b"/>
            <a:pathLst>
              <a:path w="3474720" h="1188720">
                <a:moveTo>
                  <a:pt x="0" y="118872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36576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Strong community ties and support networks among elderly residents, fostering a sense of belonging and mutual assistance.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40079" y="1922882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79" y="1922882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00000">
              <a:alpha val="40000"/>
            </a:srgbClr>
          </a:solidFill>
          <a:ln w="9525">
            <a:solidFill>
              <a:srgbClr val="104862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355251" y="1922882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55251" y="1922882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00000">
              <a:alpha val="40000"/>
            </a:srgbClr>
          </a:solidFill>
          <a:ln w="9525">
            <a:solidFill>
              <a:srgbClr val="104862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070423" y="1922882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070423" y="1922882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00000">
              <a:alpha val="40000"/>
            </a:srgbClr>
          </a:solidFill>
          <a:ln w="9525">
            <a:solidFill>
              <a:srgbClr val="104862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07996" y="1450724"/>
            <a:ext cx="11226290" cy="91440"/>
          </a:xfrm>
          <a:custGeom>
            <a:avLst/>
            <a:gdLst/>
            <a:ahLst/>
            <a:cxnLst/>
            <a:rect l="l" t="t" r="r" b="b"/>
            <a:pathLst>
              <a:path w="1122629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11180570" y="0"/>
                </a:lnTo>
                <a:cubicBezTo>
                  <a:pt x="11205820" y="0"/>
                  <a:pt x="11226290" y="20470"/>
                  <a:pt x="11226290" y="45720"/>
                </a:cubicBezTo>
                <a:lnTo>
                  <a:pt x="11226290" y="45720"/>
                </a:lnTo>
                <a:cubicBezTo>
                  <a:pt x="11226290" y="70970"/>
                  <a:pt x="11205820" y="91440"/>
                  <a:pt x="1118057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7997" y="0"/>
            <a:ext cx="10058400" cy="1270282"/>
          </a:xfrm>
          <a:custGeom>
            <a:avLst/>
            <a:gdLst/>
            <a:ahLst/>
            <a:cxnLst/>
            <a:rect l="l" t="t" r="r" b="b"/>
            <a:pathLst>
              <a:path w="10058400" h="1270282">
                <a:moveTo>
                  <a:pt x="0" y="1270282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Economic Impact of Empowerment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8451002" y="4174913"/>
            <a:ext cx="2720340" cy="640080"/>
          </a:xfrm>
          <a:custGeom>
            <a:avLst/>
            <a:gdLst/>
            <a:ahLst/>
            <a:cxnLst/>
            <a:rect l="l" t="t" r="r" b="b"/>
            <a:pathLst>
              <a:path w="2720340" h="640080">
                <a:moveTo>
                  <a:pt x="0" y="64008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Empowered elderly residents contribute to a 40% increase in volunteerism within their communities, fostering social cohesion and enhancing local services, which further stimulates the economy.</a:t>
            </a:r>
            <a:endParaRPr lang="en-US" sz="875" dirty="0"/>
          </a:p>
        </p:txBody>
      </p:sp>
      <p:sp>
        <p:nvSpPr>
          <p:cNvPr id="14" name="Text 12"/>
          <p:cNvSpPr/>
          <p:nvPr/>
        </p:nvSpPr>
        <p:spPr>
          <a:xfrm>
            <a:off x="8451002" y="2703407"/>
            <a:ext cx="2720340" cy="457200"/>
          </a:xfrm>
          <a:custGeom>
            <a:avLst/>
            <a:gdLst/>
            <a:ahLst/>
            <a:cxnLst/>
            <a:rect l="l" t="t" r="r" b="b"/>
            <a:pathLst>
              <a:path w="2720340" h="457200">
                <a:moveTo>
                  <a:pt x="0" y="45720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Increase in volunteerism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51002" y="3234584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40%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4735830" y="4174913"/>
            <a:ext cx="2720340" cy="640080"/>
          </a:xfrm>
          <a:custGeom>
            <a:avLst/>
            <a:gdLst/>
            <a:ahLst/>
            <a:cxnLst/>
            <a:rect l="l" t="t" r="r" b="b"/>
            <a:pathLst>
              <a:path w="2720340" h="640080">
                <a:moveTo>
                  <a:pt x="0" y="64008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Communities that implement empowerment programs for the elderly experience a 25% reduction in healthcare costs, as active and engaged seniors tend to have better health outcomes.</a:t>
            </a:r>
            <a:endParaRPr lang="en-US" sz="875" dirty="0"/>
          </a:p>
        </p:txBody>
      </p:sp>
      <p:sp>
        <p:nvSpPr>
          <p:cNvPr id="17" name="Text 15"/>
          <p:cNvSpPr/>
          <p:nvPr/>
        </p:nvSpPr>
        <p:spPr>
          <a:xfrm>
            <a:off x="4735830" y="3234584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25%</a:t>
            </a:r>
            <a:endParaRPr lang="en-US" sz="4400" dirty="0"/>
          </a:p>
        </p:txBody>
      </p:sp>
      <p:sp>
        <p:nvSpPr>
          <p:cNvPr id="18" name="Text 16"/>
          <p:cNvSpPr/>
          <p:nvPr/>
        </p:nvSpPr>
        <p:spPr>
          <a:xfrm>
            <a:off x="4735830" y="2703407"/>
            <a:ext cx="2720340" cy="457200"/>
          </a:xfrm>
          <a:custGeom>
            <a:avLst/>
            <a:gdLst/>
            <a:ahLst/>
            <a:cxnLst/>
            <a:rect l="l" t="t" r="r" b="b"/>
            <a:pathLst>
              <a:path w="2720340" h="457200">
                <a:moveTo>
                  <a:pt x="0" y="45720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Reduction in healthcare costs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017269" y="4174913"/>
            <a:ext cx="2720340" cy="640080"/>
          </a:xfrm>
          <a:custGeom>
            <a:avLst/>
            <a:gdLst/>
            <a:ahLst/>
            <a:cxnLst/>
            <a:rect l="l" t="t" r="r" b="b"/>
            <a:pathLst>
              <a:path w="2720340" h="640080">
                <a:moveTo>
                  <a:pt x="0" y="64008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640080"/>
                </a:lnTo>
                <a:lnTo>
                  <a:pt x="0" y="640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 in small villages leads to an estimated €1.2 million increase in local spending, as seniors engage more in community activities and local businesses.</a:t>
            </a:r>
            <a:endParaRPr lang="en-US" sz="875" dirty="0"/>
          </a:p>
        </p:txBody>
      </p:sp>
      <p:sp>
        <p:nvSpPr>
          <p:cNvPr id="20" name="Text 18"/>
          <p:cNvSpPr/>
          <p:nvPr/>
        </p:nvSpPr>
        <p:spPr>
          <a:xfrm>
            <a:off x="1017269" y="3234584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€1.2 Million</a:t>
            </a:r>
            <a:endParaRPr lang="en-US" sz="4400" dirty="0"/>
          </a:p>
        </p:txBody>
      </p:sp>
      <p:sp>
        <p:nvSpPr>
          <p:cNvPr id="21" name="Text 19"/>
          <p:cNvSpPr/>
          <p:nvPr/>
        </p:nvSpPr>
        <p:spPr>
          <a:xfrm>
            <a:off x="1017269" y="2703407"/>
            <a:ext cx="2720340" cy="457200"/>
          </a:xfrm>
          <a:custGeom>
            <a:avLst/>
            <a:gdLst/>
            <a:ahLst/>
            <a:cxnLst/>
            <a:rect l="l" t="t" r="r" b="b"/>
            <a:pathLst>
              <a:path w="2720340" h="457200">
                <a:moveTo>
                  <a:pt x="0" y="45720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Annual increase in local spending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07998" y="1448058"/>
            <a:ext cx="7955280" cy="91440"/>
          </a:xfrm>
          <a:custGeom>
            <a:avLst/>
            <a:gdLst/>
            <a:ahLst/>
            <a:cxnLst/>
            <a:rect l="l" t="t" r="r" b="b"/>
            <a:pathLst>
              <a:path w="795528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7909560" y="0"/>
                </a:lnTo>
                <a:cubicBezTo>
                  <a:pt x="7934810" y="0"/>
                  <a:pt x="7955280" y="20470"/>
                  <a:pt x="7955280" y="45720"/>
                </a:cubicBezTo>
                <a:lnTo>
                  <a:pt x="7955280" y="45720"/>
                </a:lnTo>
                <a:cubicBezTo>
                  <a:pt x="7955280" y="70970"/>
                  <a:pt x="7934810" y="91440"/>
                  <a:pt x="790956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622797" y="1916619"/>
            <a:ext cx="3840480" cy="2011680"/>
          </a:xfrm>
          <a:custGeom>
            <a:avLst/>
            <a:gdLst/>
            <a:ahLst/>
            <a:cxnLst/>
            <a:rect l="l" t="t" r="r" b="b"/>
            <a:pathLst>
              <a:path w="3840480" h="2011680">
                <a:moveTo>
                  <a:pt x="71374" y="2011680"/>
                </a:moveTo>
                <a:cubicBezTo>
                  <a:pt x="31955" y="2011680"/>
                  <a:pt x="0" y="1979725"/>
                  <a:pt x="0" y="1940306"/>
                </a:cubicBezTo>
                <a:lnTo>
                  <a:pt x="0" y="71374"/>
                </a:lnTo>
                <a:cubicBezTo>
                  <a:pt x="0" y="31955"/>
                  <a:pt x="31955" y="0"/>
                  <a:pt x="71374" y="0"/>
                </a:cubicBezTo>
                <a:lnTo>
                  <a:pt x="3769106" y="0"/>
                </a:lnTo>
                <a:cubicBezTo>
                  <a:pt x="3808525" y="0"/>
                  <a:pt x="3840480" y="31955"/>
                  <a:pt x="3840480" y="71374"/>
                </a:cubicBezTo>
                <a:lnTo>
                  <a:pt x="3840480" y="1940306"/>
                </a:lnTo>
                <a:cubicBezTo>
                  <a:pt x="3840480" y="1979725"/>
                  <a:pt x="3808525" y="2011680"/>
                  <a:pt x="3769106" y="2011680"/>
                </a:cubicBezTo>
                <a:lnTo>
                  <a:pt x="71374" y="201168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7997" y="1916897"/>
            <a:ext cx="3840480" cy="2011680"/>
          </a:xfrm>
          <a:custGeom>
            <a:avLst/>
            <a:gdLst/>
            <a:ahLst/>
            <a:cxnLst/>
            <a:rect l="l" t="t" r="r" b="b"/>
            <a:pathLst>
              <a:path w="3840480" h="2011680">
                <a:moveTo>
                  <a:pt x="71374" y="2011680"/>
                </a:moveTo>
                <a:cubicBezTo>
                  <a:pt x="31955" y="2011680"/>
                  <a:pt x="0" y="1979725"/>
                  <a:pt x="0" y="1940306"/>
                </a:cubicBezTo>
                <a:lnTo>
                  <a:pt x="0" y="71374"/>
                </a:lnTo>
                <a:cubicBezTo>
                  <a:pt x="0" y="31955"/>
                  <a:pt x="31955" y="0"/>
                  <a:pt x="71374" y="0"/>
                </a:cubicBezTo>
                <a:lnTo>
                  <a:pt x="3769106" y="0"/>
                </a:lnTo>
                <a:cubicBezTo>
                  <a:pt x="3808525" y="0"/>
                  <a:pt x="3840480" y="31955"/>
                  <a:pt x="3840480" y="71374"/>
                </a:cubicBezTo>
                <a:lnTo>
                  <a:pt x="3840480" y="1940306"/>
                </a:lnTo>
                <a:cubicBezTo>
                  <a:pt x="3840480" y="1979725"/>
                  <a:pt x="3808525" y="2011680"/>
                  <a:pt x="3769106" y="2011680"/>
                </a:cubicBezTo>
                <a:lnTo>
                  <a:pt x="71374" y="201168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622797" y="4388413"/>
            <a:ext cx="3840480" cy="2011680"/>
          </a:xfrm>
          <a:custGeom>
            <a:avLst/>
            <a:gdLst/>
            <a:ahLst/>
            <a:cxnLst/>
            <a:rect l="l" t="t" r="r" b="b"/>
            <a:pathLst>
              <a:path w="3840480" h="2011680">
                <a:moveTo>
                  <a:pt x="71374" y="2011680"/>
                </a:moveTo>
                <a:cubicBezTo>
                  <a:pt x="31955" y="2011680"/>
                  <a:pt x="0" y="1979725"/>
                  <a:pt x="0" y="1940306"/>
                </a:cubicBezTo>
                <a:lnTo>
                  <a:pt x="0" y="71374"/>
                </a:lnTo>
                <a:cubicBezTo>
                  <a:pt x="0" y="31955"/>
                  <a:pt x="31955" y="0"/>
                  <a:pt x="71374" y="0"/>
                </a:cubicBezTo>
                <a:lnTo>
                  <a:pt x="3769106" y="0"/>
                </a:lnTo>
                <a:cubicBezTo>
                  <a:pt x="3808525" y="0"/>
                  <a:pt x="3840480" y="31955"/>
                  <a:pt x="3840480" y="71374"/>
                </a:cubicBezTo>
                <a:lnTo>
                  <a:pt x="3840480" y="1940306"/>
                </a:lnTo>
                <a:cubicBezTo>
                  <a:pt x="3840480" y="1979725"/>
                  <a:pt x="3808525" y="2011680"/>
                  <a:pt x="3769106" y="2011680"/>
                </a:cubicBezTo>
                <a:lnTo>
                  <a:pt x="71374" y="201168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07997" y="4388691"/>
            <a:ext cx="3840480" cy="2011680"/>
          </a:xfrm>
          <a:custGeom>
            <a:avLst/>
            <a:gdLst/>
            <a:ahLst/>
            <a:cxnLst/>
            <a:rect l="l" t="t" r="r" b="b"/>
            <a:pathLst>
              <a:path w="3840480" h="2011680">
                <a:moveTo>
                  <a:pt x="71374" y="2011680"/>
                </a:moveTo>
                <a:cubicBezTo>
                  <a:pt x="31955" y="2011680"/>
                  <a:pt x="0" y="1979725"/>
                  <a:pt x="0" y="1940306"/>
                </a:cubicBezTo>
                <a:lnTo>
                  <a:pt x="0" y="71374"/>
                </a:lnTo>
                <a:cubicBezTo>
                  <a:pt x="0" y="31955"/>
                  <a:pt x="31955" y="0"/>
                  <a:pt x="71374" y="0"/>
                </a:cubicBezTo>
                <a:lnTo>
                  <a:pt x="3769106" y="0"/>
                </a:lnTo>
                <a:cubicBezTo>
                  <a:pt x="3808525" y="0"/>
                  <a:pt x="3840480" y="31955"/>
                  <a:pt x="3840480" y="71374"/>
                </a:cubicBezTo>
                <a:lnTo>
                  <a:pt x="3840480" y="1940306"/>
                </a:lnTo>
                <a:cubicBezTo>
                  <a:pt x="3840480" y="1979725"/>
                  <a:pt x="3808525" y="2011680"/>
                  <a:pt x="3769106" y="2011680"/>
                </a:cubicBezTo>
                <a:lnTo>
                  <a:pt x="71374" y="201168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805677" y="173881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5837" y="365760"/>
                </a:moveTo>
                <a:cubicBezTo>
                  <a:pt x="29476" y="365760"/>
                  <a:pt x="0" y="336284"/>
                  <a:pt x="0" y="299923"/>
                </a:cubicBezTo>
                <a:lnTo>
                  <a:pt x="0" y="65837"/>
                </a:lnTo>
                <a:cubicBezTo>
                  <a:pt x="0" y="29476"/>
                  <a:pt x="29476" y="0"/>
                  <a:pt x="65837" y="0"/>
                </a:cubicBezTo>
                <a:lnTo>
                  <a:pt x="299923" y="0"/>
                </a:lnTo>
                <a:cubicBezTo>
                  <a:pt x="336284" y="0"/>
                  <a:pt x="365760" y="29476"/>
                  <a:pt x="365760" y="65837"/>
                </a:cubicBezTo>
                <a:lnTo>
                  <a:pt x="365760" y="299923"/>
                </a:lnTo>
                <a:cubicBezTo>
                  <a:pt x="365760" y="336284"/>
                  <a:pt x="336284" y="365760"/>
                  <a:pt x="299923" y="365760"/>
                </a:cubicBezTo>
                <a:lnTo>
                  <a:pt x="65837" y="365760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90877" y="173881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5837" y="365760"/>
                </a:moveTo>
                <a:cubicBezTo>
                  <a:pt x="29476" y="365760"/>
                  <a:pt x="0" y="336284"/>
                  <a:pt x="0" y="299923"/>
                </a:cubicBezTo>
                <a:lnTo>
                  <a:pt x="0" y="65837"/>
                </a:lnTo>
                <a:cubicBezTo>
                  <a:pt x="0" y="29476"/>
                  <a:pt x="29476" y="0"/>
                  <a:pt x="65837" y="0"/>
                </a:cubicBezTo>
                <a:lnTo>
                  <a:pt x="299923" y="0"/>
                </a:lnTo>
                <a:cubicBezTo>
                  <a:pt x="336284" y="0"/>
                  <a:pt x="365760" y="29476"/>
                  <a:pt x="365760" y="65837"/>
                </a:cubicBezTo>
                <a:lnTo>
                  <a:pt x="365760" y="299923"/>
                </a:lnTo>
                <a:cubicBezTo>
                  <a:pt x="365760" y="336284"/>
                  <a:pt x="336284" y="365760"/>
                  <a:pt x="299923" y="365760"/>
                </a:cubicBezTo>
                <a:lnTo>
                  <a:pt x="65837" y="365760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805677" y="421061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5837" y="365760"/>
                </a:moveTo>
                <a:cubicBezTo>
                  <a:pt x="29476" y="365760"/>
                  <a:pt x="0" y="336284"/>
                  <a:pt x="0" y="299923"/>
                </a:cubicBezTo>
                <a:lnTo>
                  <a:pt x="0" y="65837"/>
                </a:lnTo>
                <a:cubicBezTo>
                  <a:pt x="0" y="29476"/>
                  <a:pt x="29476" y="0"/>
                  <a:pt x="65837" y="0"/>
                </a:cubicBezTo>
                <a:lnTo>
                  <a:pt x="299923" y="0"/>
                </a:lnTo>
                <a:cubicBezTo>
                  <a:pt x="336284" y="0"/>
                  <a:pt x="365760" y="29476"/>
                  <a:pt x="365760" y="65837"/>
                </a:cubicBezTo>
                <a:lnTo>
                  <a:pt x="365760" y="299923"/>
                </a:lnTo>
                <a:cubicBezTo>
                  <a:pt x="365760" y="336284"/>
                  <a:pt x="336284" y="365760"/>
                  <a:pt x="299923" y="365760"/>
                </a:cubicBezTo>
                <a:lnTo>
                  <a:pt x="65837" y="365760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90877" y="421061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5837" y="365760"/>
                </a:moveTo>
                <a:cubicBezTo>
                  <a:pt x="29476" y="365760"/>
                  <a:pt x="0" y="336284"/>
                  <a:pt x="0" y="299923"/>
                </a:cubicBezTo>
                <a:lnTo>
                  <a:pt x="0" y="65837"/>
                </a:lnTo>
                <a:cubicBezTo>
                  <a:pt x="0" y="29476"/>
                  <a:pt x="29476" y="0"/>
                  <a:pt x="65837" y="0"/>
                </a:cubicBezTo>
                <a:lnTo>
                  <a:pt x="299923" y="0"/>
                </a:lnTo>
                <a:cubicBezTo>
                  <a:pt x="336284" y="0"/>
                  <a:pt x="365760" y="29476"/>
                  <a:pt x="365760" y="65837"/>
                </a:cubicBezTo>
                <a:lnTo>
                  <a:pt x="365760" y="299923"/>
                </a:lnTo>
                <a:cubicBezTo>
                  <a:pt x="365760" y="336284"/>
                  <a:pt x="336284" y="365760"/>
                  <a:pt x="299923" y="365760"/>
                </a:cubicBezTo>
                <a:lnTo>
                  <a:pt x="65837" y="365760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7997" y="0"/>
            <a:ext cx="7955280" cy="1270282"/>
          </a:xfrm>
          <a:custGeom>
            <a:avLst/>
            <a:gdLst/>
            <a:ahLst/>
            <a:cxnLst/>
            <a:rect l="l" t="t" r="r" b="b"/>
            <a:pathLst>
              <a:path w="7955280" h="1270282">
                <a:moveTo>
                  <a:pt x="0" y="1270282"/>
                </a:moveTo>
                <a:lnTo>
                  <a:pt x="0" y="0"/>
                </a:lnTo>
                <a:lnTo>
                  <a:pt x="7955280" y="0"/>
                </a:lnTo>
                <a:lnTo>
                  <a:pt x="795528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Policy Recommendations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68580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805677" y="5247399"/>
            <a:ext cx="3383280" cy="960120"/>
          </a:xfrm>
          <a:custGeom>
            <a:avLst/>
            <a:gdLst/>
            <a:ahLst/>
            <a:cxnLst/>
            <a:rect l="l" t="t" r="r" b="b"/>
            <a:pathLst>
              <a:path w="3383280" h="960120">
                <a:moveTo>
                  <a:pt x="0" y="9601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960120"/>
                </a:lnTo>
                <a:lnTo>
                  <a:pt x="0" y="9601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community programs that encourage intergenerational activities, such as mentorship programs between youth and elderly residents, fostering social connections and reducing isolation.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805677" y="4741942"/>
            <a:ext cx="3383280" cy="426159"/>
          </a:xfrm>
          <a:custGeom>
            <a:avLst/>
            <a:gdLst/>
            <a:ahLst/>
            <a:cxnLst/>
            <a:rect l="l" t="t" r="r" b="b"/>
            <a:pathLst>
              <a:path w="3383280" h="426159">
                <a:moveTo>
                  <a:pt x="0" y="42615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26159"/>
                </a:lnTo>
                <a:lnTo>
                  <a:pt x="0" y="42615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Promote Social Engagement Initiatives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90877" y="5247399"/>
            <a:ext cx="3383280" cy="960120"/>
          </a:xfrm>
          <a:custGeom>
            <a:avLst/>
            <a:gdLst/>
            <a:ahLst/>
            <a:cxnLst/>
            <a:rect l="l" t="t" r="r" b="b"/>
            <a:pathLst>
              <a:path w="3383280" h="960120">
                <a:moveTo>
                  <a:pt x="0" y="9601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960120"/>
                </a:lnTo>
                <a:lnTo>
                  <a:pt x="0" y="9601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 mobile health clinics that visit small villages bi-weekly, providing essential medical services and health education tailored for the elderly.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90877" y="4741942"/>
            <a:ext cx="3383280" cy="426159"/>
          </a:xfrm>
          <a:custGeom>
            <a:avLst/>
            <a:gdLst/>
            <a:ahLst/>
            <a:cxnLst/>
            <a:rect l="l" t="t" r="r" b="b"/>
            <a:pathLst>
              <a:path w="3383280" h="426159">
                <a:moveTo>
                  <a:pt x="0" y="42615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26159"/>
                </a:lnTo>
                <a:lnTo>
                  <a:pt x="0" y="42615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Expand Healthcare Services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805677" y="2775605"/>
            <a:ext cx="3383280" cy="960120"/>
          </a:xfrm>
          <a:custGeom>
            <a:avLst/>
            <a:gdLst/>
            <a:ahLst/>
            <a:cxnLst/>
            <a:rect l="l" t="t" r="r" b="b"/>
            <a:pathLst>
              <a:path w="3383280" h="960120">
                <a:moveTo>
                  <a:pt x="0" y="9601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960120"/>
                </a:lnTo>
                <a:lnTo>
                  <a:pt x="0" y="9601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universal design principles in public spaces to ensure mobility for elderly residents, including ramps and handrails in community centers.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805677" y="2270148"/>
            <a:ext cx="3383280" cy="426159"/>
          </a:xfrm>
          <a:custGeom>
            <a:avLst/>
            <a:gdLst/>
            <a:ahLst/>
            <a:cxnLst/>
            <a:rect l="l" t="t" r="r" b="b"/>
            <a:pathLst>
              <a:path w="3383280" h="426159">
                <a:moveTo>
                  <a:pt x="0" y="42615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26159"/>
                </a:lnTo>
                <a:lnTo>
                  <a:pt x="0" y="42615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 Infrastructure Accessibility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90877" y="2775605"/>
            <a:ext cx="3383280" cy="960120"/>
          </a:xfrm>
          <a:custGeom>
            <a:avLst/>
            <a:gdLst/>
            <a:ahLst/>
            <a:cxnLst/>
            <a:rect l="l" t="t" r="r" b="b"/>
            <a:pathLst>
              <a:path w="3383280" h="960120">
                <a:moveTo>
                  <a:pt x="0" y="9601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960120"/>
                </a:lnTo>
                <a:lnTo>
                  <a:pt x="0" y="9601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Allocate a minimum of 10% of local budgets to support initiatives aimed at elderly empowerment in small villages.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90877" y="2270148"/>
            <a:ext cx="3383280" cy="426159"/>
          </a:xfrm>
          <a:custGeom>
            <a:avLst/>
            <a:gdLst/>
            <a:ahLst/>
            <a:cxnLst/>
            <a:rect l="l" t="t" r="r" b="b"/>
            <a:pathLst>
              <a:path w="3383280" h="426159">
                <a:moveTo>
                  <a:pt x="0" y="42615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26159"/>
                </a:lnTo>
                <a:lnTo>
                  <a:pt x="0" y="42615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Increase Funding for Elderly Programs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002656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C1E5F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dirty="0">
                <a:solidFill>
                  <a:srgbClr val="0B3041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2397945" y="2002656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4247251" y="2002656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C1E5F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dirty="0">
                <a:solidFill>
                  <a:srgbClr val="0B3041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6096557" y="2002656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7945863" y="2002656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C1E5F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dirty="0">
                <a:solidFill>
                  <a:srgbClr val="0B3041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9795167" y="2002656"/>
            <a:ext cx="1737360" cy="1188720"/>
          </a:xfrm>
          <a:custGeom>
            <a:avLst/>
            <a:gdLst/>
            <a:ahLst/>
            <a:cxnLst/>
            <a:rect l="l" t="t" r="r" b="b"/>
            <a:pathLst>
              <a:path w="1737360" h="1188720">
                <a:moveTo>
                  <a:pt x="213970" y="1188720"/>
                </a:moveTo>
                <a:cubicBezTo>
                  <a:pt x="95797" y="1188720"/>
                  <a:pt x="0" y="1092923"/>
                  <a:pt x="0" y="974750"/>
                </a:cubicBezTo>
                <a:lnTo>
                  <a:pt x="0" y="213970"/>
                </a:lnTo>
                <a:cubicBezTo>
                  <a:pt x="0" y="95797"/>
                  <a:pt x="95797" y="0"/>
                  <a:pt x="213970" y="0"/>
                </a:cubicBezTo>
                <a:lnTo>
                  <a:pt x="1523390" y="0"/>
                </a:lnTo>
                <a:cubicBezTo>
                  <a:pt x="1641563" y="0"/>
                  <a:pt x="1737360" y="95797"/>
                  <a:pt x="1737360" y="213970"/>
                </a:cubicBezTo>
                <a:lnTo>
                  <a:pt x="1737360" y="974750"/>
                </a:lnTo>
                <a:cubicBezTo>
                  <a:pt x="1737360" y="1092923"/>
                  <a:pt x="1641563" y="1188720"/>
                  <a:pt x="1523390" y="1188720"/>
                </a:cubicBezTo>
                <a:lnTo>
                  <a:pt x="213970" y="118872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594359" y="3445965"/>
            <a:ext cx="1737360" cy="307777"/>
          </a:xfrm>
          <a:custGeom>
            <a:avLst/>
            <a:gdLst/>
            <a:ahLst/>
            <a:cxnLst/>
            <a:rect l="l" t="t" r="r" b="b"/>
            <a:pathLst>
              <a:path w="1737360" h="307777">
                <a:moveTo>
                  <a:pt x="0" y="307777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Political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434521" y="3445965"/>
            <a:ext cx="1737360" cy="307777"/>
          </a:xfrm>
          <a:custGeom>
            <a:avLst/>
            <a:gdLst/>
            <a:ahLst/>
            <a:cxnLst/>
            <a:rect l="l" t="t" r="r" b="b"/>
            <a:pathLst>
              <a:path w="1737360" h="307777">
                <a:moveTo>
                  <a:pt x="0" y="307777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Economic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274683" y="3445965"/>
            <a:ext cx="1737360" cy="307777"/>
          </a:xfrm>
          <a:custGeom>
            <a:avLst/>
            <a:gdLst/>
            <a:ahLst/>
            <a:cxnLst/>
            <a:rect l="l" t="t" r="r" b="b"/>
            <a:pathLst>
              <a:path w="1737360" h="307777">
                <a:moveTo>
                  <a:pt x="0" y="307777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114845" y="3445965"/>
            <a:ext cx="1737360" cy="307777"/>
          </a:xfrm>
          <a:custGeom>
            <a:avLst/>
            <a:gdLst/>
            <a:ahLst/>
            <a:cxnLst/>
            <a:rect l="l" t="t" r="r" b="b"/>
            <a:pathLst>
              <a:path w="1737360" h="307777">
                <a:moveTo>
                  <a:pt x="0" y="307777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Technological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55007" y="3445965"/>
            <a:ext cx="1737360" cy="307777"/>
          </a:xfrm>
          <a:custGeom>
            <a:avLst/>
            <a:gdLst/>
            <a:ahLst/>
            <a:cxnLst/>
            <a:rect l="l" t="t" r="r" b="b"/>
            <a:pathLst>
              <a:path w="1737360" h="307777">
                <a:moveTo>
                  <a:pt x="0" y="307777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795167" y="3445965"/>
            <a:ext cx="1737360" cy="307777"/>
          </a:xfrm>
          <a:custGeom>
            <a:avLst/>
            <a:gdLst/>
            <a:ahLst/>
            <a:cxnLst/>
            <a:rect l="l" t="t" r="r" b="b"/>
            <a:pathLst>
              <a:path w="1737360" h="307777">
                <a:moveTo>
                  <a:pt x="0" y="307777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307777"/>
                </a:lnTo>
                <a:lnTo>
                  <a:pt x="0" y="307777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Legal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07996" y="1450724"/>
            <a:ext cx="11226290" cy="91440"/>
          </a:xfrm>
          <a:custGeom>
            <a:avLst/>
            <a:gdLst/>
            <a:ahLst/>
            <a:cxnLst/>
            <a:rect l="l" t="t" r="r" b="b"/>
            <a:pathLst>
              <a:path w="1122629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11180570" y="0"/>
                </a:lnTo>
                <a:cubicBezTo>
                  <a:pt x="11205820" y="0"/>
                  <a:pt x="11226290" y="20470"/>
                  <a:pt x="11226290" y="45720"/>
                </a:cubicBezTo>
                <a:lnTo>
                  <a:pt x="11226290" y="45720"/>
                </a:lnTo>
                <a:cubicBezTo>
                  <a:pt x="11226290" y="70970"/>
                  <a:pt x="11205820" y="91440"/>
                  <a:pt x="1118057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7997" y="0"/>
            <a:ext cx="10058400" cy="1270282"/>
          </a:xfrm>
          <a:custGeom>
            <a:avLst/>
            <a:gdLst/>
            <a:ahLst/>
            <a:cxnLst/>
            <a:rect l="l" t="t" r="r" b="b"/>
            <a:pathLst>
              <a:path w="10058400" h="1270282">
                <a:moveTo>
                  <a:pt x="0" y="1270282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Environmental Considerations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9795168" y="3934944"/>
            <a:ext cx="1737359" cy="2377440"/>
          </a:xfrm>
          <a:custGeom>
            <a:avLst/>
            <a:gdLst/>
            <a:ahLst/>
            <a:cxnLst/>
            <a:rect l="l" t="t" r="r" b="b"/>
            <a:pathLst>
              <a:path w="1737359" h="2377440">
                <a:moveTo>
                  <a:pt x="0" y="2377440"/>
                </a:moveTo>
                <a:lnTo>
                  <a:pt x="0" y="0"/>
                </a:lnTo>
                <a:lnTo>
                  <a:pt x="1737359" y="0"/>
                </a:lnTo>
                <a:lnTo>
                  <a:pt x="1737359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182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Legislation that protects the rights of elderly residents, such as anti-discrimination laws, can ensure they receive fair treatment and access to necessary services in their communities.</a:t>
            </a:r>
            <a:endParaRPr lang="en-US" sz="1182" dirty="0"/>
          </a:p>
        </p:txBody>
      </p:sp>
      <p:sp>
        <p:nvSpPr>
          <p:cNvPr id="20" name="Text 18"/>
          <p:cNvSpPr/>
          <p:nvPr/>
        </p:nvSpPr>
        <p:spPr>
          <a:xfrm>
            <a:off x="7942579" y="3934944"/>
            <a:ext cx="1737360" cy="2377440"/>
          </a:xfrm>
          <a:custGeom>
            <a:avLst/>
            <a:gdLst/>
            <a:ahLst/>
            <a:cxnLst/>
            <a:rect l="l" t="t" r="r" b="b"/>
            <a:pathLst>
              <a:path w="1737360" h="2377440">
                <a:moveTo>
                  <a:pt x="0" y="237744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Sustainable practices, such as community gardens, can promote healthy eating and physical activity among elderly residents, enhancing their overall well-being.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089988" y="3934944"/>
            <a:ext cx="1737361" cy="2377440"/>
          </a:xfrm>
          <a:custGeom>
            <a:avLst/>
            <a:gdLst/>
            <a:ahLst/>
            <a:cxnLst/>
            <a:rect l="l" t="t" r="r" b="b"/>
            <a:pathLst>
              <a:path w="1737361" h="2377440">
                <a:moveTo>
                  <a:pt x="0" y="2377440"/>
                </a:moveTo>
                <a:lnTo>
                  <a:pt x="0" y="0"/>
                </a:lnTo>
                <a:lnTo>
                  <a:pt x="1737361" y="0"/>
                </a:lnTo>
                <a:lnTo>
                  <a:pt x="1737361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introduction of telehealth services can empower elderly residents by providing them with easier access to healthcare consultations from their homes.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237397" y="3934944"/>
            <a:ext cx="1737361" cy="2377440"/>
          </a:xfrm>
          <a:custGeom>
            <a:avLst/>
            <a:gdLst/>
            <a:ahLst/>
            <a:cxnLst/>
            <a:rect l="l" t="t" r="r" b="b"/>
            <a:pathLst>
              <a:path w="1737361" h="2377440">
                <a:moveTo>
                  <a:pt x="0" y="2377440"/>
                </a:moveTo>
                <a:lnTo>
                  <a:pt x="0" y="0"/>
                </a:lnTo>
                <a:lnTo>
                  <a:pt x="1737361" y="0"/>
                </a:lnTo>
                <a:lnTo>
                  <a:pt x="1737361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Strong community networks and social programs can foster a sense of belonging and support for elderly residents, encouraging active participation in village life.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2401229" y="3934944"/>
            <a:ext cx="1720938" cy="2377440"/>
          </a:xfrm>
          <a:custGeom>
            <a:avLst/>
            <a:gdLst/>
            <a:ahLst/>
            <a:cxnLst/>
            <a:rect l="l" t="t" r="r" b="b"/>
            <a:pathLst>
              <a:path w="1720938" h="2377440">
                <a:moveTo>
                  <a:pt x="0" y="2377440"/>
                </a:moveTo>
                <a:lnTo>
                  <a:pt x="0" y="0"/>
                </a:lnTo>
                <a:lnTo>
                  <a:pt x="1720938" y="0"/>
                </a:lnTo>
                <a:lnTo>
                  <a:pt x="1720938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Economic stability in small villages can lead to increased investment in local healthcare facilities, improving access to medical services for elderly residents.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39" y="3934944"/>
            <a:ext cx="1737360" cy="2377440"/>
          </a:xfrm>
          <a:custGeom>
            <a:avLst/>
            <a:gdLst/>
            <a:ahLst/>
            <a:cxnLst/>
            <a:rect l="l" t="t" r="r" b="b"/>
            <a:pathLst>
              <a:path w="1737360" h="2377440">
                <a:moveTo>
                  <a:pt x="0" y="2377440"/>
                </a:moveTo>
                <a:lnTo>
                  <a:pt x="0" y="0"/>
                </a:lnTo>
                <a:lnTo>
                  <a:pt x="1737360" y="0"/>
                </a:lnTo>
                <a:lnTo>
                  <a:pt x="173736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182880" bIns="0" rtlCol="0" anchor="t"/>
          <a:lstStyle/>
          <a:p>
            <a:pPr algn="l" marL="171450" indent="-171450">
              <a:lnSpc>
                <a:spcPct val="120000"/>
              </a:lnSpc>
              <a:buSzPct val="100000"/>
              <a:buFont typeface="Arial"/>
              <a:buChar char="•"/>
            </a:pPr>
            <a:r>
              <a:rPr lang="en-US" sz="1182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Local government policies that support community development initiatives can enhance resources for elderly residents, such as funding for accessible transportation services.</a:t>
            </a:r>
            <a:endParaRPr lang="en-US" sz="11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07997" y="1967697"/>
            <a:ext cx="3545843" cy="4247080"/>
          </a:xfrm>
          <a:custGeom>
            <a:avLst/>
            <a:gdLst/>
            <a:ahLst/>
            <a:cxnLst/>
            <a:rect l="l" t="t" r="r" b="b"/>
            <a:pathLst>
              <a:path w="3545843" h="4247080">
                <a:moveTo>
                  <a:pt x="119920" y="4247080"/>
                </a:moveTo>
                <a:cubicBezTo>
                  <a:pt x="53690" y="4247080"/>
                  <a:pt x="0" y="4193390"/>
                  <a:pt x="0" y="4127160"/>
                </a:cubicBezTo>
                <a:lnTo>
                  <a:pt x="0" y="119920"/>
                </a:lnTo>
                <a:cubicBezTo>
                  <a:pt x="0" y="53690"/>
                  <a:pt x="53690" y="0"/>
                  <a:pt x="119920" y="0"/>
                </a:cubicBezTo>
                <a:lnTo>
                  <a:pt x="3425923" y="0"/>
                </a:lnTo>
                <a:cubicBezTo>
                  <a:pt x="3492153" y="0"/>
                  <a:pt x="3545843" y="53690"/>
                  <a:pt x="3545843" y="119920"/>
                </a:cubicBezTo>
                <a:lnTo>
                  <a:pt x="3545843" y="4127160"/>
                </a:lnTo>
                <a:cubicBezTo>
                  <a:pt x="3545843" y="4193390"/>
                  <a:pt x="3492153" y="4247080"/>
                  <a:pt x="3425923" y="4247080"/>
                </a:cubicBezTo>
                <a:lnTo>
                  <a:pt x="119920" y="424708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38160" y="1967697"/>
            <a:ext cx="3545843" cy="4247080"/>
          </a:xfrm>
          <a:custGeom>
            <a:avLst/>
            <a:gdLst/>
            <a:ahLst/>
            <a:cxnLst/>
            <a:rect l="l" t="t" r="r" b="b"/>
            <a:pathLst>
              <a:path w="3545843" h="4247080">
                <a:moveTo>
                  <a:pt x="119920" y="4247080"/>
                </a:moveTo>
                <a:cubicBezTo>
                  <a:pt x="53690" y="4247080"/>
                  <a:pt x="0" y="4193390"/>
                  <a:pt x="0" y="4127160"/>
                </a:cubicBezTo>
                <a:lnTo>
                  <a:pt x="0" y="119920"/>
                </a:lnTo>
                <a:cubicBezTo>
                  <a:pt x="0" y="53690"/>
                  <a:pt x="53690" y="0"/>
                  <a:pt x="119920" y="0"/>
                </a:cubicBezTo>
                <a:lnTo>
                  <a:pt x="3425923" y="0"/>
                </a:lnTo>
                <a:cubicBezTo>
                  <a:pt x="3492153" y="0"/>
                  <a:pt x="3545843" y="53690"/>
                  <a:pt x="3545843" y="119920"/>
                </a:cubicBezTo>
                <a:lnTo>
                  <a:pt x="3545843" y="4127160"/>
                </a:lnTo>
                <a:cubicBezTo>
                  <a:pt x="3545843" y="4193390"/>
                  <a:pt x="3492153" y="4247080"/>
                  <a:pt x="3425923" y="4247080"/>
                </a:cubicBezTo>
                <a:lnTo>
                  <a:pt x="119920" y="424708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323079" y="1967697"/>
            <a:ext cx="3545843" cy="4247080"/>
          </a:xfrm>
          <a:custGeom>
            <a:avLst/>
            <a:gdLst/>
            <a:ahLst/>
            <a:cxnLst/>
            <a:rect l="l" t="t" r="r" b="b"/>
            <a:pathLst>
              <a:path w="3545843" h="4247080">
                <a:moveTo>
                  <a:pt x="119920" y="4247080"/>
                </a:moveTo>
                <a:cubicBezTo>
                  <a:pt x="53690" y="4247080"/>
                  <a:pt x="0" y="4193390"/>
                  <a:pt x="0" y="4127160"/>
                </a:cubicBezTo>
                <a:lnTo>
                  <a:pt x="0" y="119920"/>
                </a:lnTo>
                <a:cubicBezTo>
                  <a:pt x="0" y="53690"/>
                  <a:pt x="53690" y="0"/>
                  <a:pt x="119920" y="0"/>
                </a:cubicBezTo>
                <a:lnTo>
                  <a:pt x="3425923" y="0"/>
                </a:lnTo>
                <a:cubicBezTo>
                  <a:pt x="3492153" y="0"/>
                  <a:pt x="3545843" y="53690"/>
                  <a:pt x="3545843" y="119920"/>
                </a:cubicBezTo>
                <a:lnTo>
                  <a:pt x="3545843" y="4127160"/>
                </a:lnTo>
                <a:cubicBezTo>
                  <a:pt x="3545843" y="4193390"/>
                  <a:pt x="3492153" y="4247080"/>
                  <a:pt x="3425923" y="4247080"/>
                </a:cubicBezTo>
                <a:lnTo>
                  <a:pt x="119920" y="424708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41359" y="176938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2296" y="457200"/>
                </a:moveTo>
                <a:cubicBezTo>
                  <a:pt x="36845" y="457200"/>
                  <a:pt x="0" y="420355"/>
                  <a:pt x="0" y="374904"/>
                </a:cubicBezTo>
                <a:lnTo>
                  <a:pt x="0" y="82296"/>
                </a:lnTo>
                <a:cubicBezTo>
                  <a:pt x="0" y="36845"/>
                  <a:pt x="36845" y="0"/>
                  <a:pt x="82296" y="0"/>
                </a:cubicBezTo>
                <a:lnTo>
                  <a:pt x="374904" y="0"/>
                </a:lnTo>
                <a:cubicBezTo>
                  <a:pt x="420355" y="0"/>
                  <a:pt x="457200" y="36845"/>
                  <a:pt x="457200" y="82296"/>
                </a:cubicBezTo>
                <a:lnTo>
                  <a:pt x="457200" y="374904"/>
                </a:lnTo>
                <a:cubicBezTo>
                  <a:pt x="457200" y="420355"/>
                  <a:pt x="420355" y="457200"/>
                  <a:pt x="374904" y="457200"/>
                </a:cubicBezTo>
                <a:lnTo>
                  <a:pt x="82296" y="45720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27825" y="176938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2296" y="457200"/>
                </a:moveTo>
                <a:cubicBezTo>
                  <a:pt x="36845" y="457200"/>
                  <a:pt x="0" y="420355"/>
                  <a:pt x="0" y="374904"/>
                </a:cubicBezTo>
                <a:lnTo>
                  <a:pt x="0" y="82296"/>
                </a:lnTo>
                <a:cubicBezTo>
                  <a:pt x="0" y="36845"/>
                  <a:pt x="36845" y="0"/>
                  <a:pt x="82296" y="0"/>
                </a:cubicBezTo>
                <a:lnTo>
                  <a:pt x="374904" y="0"/>
                </a:lnTo>
                <a:cubicBezTo>
                  <a:pt x="420355" y="0"/>
                  <a:pt x="457200" y="36845"/>
                  <a:pt x="457200" y="82296"/>
                </a:cubicBezTo>
                <a:lnTo>
                  <a:pt x="457200" y="374904"/>
                </a:lnTo>
                <a:cubicBezTo>
                  <a:pt x="457200" y="420355"/>
                  <a:pt x="420355" y="457200"/>
                  <a:pt x="374904" y="457200"/>
                </a:cubicBezTo>
                <a:lnTo>
                  <a:pt x="82296" y="45720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11196" y="176938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2296" y="457200"/>
                </a:moveTo>
                <a:cubicBezTo>
                  <a:pt x="36845" y="457200"/>
                  <a:pt x="0" y="420355"/>
                  <a:pt x="0" y="374904"/>
                </a:cubicBezTo>
                <a:lnTo>
                  <a:pt x="0" y="82296"/>
                </a:lnTo>
                <a:cubicBezTo>
                  <a:pt x="0" y="36845"/>
                  <a:pt x="36845" y="0"/>
                  <a:pt x="82296" y="0"/>
                </a:cubicBezTo>
                <a:lnTo>
                  <a:pt x="374904" y="0"/>
                </a:lnTo>
                <a:cubicBezTo>
                  <a:pt x="420355" y="0"/>
                  <a:pt x="457200" y="36845"/>
                  <a:pt x="457200" y="82296"/>
                </a:cubicBezTo>
                <a:lnTo>
                  <a:pt x="457200" y="374904"/>
                </a:lnTo>
                <a:cubicBezTo>
                  <a:pt x="457200" y="420355"/>
                  <a:pt x="420355" y="457200"/>
                  <a:pt x="374904" y="457200"/>
                </a:cubicBezTo>
                <a:lnTo>
                  <a:pt x="82296" y="45720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7997" y="1448058"/>
            <a:ext cx="11176005" cy="91440"/>
          </a:xfrm>
          <a:custGeom>
            <a:avLst/>
            <a:gdLst/>
            <a:ahLst/>
            <a:cxnLst/>
            <a:rect l="l" t="t" r="r" b="b"/>
            <a:pathLst>
              <a:path w="11176005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11130285" y="0"/>
                </a:lnTo>
                <a:cubicBezTo>
                  <a:pt x="11155536" y="0"/>
                  <a:pt x="11176005" y="20470"/>
                  <a:pt x="11176005" y="45720"/>
                </a:cubicBezTo>
                <a:lnTo>
                  <a:pt x="11176005" y="45720"/>
                </a:lnTo>
                <a:cubicBezTo>
                  <a:pt x="11176005" y="70970"/>
                  <a:pt x="11155536" y="91440"/>
                  <a:pt x="11130285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7997" y="0"/>
            <a:ext cx="10058400" cy="1270282"/>
          </a:xfrm>
          <a:custGeom>
            <a:avLst/>
            <a:gdLst/>
            <a:ahLst/>
            <a:cxnLst/>
            <a:rect l="l" t="t" r="r" b="b"/>
            <a:pathLst>
              <a:path w="10058400" h="1270282">
                <a:moveTo>
                  <a:pt x="0" y="1270282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Success Stories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8341359" y="2939796"/>
            <a:ext cx="3108960" cy="3011686"/>
          </a:xfrm>
          <a:custGeom>
            <a:avLst/>
            <a:gdLst/>
            <a:ahLst/>
            <a:cxnLst/>
            <a:rect l="l" t="t" r="r" b="b"/>
            <a:pathLst>
              <a:path w="3108960" h="3011686">
                <a:moveTo>
                  <a:pt x="0" y="3011686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011686"/>
                </a:lnTo>
                <a:lnTo>
                  <a:pt x="0" y="30116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Implemented in the village of Palaiochora, pairing elderly residents with local youth for skill-sharing.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Fostered a sense of purpose for seniors and improved community cohesion, with 80% of participants reporting increased satisfaction in life.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341359" y="2320037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Intergenerational Mentorship Program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27825" y="2939796"/>
            <a:ext cx="3108960" cy="3011686"/>
          </a:xfrm>
          <a:custGeom>
            <a:avLst/>
            <a:gdLst/>
            <a:ahLst/>
            <a:cxnLst/>
            <a:rect l="l" t="t" r="r" b="b"/>
            <a:pathLst>
              <a:path w="3108960" h="3011686">
                <a:moveTo>
                  <a:pt x="0" y="3011686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011686"/>
                </a:lnTo>
                <a:lnTo>
                  <a:pt x="0" y="30116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Launched in the village of Kato Karyes, focusing on teaching seniors how to use smartphones and the internet.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Over 50 seniors completed the program, leading to enhanced social connections and access to online services.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27825" y="2320037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Literacy Workshops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11196" y="2939796"/>
            <a:ext cx="3108960" cy="3011686"/>
          </a:xfrm>
          <a:custGeom>
            <a:avLst/>
            <a:gdLst/>
            <a:ahLst/>
            <a:cxnLst/>
            <a:rect l="l" t="t" r="r" b="b"/>
            <a:pathLst>
              <a:path w="3108960" h="3011686">
                <a:moveTo>
                  <a:pt x="0" y="3011686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011686"/>
                </a:lnTo>
                <a:lnTo>
                  <a:pt x="0" y="30116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Empowered elderly residents in the village of Agios Nikolaos to cultivate their own gardens.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Resulted in a 30% increase in physical activity and improved mental well-being among participants.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11196" y="2320037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Gardening Initiative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07996" y="1450724"/>
            <a:ext cx="11226290" cy="91440"/>
          </a:xfrm>
          <a:custGeom>
            <a:avLst/>
            <a:gdLst/>
            <a:ahLst/>
            <a:cxnLst/>
            <a:rect l="l" t="t" r="r" b="b"/>
            <a:pathLst>
              <a:path w="1122629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11180570" y="0"/>
                </a:lnTo>
                <a:cubicBezTo>
                  <a:pt x="11205820" y="0"/>
                  <a:pt x="11226290" y="20470"/>
                  <a:pt x="11226290" y="45720"/>
                </a:cubicBezTo>
                <a:lnTo>
                  <a:pt x="11226290" y="45720"/>
                </a:lnTo>
                <a:cubicBezTo>
                  <a:pt x="11226290" y="70970"/>
                  <a:pt x="11205820" y="91440"/>
                  <a:pt x="1118057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7997" y="0"/>
            <a:ext cx="10058400" cy="1270282"/>
          </a:xfrm>
          <a:custGeom>
            <a:avLst/>
            <a:gdLst/>
            <a:ahLst/>
            <a:cxnLst/>
            <a:rect l="l" t="t" r="r" b="b"/>
            <a:pathLst>
              <a:path w="10058400" h="1270282">
                <a:moveTo>
                  <a:pt x="0" y="1270282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Intergenerational Programs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6266413" y="2817373"/>
            <a:ext cx="5212080" cy="2926080"/>
          </a:xfrm>
          <a:custGeom>
            <a:avLst/>
            <a:gdLst/>
            <a:ahLst/>
            <a:cxnLst/>
            <a:rect l="l" t="t" r="r" b="b"/>
            <a:pathLst>
              <a:path w="5212080" h="2926080">
                <a:moveTo>
                  <a:pt x="0" y="292608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Focused on providing care and assistance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Often lack social interaction opportunities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Ensure basic needs are met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60% of elderly individuals report feelings of isolation in traditional care settings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66417" y="2105232"/>
            <a:ext cx="5212080" cy="551640"/>
          </a:xfrm>
          <a:custGeom>
            <a:avLst/>
            <a:gdLst/>
            <a:ahLst/>
            <a:cxnLst/>
            <a:rect l="l" t="t" r="r" b="b"/>
            <a:pathLst>
              <a:path w="5212080" h="551640">
                <a:moveTo>
                  <a:pt x="99295" y="551640"/>
                </a:moveTo>
                <a:cubicBezTo>
                  <a:pt x="44456" y="551640"/>
                  <a:pt x="0" y="507184"/>
                  <a:pt x="0" y="452345"/>
                </a:cubicBezTo>
                <a:lnTo>
                  <a:pt x="0" y="99295"/>
                </a:lnTo>
                <a:cubicBezTo>
                  <a:pt x="0" y="44456"/>
                  <a:pt x="44456" y="0"/>
                  <a:pt x="99295" y="0"/>
                </a:cubicBezTo>
                <a:lnTo>
                  <a:pt x="5112785" y="0"/>
                </a:lnTo>
                <a:cubicBezTo>
                  <a:pt x="5167624" y="0"/>
                  <a:pt x="5212080" y="44456"/>
                  <a:pt x="5212080" y="99295"/>
                </a:cubicBezTo>
                <a:lnTo>
                  <a:pt x="5212080" y="452345"/>
                </a:lnTo>
                <a:cubicBezTo>
                  <a:pt x="5212080" y="507184"/>
                  <a:pt x="5167624" y="551640"/>
                  <a:pt x="5112785" y="551640"/>
                </a:cubicBezTo>
                <a:lnTo>
                  <a:pt x="99295" y="55164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Traditional Elderly Care Programs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39" y="2817373"/>
            <a:ext cx="5212080" cy="2926080"/>
          </a:xfrm>
          <a:custGeom>
            <a:avLst/>
            <a:gdLst/>
            <a:ahLst/>
            <a:cxnLst/>
            <a:rect l="l" t="t" r="r" b="b"/>
            <a:pathLst>
              <a:path w="5212080" h="2926080">
                <a:moveTo>
                  <a:pt x="0" y="292608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 relationships between elderly residents and younger generations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Promote mutual learning and support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Local schools partner with senior centers for shared activities</a:t>
            </a:r>
            <a:endParaRPr lang="en-US" sz="1400" dirty="0"/>
          </a:p>
          <a:p>
            <a:pPr algn="l" marL="182880" indent="-182880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Activities like gardening or storytelling reduce feelings of isolation by 40%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39" y="2105232"/>
            <a:ext cx="5212080" cy="551640"/>
          </a:xfrm>
          <a:custGeom>
            <a:avLst/>
            <a:gdLst/>
            <a:ahLst/>
            <a:cxnLst/>
            <a:rect l="l" t="t" r="r" b="b"/>
            <a:pathLst>
              <a:path w="5212080" h="551640">
                <a:moveTo>
                  <a:pt x="99295" y="551640"/>
                </a:moveTo>
                <a:cubicBezTo>
                  <a:pt x="44456" y="551640"/>
                  <a:pt x="0" y="507184"/>
                  <a:pt x="0" y="452345"/>
                </a:cubicBezTo>
                <a:lnTo>
                  <a:pt x="0" y="99295"/>
                </a:lnTo>
                <a:cubicBezTo>
                  <a:pt x="0" y="44456"/>
                  <a:pt x="44456" y="0"/>
                  <a:pt x="99295" y="0"/>
                </a:cubicBezTo>
                <a:lnTo>
                  <a:pt x="5112785" y="0"/>
                </a:lnTo>
                <a:cubicBezTo>
                  <a:pt x="5167624" y="0"/>
                  <a:pt x="5212080" y="44456"/>
                  <a:pt x="5212080" y="99295"/>
                </a:cubicBezTo>
                <a:lnTo>
                  <a:pt x="5212080" y="452345"/>
                </a:lnTo>
                <a:cubicBezTo>
                  <a:pt x="5212080" y="507184"/>
                  <a:pt x="5167624" y="551640"/>
                  <a:pt x="5112785" y="551640"/>
                </a:cubicBezTo>
                <a:lnTo>
                  <a:pt x="99295" y="55164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137160" rIns="0" bIns="13716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Intergenerational Programs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513836" y="2072990"/>
            <a:ext cx="914400" cy="457200"/>
          </a:xfrm>
          <a:custGeom>
            <a:avLst/>
            <a:gdLst/>
            <a:ahLst/>
            <a:cxnLst/>
            <a:rect l="l" t="t" r="r" b="b"/>
            <a:pathLst>
              <a:path w="914400" h="457200">
                <a:moveTo>
                  <a:pt x="0" y="0"/>
                </a:moveTo>
                <a:lnTo>
                  <a:pt x="914400" y="0"/>
                </a:lnTo>
                <a:lnTo>
                  <a:pt x="824877" y="225021"/>
                </a:lnTo>
                <a:lnTo>
                  <a:pt x="902187" y="457202"/>
                </a:lnTo>
                <a:lnTo>
                  <a:pt x="2689" y="457202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513836" y="1936068"/>
            <a:ext cx="0" cy="1371600"/>
          </a:xfrm>
          <a:custGeom>
            <a:avLst/>
            <a:gdLst/>
            <a:ahLst/>
            <a:cxnLst/>
            <a:rect l="l" t="t" r="r" b="b"/>
            <a:pathLst>
              <a:path w="0" h="1371600">
                <a:moveTo>
                  <a:pt x="0" y="0"/>
                </a:moveTo>
                <a:lnTo>
                  <a:pt x="0" y="1371600"/>
                </a:lnTo>
              </a:path>
            </a:pathLst>
          </a:custGeom>
          <a:noFill/>
          <a:ln w="38100">
            <a:solidFill>
              <a:srgbClr val="B2DEF3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797249" y="2072990"/>
            <a:ext cx="914400" cy="457200"/>
          </a:xfrm>
          <a:custGeom>
            <a:avLst/>
            <a:gdLst/>
            <a:ahLst/>
            <a:cxnLst/>
            <a:rect l="l" t="t" r="r" b="b"/>
            <a:pathLst>
              <a:path w="914400" h="457200">
                <a:moveTo>
                  <a:pt x="0" y="0"/>
                </a:moveTo>
                <a:lnTo>
                  <a:pt x="914400" y="0"/>
                </a:lnTo>
                <a:lnTo>
                  <a:pt x="824877" y="225021"/>
                </a:lnTo>
                <a:lnTo>
                  <a:pt x="902187" y="457202"/>
                </a:lnTo>
                <a:lnTo>
                  <a:pt x="2689" y="457202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797249" y="1936068"/>
            <a:ext cx="0" cy="1371600"/>
          </a:xfrm>
          <a:custGeom>
            <a:avLst/>
            <a:gdLst/>
            <a:ahLst/>
            <a:cxnLst/>
            <a:rect l="l" t="t" r="r" b="b"/>
            <a:pathLst>
              <a:path w="0" h="1371600">
                <a:moveTo>
                  <a:pt x="0" y="0"/>
                </a:moveTo>
                <a:lnTo>
                  <a:pt x="0" y="1371600"/>
                </a:lnTo>
              </a:path>
            </a:pathLst>
          </a:custGeom>
          <a:noFill/>
          <a:ln w="38100">
            <a:solidFill>
              <a:srgbClr val="B2DEF3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080663" y="2072990"/>
            <a:ext cx="914400" cy="457200"/>
          </a:xfrm>
          <a:custGeom>
            <a:avLst/>
            <a:gdLst/>
            <a:ahLst/>
            <a:cxnLst/>
            <a:rect l="l" t="t" r="r" b="b"/>
            <a:pathLst>
              <a:path w="914400" h="457200">
                <a:moveTo>
                  <a:pt x="0" y="0"/>
                </a:moveTo>
                <a:lnTo>
                  <a:pt x="914400" y="0"/>
                </a:lnTo>
                <a:lnTo>
                  <a:pt x="824877" y="225021"/>
                </a:lnTo>
                <a:lnTo>
                  <a:pt x="902187" y="457202"/>
                </a:lnTo>
                <a:lnTo>
                  <a:pt x="2689" y="457202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80663" y="1936068"/>
            <a:ext cx="0" cy="1371600"/>
          </a:xfrm>
          <a:custGeom>
            <a:avLst/>
            <a:gdLst/>
            <a:ahLst/>
            <a:cxnLst/>
            <a:rect l="l" t="t" r="r" b="b"/>
            <a:pathLst>
              <a:path w="0" h="1371600">
                <a:moveTo>
                  <a:pt x="0" y="0"/>
                </a:moveTo>
                <a:lnTo>
                  <a:pt x="0" y="1371600"/>
                </a:lnTo>
              </a:path>
            </a:pathLst>
          </a:custGeom>
          <a:noFill/>
          <a:ln w="38100">
            <a:solidFill>
              <a:srgbClr val="B2DEF3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74421" y="2072990"/>
            <a:ext cx="914400" cy="457200"/>
          </a:xfrm>
          <a:custGeom>
            <a:avLst/>
            <a:gdLst/>
            <a:ahLst/>
            <a:cxnLst/>
            <a:rect l="l" t="t" r="r" b="b"/>
            <a:pathLst>
              <a:path w="914400" h="457200">
                <a:moveTo>
                  <a:pt x="0" y="0"/>
                </a:moveTo>
                <a:lnTo>
                  <a:pt x="914400" y="0"/>
                </a:lnTo>
                <a:lnTo>
                  <a:pt x="824877" y="225021"/>
                </a:lnTo>
                <a:lnTo>
                  <a:pt x="902187" y="457202"/>
                </a:lnTo>
                <a:lnTo>
                  <a:pt x="2689" y="457202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374421" y="1936068"/>
            <a:ext cx="0" cy="1371600"/>
          </a:xfrm>
          <a:custGeom>
            <a:avLst/>
            <a:gdLst/>
            <a:ahLst/>
            <a:cxnLst/>
            <a:rect l="l" t="t" r="r" b="b"/>
            <a:pathLst>
              <a:path w="0" h="1371600">
                <a:moveTo>
                  <a:pt x="0" y="0"/>
                </a:moveTo>
                <a:lnTo>
                  <a:pt x="0" y="1371600"/>
                </a:lnTo>
              </a:path>
            </a:pathLst>
          </a:custGeom>
          <a:noFill/>
          <a:ln w="38100">
            <a:solidFill>
              <a:srgbClr val="B2DEF3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657836" y="2072990"/>
            <a:ext cx="914400" cy="457200"/>
          </a:xfrm>
          <a:custGeom>
            <a:avLst/>
            <a:gdLst/>
            <a:ahLst/>
            <a:cxnLst/>
            <a:rect l="l" t="t" r="r" b="b"/>
            <a:pathLst>
              <a:path w="914400" h="457200">
                <a:moveTo>
                  <a:pt x="0" y="0"/>
                </a:moveTo>
                <a:lnTo>
                  <a:pt x="914400" y="0"/>
                </a:lnTo>
                <a:lnTo>
                  <a:pt x="824877" y="225021"/>
                </a:lnTo>
                <a:lnTo>
                  <a:pt x="902187" y="457202"/>
                </a:lnTo>
                <a:lnTo>
                  <a:pt x="2689" y="457202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657836" y="1936068"/>
            <a:ext cx="0" cy="1371600"/>
          </a:xfrm>
          <a:custGeom>
            <a:avLst/>
            <a:gdLst/>
            <a:ahLst/>
            <a:cxnLst/>
            <a:rect l="l" t="t" r="r" b="b"/>
            <a:pathLst>
              <a:path w="0" h="1371600">
                <a:moveTo>
                  <a:pt x="0" y="0"/>
                </a:moveTo>
                <a:lnTo>
                  <a:pt x="0" y="1371600"/>
                </a:lnTo>
              </a:path>
            </a:pathLst>
          </a:custGeom>
          <a:noFill/>
          <a:ln w="38100">
            <a:solidFill>
              <a:srgbClr val="B2DEF3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07996" y="3229140"/>
            <a:ext cx="11155680" cy="91440"/>
          </a:xfrm>
          <a:custGeom>
            <a:avLst/>
            <a:gdLst/>
            <a:ahLst/>
            <a:cxnLst/>
            <a:rect l="l" t="t" r="r" b="b"/>
            <a:pathLst>
              <a:path w="11155680" h="91440">
                <a:moveTo>
                  <a:pt x="0" y="91440"/>
                </a:moveTo>
                <a:lnTo>
                  <a:pt x="0" y="0"/>
                </a:lnTo>
                <a:lnTo>
                  <a:pt x="11155680" y="0"/>
                </a:lnTo>
                <a:lnTo>
                  <a:pt x="11155680" y="91440"/>
                </a:lnTo>
                <a:lnTo>
                  <a:pt x="0" y="9144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07996" y="1450724"/>
            <a:ext cx="11226290" cy="91440"/>
          </a:xfrm>
          <a:custGeom>
            <a:avLst/>
            <a:gdLst/>
            <a:ahLst/>
            <a:cxnLst/>
            <a:rect l="l" t="t" r="r" b="b"/>
            <a:pathLst>
              <a:path w="1122629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11180570" y="0"/>
                </a:lnTo>
                <a:cubicBezTo>
                  <a:pt x="11205820" y="0"/>
                  <a:pt x="11226290" y="20470"/>
                  <a:pt x="11226290" y="45720"/>
                </a:cubicBezTo>
                <a:lnTo>
                  <a:pt x="11226290" y="45720"/>
                </a:lnTo>
                <a:cubicBezTo>
                  <a:pt x="11226290" y="70970"/>
                  <a:pt x="11205820" y="91440"/>
                  <a:pt x="1118057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07997" y="0"/>
            <a:ext cx="10058400" cy="1270282"/>
          </a:xfrm>
          <a:custGeom>
            <a:avLst/>
            <a:gdLst/>
            <a:ahLst/>
            <a:cxnLst/>
            <a:rect l="l" t="t" r="r" b="b"/>
            <a:pathLst>
              <a:path w="10058400" h="1270282">
                <a:moveTo>
                  <a:pt x="0" y="1270282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Milestones in Empowerment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9651996" y="4214914"/>
            <a:ext cx="2011680" cy="1097280"/>
          </a:xfrm>
          <a:custGeom>
            <a:avLst/>
            <a:gdLst/>
            <a:ahLst/>
            <a:cxnLst/>
            <a:rect l="l" t="t" r="r" b="b"/>
            <a:pathLst>
              <a:path w="2011680" h="1097280">
                <a:moveTo>
                  <a:pt x="0" y="109728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Expansion of Transportation Services: Expanded accessible transportation options for elderly residents in small villages, facilitating their mobility and access to essential services and social activities.</a:t>
            </a:r>
            <a:endParaRPr lang="en-US" sz="961" dirty="0"/>
          </a:p>
        </p:txBody>
      </p:sp>
      <p:sp>
        <p:nvSpPr>
          <p:cNvPr id="19" name="Text 17"/>
          <p:cNvSpPr/>
          <p:nvPr/>
        </p:nvSpPr>
        <p:spPr>
          <a:xfrm>
            <a:off x="9651996" y="3646814"/>
            <a:ext cx="2011680" cy="457200"/>
          </a:xfrm>
          <a:custGeom>
            <a:avLst/>
            <a:gdLst/>
            <a:ahLst/>
            <a:cxnLst/>
            <a:rect l="l" t="t" r="r" b="b"/>
            <a:pathLst>
              <a:path w="2011680" h="457200">
                <a:moveTo>
                  <a:pt x="0" y="45720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2023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365996" y="4214914"/>
            <a:ext cx="2011680" cy="1097280"/>
          </a:xfrm>
          <a:custGeom>
            <a:avLst/>
            <a:gdLst/>
            <a:ahLst/>
            <a:cxnLst/>
            <a:rect l="l" t="t" r="r" b="b"/>
            <a:pathLst>
              <a:path w="2011680" h="1097280">
                <a:moveTo>
                  <a:pt x="0" y="109728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Creation of Volunteer Support Networks: Developed a network of volunteers to assist elderly residents with daily tasks, ensuring they receive the support needed to maintain their independence at home.</a:t>
            </a:r>
            <a:endParaRPr lang="en-US" sz="938" dirty="0"/>
          </a:p>
        </p:txBody>
      </p:sp>
      <p:sp>
        <p:nvSpPr>
          <p:cNvPr id="21" name="Text 19"/>
          <p:cNvSpPr/>
          <p:nvPr/>
        </p:nvSpPr>
        <p:spPr>
          <a:xfrm>
            <a:off x="7365996" y="3646814"/>
            <a:ext cx="2011680" cy="457200"/>
          </a:xfrm>
          <a:custGeom>
            <a:avLst/>
            <a:gdLst/>
            <a:ahLst/>
            <a:cxnLst/>
            <a:rect l="l" t="t" r="r" b="b"/>
            <a:pathLst>
              <a:path w="2011680" h="457200">
                <a:moveTo>
                  <a:pt x="0" y="45720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2021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079996" y="4214914"/>
            <a:ext cx="2011680" cy="1097280"/>
          </a:xfrm>
          <a:custGeom>
            <a:avLst/>
            <a:gdLst/>
            <a:ahLst/>
            <a:cxnLst/>
            <a:rect l="l" t="t" r="r" b="b"/>
            <a:pathLst>
              <a:path w="2011680" h="1097280">
                <a:moveTo>
                  <a:pt x="0" y="109728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Implementation of Technology Training Sessions: Launched training sessions to help elderly residents learn to use smartphones and computers, bridging the digital divide and promoting independence.</a:t>
            </a:r>
            <a:endParaRPr lang="en-US" sz="969" dirty="0"/>
          </a:p>
        </p:txBody>
      </p:sp>
      <p:sp>
        <p:nvSpPr>
          <p:cNvPr id="23" name="Text 21"/>
          <p:cNvSpPr/>
          <p:nvPr/>
        </p:nvSpPr>
        <p:spPr>
          <a:xfrm>
            <a:off x="5079996" y="3646814"/>
            <a:ext cx="2011680" cy="457200"/>
          </a:xfrm>
          <a:custGeom>
            <a:avLst/>
            <a:gdLst/>
            <a:ahLst/>
            <a:cxnLst/>
            <a:rect l="l" t="t" r="r" b="b"/>
            <a:pathLst>
              <a:path w="2011680" h="457200">
                <a:moveTo>
                  <a:pt x="0" y="45720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2019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793996" y="4214914"/>
            <a:ext cx="2011680" cy="1097280"/>
          </a:xfrm>
          <a:custGeom>
            <a:avLst/>
            <a:gdLst/>
            <a:ahLst/>
            <a:cxnLst/>
            <a:rect l="l" t="t" r="r" b="b"/>
            <a:pathLst>
              <a:path w="2011680" h="1097280">
                <a:moveTo>
                  <a:pt x="0" y="109728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Establishment of Health and Wellness Workshops: Introduced regular workshops focusing on physical health, mental well-being, and nutrition, empowering elderly residents to take charge of their health.</a:t>
            </a:r>
            <a:endParaRPr lang="en-US" sz="935" dirty="0"/>
          </a:p>
        </p:txBody>
      </p:sp>
      <p:sp>
        <p:nvSpPr>
          <p:cNvPr id="25" name="Text 23"/>
          <p:cNvSpPr/>
          <p:nvPr/>
        </p:nvSpPr>
        <p:spPr>
          <a:xfrm>
            <a:off x="2793996" y="3646814"/>
            <a:ext cx="2011680" cy="457200"/>
          </a:xfrm>
          <a:custGeom>
            <a:avLst/>
            <a:gdLst/>
            <a:ahLst/>
            <a:cxnLst/>
            <a:rect l="l" t="t" r="r" b="b"/>
            <a:pathLst>
              <a:path w="2011680" h="457200">
                <a:moveTo>
                  <a:pt x="0" y="45720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2017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07996" y="4214914"/>
            <a:ext cx="2011680" cy="1097280"/>
          </a:xfrm>
          <a:custGeom>
            <a:avLst/>
            <a:gdLst/>
            <a:ahLst/>
            <a:cxnLst/>
            <a:rect l="l" t="t" r="r" b="b"/>
            <a:pathLst>
              <a:path w="2011680" h="1097280">
                <a:moveTo>
                  <a:pt x="0" y="109728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Launch of Community Engagement Programs: Initiated programs in small villages aimed at fostering social connections among elderly residents, enhancing their sense of belonging and community involvement.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507996" y="3646814"/>
            <a:ext cx="2011680" cy="457200"/>
          </a:xfrm>
          <a:custGeom>
            <a:avLst/>
            <a:gdLst/>
            <a:ahLst/>
            <a:cxnLst/>
            <a:rect l="l" t="t" r="r" b="b"/>
            <a:pathLst>
              <a:path w="2011680" h="457200">
                <a:moveTo>
                  <a:pt x="0" y="457200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2015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07996" y="4430192"/>
            <a:ext cx="4206240" cy="822960"/>
          </a:xfrm>
          <a:custGeom>
            <a:avLst/>
            <a:gdLst/>
            <a:ahLst/>
            <a:cxnLst/>
            <a:rect l="l" t="t" r="r" b="b"/>
            <a:pathLst>
              <a:path w="4206240" h="822960">
                <a:moveTo>
                  <a:pt x="0" y="822960"/>
                </a:moveTo>
                <a:lnTo>
                  <a:pt x="0" y="0"/>
                </a:lnTo>
                <a:lnTo>
                  <a:pt x="4206240" y="0"/>
                </a:lnTo>
                <a:lnTo>
                  <a:pt x="4206240" y="822960"/>
                </a:lnTo>
                <a:lnTo>
                  <a:pt x="0" y="822960"/>
                </a:lnTo>
              </a:path>
            </a:pathLst>
          </a:custGeom>
          <a:solidFill>
            <a:srgbClr val="83CBEB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6" y="2782554"/>
            <a:ext cx="2926080" cy="822960"/>
          </a:xfrm>
          <a:custGeom>
            <a:avLst/>
            <a:gdLst/>
            <a:ahLst/>
            <a:cxnLst/>
            <a:rect l="l" t="t" r="r" b="b"/>
            <a:pathLst>
              <a:path w="2926080" h="822960">
                <a:moveTo>
                  <a:pt x="0" y="82296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822960"/>
                </a:lnTo>
                <a:lnTo>
                  <a:pt x="0" y="822960"/>
                </a:lnTo>
              </a:path>
            </a:pathLst>
          </a:custGeom>
          <a:solidFill>
            <a:srgbClr val="83CBEB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7996" y="3606373"/>
            <a:ext cx="3566160" cy="822960"/>
          </a:xfrm>
          <a:custGeom>
            <a:avLst/>
            <a:gdLst/>
            <a:ahLst/>
            <a:cxnLst/>
            <a:rect l="l" t="t" r="r" b="b"/>
            <a:pathLst>
              <a:path w="3566160" h="822960">
                <a:moveTo>
                  <a:pt x="0" y="8229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822960"/>
                </a:lnTo>
                <a:lnTo>
                  <a:pt x="0" y="822960"/>
                </a:lnTo>
              </a:path>
            </a:pathLst>
          </a:custGeom>
          <a:solidFill>
            <a:srgbClr val="46B1E1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7996" y="5246392"/>
            <a:ext cx="4846320" cy="822960"/>
          </a:xfrm>
          <a:custGeom>
            <a:avLst/>
            <a:gdLst/>
            <a:ahLst/>
            <a:cxnLst/>
            <a:rect l="l" t="t" r="r" b="b"/>
            <a:pathLst>
              <a:path w="4846320" h="822960">
                <a:moveTo>
                  <a:pt x="0" y="822960"/>
                </a:moveTo>
                <a:lnTo>
                  <a:pt x="0" y="0"/>
                </a:lnTo>
                <a:lnTo>
                  <a:pt x="4846320" y="0"/>
                </a:lnTo>
                <a:lnTo>
                  <a:pt x="4846320" y="822960"/>
                </a:lnTo>
                <a:lnTo>
                  <a:pt x="0" y="822960"/>
                </a:lnTo>
              </a:path>
            </a:pathLst>
          </a:custGeom>
          <a:solidFill>
            <a:srgbClr val="C1E5F5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07996" y="1968463"/>
            <a:ext cx="2286000" cy="822960"/>
          </a:xfrm>
          <a:custGeom>
            <a:avLst/>
            <a:gdLst/>
            <a:ahLst/>
            <a:cxnLst/>
            <a:rect l="l" t="t" r="r" b="b"/>
            <a:pathLst>
              <a:path w="2286000" h="822960">
                <a:moveTo>
                  <a:pt x="0" y="82296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22960"/>
                </a:lnTo>
                <a:lnTo>
                  <a:pt x="0" y="822960"/>
                </a:lnTo>
              </a:path>
            </a:pathLst>
          </a:custGeom>
          <a:solidFill>
            <a:srgbClr val="C1E5F5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07996" y="1450724"/>
            <a:ext cx="11226290" cy="91440"/>
          </a:xfrm>
          <a:custGeom>
            <a:avLst/>
            <a:gdLst/>
            <a:ahLst/>
            <a:cxnLst/>
            <a:rect l="l" t="t" r="r" b="b"/>
            <a:pathLst>
              <a:path w="1122629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11180570" y="0"/>
                </a:lnTo>
                <a:cubicBezTo>
                  <a:pt x="11205820" y="0"/>
                  <a:pt x="11226290" y="20470"/>
                  <a:pt x="11226290" y="45720"/>
                </a:cubicBezTo>
                <a:lnTo>
                  <a:pt x="11226290" y="45720"/>
                </a:lnTo>
                <a:cubicBezTo>
                  <a:pt x="11226290" y="70970"/>
                  <a:pt x="11205820" y="91440"/>
                  <a:pt x="1118057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07997" y="0"/>
            <a:ext cx="10058400" cy="1270282"/>
          </a:xfrm>
          <a:custGeom>
            <a:avLst/>
            <a:gdLst/>
            <a:ahLst/>
            <a:cxnLst/>
            <a:rect l="l" t="t" r="r" b="b"/>
            <a:pathLst>
              <a:path w="10058400" h="1270282">
                <a:moveTo>
                  <a:pt x="0" y="1270282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Pyramid of Empowerment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825999" y="5377253"/>
            <a:ext cx="5303520" cy="548640"/>
          </a:xfrm>
          <a:custGeom>
            <a:avLst/>
            <a:gdLst/>
            <a:ahLst/>
            <a:cxnLst/>
            <a:rect l="l" t="t" r="r" b="b"/>
            <a:pathLst>
              <a:path w="5303520" h="548640">
                <a:moveTo>
                  <a:pt x="0" y="548640"/>
                </a:moveTo>
                <a:lnTo>
                  <a:pt x="0" y="0"/>
                </a:lnTo>
                <a:lnTo>
                  <a:pt x="5303520" y="0"/>
                </a:lnTo>
                <a:lnTo>
                  <a:pt x="5303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and Security Measures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185919" y="4553223"/>
            <a:ext cx="5303520" cy="548640"/>
          </a:xfrm>
          <a:custGeom>
            <a:avLst/>
            <a:gdLst/>
            <a:ahLst/>
            <a:cxnLst/>
            <a:rect l="l" t="t" r="r" b="b"/>
            <a:pathLst>
              <a:path w="5303520" h="548640">
                <a:moveTo>
                  <a:pt x="0" y="548640"/>
                </a:moveTo>
                <a:lnTo>
                  <a:pt x="0" y="0"/>
                </a:lnTo>
                <a:lnTo>
                  <a:pt x="5303520" y="0"/>
                </a:lnTo>
                <a:lnTo>
                  <a:pt x="5303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Needs Fulfillment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5839" y="3733493"/>
            <a:ext cx="5303520" cy="548640"/>
          </a:xfrm>
          <a:custGeom>
            <a:avLst/>
            <a:gdLst/>
            <a:ahLst/>
            <a:cxnLst/>
            <a:rect l="l" t="t" r="r" b="b"/>
            <a:pathLst>
              <a:path w="5303520" h="548640">
                <a:moveTo>
                  <a:pt x="0" y="548640"/>
                </a:moveTo>
                <a:lnTo>
                  <a:pt x="0" y="0"/>
                </a:lnTo>
                <a:lnTo>
                  <a:pt x="5303520" y="0"/>
                </a:lnTo>
                <a:lnTo>
                  <a:pt x="5303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Access to Healthcare Services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905759" y="2919170"/>
            <a:ext cx="5303520" cy="548640"/>
          </a:xfrm>
          <a:custGeom>
            <a:avLst/>
            <a:gdLst/>
            <a:ahLst/>
            <a:cxnLst/>
            <a:rect l="l" t="t" r="r" b="b"/>
            <a:pathLst>
              <a:path w="5303520" h="548640">
                <a:moveTo>
                  <a:pt x="0" y="548640"/>
                </a:moveTo>
                <a:lnTo>
                  <a:pt x="0" y="0"/>
                </a:lnTo>
                <a:lnTo>
                  <a:pt x="5303520" y="0"/>
                </a:lnTo>
                <a:lnTo>
                  <a:pt x="5303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Social Engagement Opportunities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255519" y="2084044"/>
            <a:ext cx="5303520" cy="548640"/>
          </a:xfrm>
          <a:custGeom>
            <a:avLst/>
            <a:gdLst/>
            <a:ahLst/>
            <a:cxnLst/>
            <a:rect l="l" t="t" r="r" b="b"/>
            <a:pathLst>
              <a:path w="5303520" h="548640">
                <a:moveTo>
                  <a:pt x="0" y="548640"/>
                </a:moveTo>
                <a:lnTo>
                  <a:pt x="0" y="0"/>
                </a:lnTo>
                <a:lnTo>
                  <a:pt x="5303520" y="0"/>
                </a:lnTo>
                <a:lnTo>
                  <a:pt x="5303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Leadership Development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07996" y="1450724"/>
            <a:ext cx="11226290" cy="91440"/>
          </a:xfrm>
          <a:custGeom>
            <a:avLst/>
            <a:gdLst/>
            <a:ahLst/>
            <a:cxnLst/>
            <a:rect l="l" t="t" r="r" b="b"/>
            <a:pathLst>
              <a:path w="1122629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11180570" y="0"/>
                </a:lnTo>
                <a:cubicBezTo>
                  <a:pt x="11205820" y="0"/>
                  <a:pt x="11226290" y="20470"/>
                  <a:pt x="11226290" y="45720"/>
                </a:cubicBezTo>
                <a:lnTo>
                  <a:pt x="11226290" y="45720"/>
                </a:lnTo>
                <a:cubicBezTo>
                  <a:pt x="11226290" y="70970"/>
                  <a:pt x="11205820" y="91440"/>
                  <a:pt x="1118057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7997" y="0"/>
            <a:ext cx="10058400" cy="1270282"/>
          </a:xfrm>
          <a:custGeom>
            <a:avLst/>
            <a:gdLst/>
            <a:ahLst/>
            <a:cxnLst/>
            <a:rect l="l" t="t" r="r" b="b"/>
            <a:pathLst>
              <a:path w="10058400" h="1270282">
                <a:moveTo>
                  <a:pt x="0" y="1270282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 of Key Points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 flipH="1" flipV="1">
            <a:off x="4291223" y="2391573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8032840" y="2391573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2486297" y="4752269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 flipH="1" flipV="1">
            <a:off x="6219446" y="4752269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 flipH="1" flipV="1">
            <a:off x="548639" y="2391573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414573" y="4396351"/>
            <a:ext cx="3291840" cy="1920240"/>
          </a:xfrm>
          <a:custGeom>
            <a:avLst/>
            <a:gdLst/>
            <a:ahLst/>
            <a:cxnLst/>
            <a:rect l="l" t="t" r="r" b="b"/>
            <a:pathLst>
              <a:path w="3291840" h="1920240">
                <a:moveTo>
                  <a:pt x="0" y="192024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1920240"/>
                </a:ln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182880" tIns="457200" rIns="9144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Establishing support groups for elderly residents provides a platform for sharing experiences and resources, promoting mental health and resilience within the community.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220413" y="4213791"/>
            <a:ext cx="3291840" cy="548640"/>
          </a:xfrm>
          <a:custGeom>
            <a:avLst/>
            <a:gdLst/>
            <a:ahLst/>
            <a:cxnLst/>
            <a:rect l="l" t="t" r="r" b="b"/>
            <a:pathLst>
              <a:path w="3291840" h="548640">
                <a:moveTo>
                  <a:pt x="0" y="0"/>
                </a:moveTo>
                <a:lnTo>
                  <a:pt x="3017520" y="0"/>
                </a:lnTo>
                <a:lnTo>
                  <a:pt x="3291840" y="274320"/>
                </a:lnTo>
                <a:lnTo>
                  <a:pt x="30175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Networks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689050" y="4396351"/>
            <a:ext cx="3291840" cy="1920240"/>
          </a:xfrm>
          <a:custGeom>
            <a:avLst/>
            <a:gdLst/>
            <a:ahLst/>
            <a:cxnLst/>
            <a:rect l="l" t="t" r="r" b="b"/>
            <a:pathLst>
              <a:path w="3291840" h="1920240">
                <a:moveTo>
                  <a:pt x="0" y="192024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1920240"/>
                </a:ln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182880" tIns="457200" rIns="9144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Offering training sessions on digital tools empowers elderly residents to stay connected with family and access online resources, bridging the technology gap.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487264" y="4213791"/>
            <a:ext cx="3291840" cy="548640"/>
          </a:xfrm>
          <a:custGeom>
            <a:avLst/>
            <a:gdLst/>
            <a:ahLst/>
            <a:cxnLst/>
            <a:rect l="l" t="t" r="r" b="b"/>
            <a:pathLst>
              <a:path w="3291840" h="548640">
                <a:moveTo>
                  <a:pt x="0" y="0"/>
                </a:moveTo>
                <a:lnTo>
                  <a:pt x="3017520" y="0"/>
                </a:lnTo>
                <a:lnTo>
                  <a:pt x="3291840" y="274320"/>
                </a:lnTo>
                <a:lnTo>
                  <a:pt x="30175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Training Programs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34626" y="2035655"/>
            <a:ext cx="3291840" cy="1920240"/>
          </a:xfrm>
          <a:custGeom>
            <a:avLst/>
            <a:gdLst/>
            <a:ahLst/>
            <a:cxnLst/>
            <a:rect l="l" t="t" r="r" b="b"/>
            <a:pathLst>
              <a:path w="3291840" h="1920240">
                <a:moveTo>
                  <a:pt x="0" y="192024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1920240"/>
                </a:ln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182880" tIns="457200" rIns="9144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Developing reliable transportation options for elderly residents in small villages enhances their mobility and independence, allowing them to attend appointments and social events.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032840" y="1853095"/>
            <a:ext cx="3291840" cy="548640"/>
          </a:xfrm>
          <a:custGeom>
            <a:avLst/>
            <a:gdLst/>
            <a:ahLst/>
            <a:cxnLst/>
            <a:rect l="l" t="t" r="r" b="b"/>
            <a:pathLst>
              <a:path w="3291840" h="548640">
                <a:moveTo>
                  <a:pt x="0" y="0"/>
                </a:moveTo>
                <a:lnTo>
                  <a:pt x="3017520" y="0"/>
                </a:lnTo>
                <a:lnTo>
                  <a:pt x="3291840" y="274320"/>
                </a:lnTo>
                <a:lnTo>
                  <a:pt x="30175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Transportation Solutions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493009" y="2035655"/>
            <a:ext cx="3291840" cy="1920240"/>
          </a:xfrm>
          <a:custGeom>
            <a:avLst/>
            <a:gdLst/>
            <a:ahLst/>
            <a:cxnLst/>
            <a:rect l="l" t="t" r="r" b="b"/>
            <a:pathLst>
              <a:path w="3291840" h="1920240">
                <a:moveTo>
                  <a:pt x="0" y="192024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1920240"/>
                </a:ln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182880" tIns="457200" rIns="9144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Ensuring that elderly residents have easy access to healthcare facilities, including mobile clinics, significantly improves their overall well-being.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291223" y="1853095"/>
            <a:ext cx="3291840" cy="548640"/>
          </a:xfrm>
          <a:custGeom>
            <a:avLst/>
            <a:gdLst/>
            <a:ahLst/>
            <a:cxnLst/>
            <a:rect l="l" t="t" r="r" b="b"/>
            <a:pathLst>
              <a:path w="3291840" h="548640">
                <a:moveTo>
                  <a:pt x="0" y="0"/>
                </a:moveTo>
                <a:lnTo>
                  <a:pt x="3017520" y="0"/>
                </a:lnTo>
                <a:lnTo>
                  <a:pt x="3291840" y="274320"/>
                </a:lnTo>
                <a:lnTo>
                  <a:pt x="30175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Access to Healthcare Services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51392" y="2035655"/>
            <a:ext cx="3291840" cy="1920240"/>
          </a:xfrm>
          <a:custGeom>
            <a:avLst/>
            <a:gdLst/>
            <a:ahLst/>
            <a:cxnLst/>
            <a:rect l="l" t="t" r="r" b="b"/>
            <a:pathLst>
              <a:path w="3291840" h="1920240">
                <a:moveTo>
                  <a:pt x="0" y="192024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1920240"/>
                </a:ln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182880" tIns="457200" rIns="9144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Implementing local programs that encourage elderly residents to participate in community activities fosters social connections and reduces isolation.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49606" y="1853095"/>
            <a:ext cx="3291840" cy="548640"/>
          </a:xfrm>
          <a:custGeom>
            <a:avLst/>
            <a:gdLst/>
            <a:ahLst/>
            <a:cxnLst/>
            <a:rect l="l" t="t" r="r" b="b"/>
            <a:pathLst>
              <a:path w="3291840" h="548640">
                <a:moveTo>
                  <a:pt x="0" y="0"/>
                </a:moveTo>
                <a:lnTo>
                  <a:pt x="3017520" y="0"/>
                </a:lnTo>
                <a:lnTo>
                  <a:pt x="3291840" y="274320"/>
                </a:lnTo>
                <a:lnTo>
                  <a:pt x="30175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182880" tIns="91440" rIns="18288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Community Engagement Initiatives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03550" y="2071612"/>
            <a:ext cx="2489847" cy="4247080"/>
          </a:xfrm>
          <a:custGeom>
            <a:avLst/>
            <a:gdLst/>
            <a:ahLst/>
            <a:cxnLst/>
            <a:rect l="l" t="t" r="r" b="b"/>
            <a:pathLst>
              <a:path w="2489847" h="4247080">
                <a:moveTo>
                  <a:pt x="128650" y="4247080"/>
                </a:moveTo>
                <a:cubicBezTo>
                  <a:pt x="57599" y="4247080"/>
                  <a:pt x="0" y="4189481"/>
                  <a:pt x="0" y="4118430"/>
                </a:cubicBezTo>
                <a:lnTo>
                  <a:pt x="0" y="128650"/>
                </a:lnTo>
                <a:cubicBezTo>
                  <a:pt x="0" y="57599"/>
                  <a:pt x="57599" y="0"/>
                  <a:pt x="128650" y="0"/>
                </a:cubicBezTo>
                <a:lnTo>
                  <a:pt x="2361197" y="0"/>
                </a:lnTo>
                <a:cubicBezTo>
                  <a:pt x="2432248" y="0"/>
                  <a:pt x="2489847" y="57599"/>
                  <a:pt x="2489847" y="128650"/>
                </a:cubicBezTo>
                <a:lnTo>
                  <a:pt x="2489847" y="4118430"/>
                </a:lnTo>
                <a:cubicBezTo>
                  <a:pt x="2489847" y="4189481"/>
                  <a:pt x="2432248" y="4247080"/>
                  <a:pt x="2361197" y="4247080"/>
                </a:cubicBezTo>
                <a:lnTo>
                  <a:pt x="128650" y="424708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601391" y="2071612"/>
            <a:ext cx="2489847" cy="4247080"/>
          </a:xfrm>
          <a:custGeom>
            <a:avLst/>
            <a:gdLst/>
            <a:ahLst/>
            <a:cxnLst/>
            <a:rect l="l" t="t" r="r" b="b"/>
            <a:pathLst>
              <a:path w="2489847" h="4247080">
                <a:moveTo>
                  <a:pt x="128650" y="4247080"/>
                </a:moveTo>
                <a:cubicBezTo>
                  <a:pt x="57599" y="4247080"/>
                  <a:pt x="0" y="4189481"/>
                  <a:pt x="0" y="4118430"/>
                </a:cubicBezTo>
                <a:lnTo>
                  <a:pt x="0" y="128650"/>
                </a:lnTo>
                <a:cubicBezTo>
                  <a:pt x="0" y="57599"/>
                  <a:pt x="57599" y="0"/>
                  <a:pt x="128650" y="0"/>
                </a:cubicBezTo>
                <a:lnTo>
                  <a:pt x="2361197" y="0"/>
                </a:lnTo>
                <a:cubicBezTo>
                  <a:pt x="2432248" y="0"/>
                  <a:pt x="2489847" y="57599"/>
                  <a:pt x="2489847" y="128650"/>
                </a:cubicBezTo>
                <a:lnTo>
                  <a:pt x="2489847" y="4118430"/>
                </a:lnTo>
                <a:cubicBezTo>
                  <a:pt x="2489847" y="4189481"/>
                  <a:pt x="2432248" y="4247080"/>
                  <a:pt x="2361197" y="4247080"/>
                </a:cubicBezTo>
                <a:lnTo>
                  <a:pt x="128650" y="424708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99233" y="2071612"/>
            <a:ext cx="2489847" cy="4247080"/>
          </a:xfrm>
          <a:custGeom>
            <a:avLst/>
            <a:gdLst/>
            <a:ahLst/>
            <a:cxnLst/>
            <a:rect l="l" t="t" r="r" b="b"/>
            <a:pathLst>
              <a:path w="2489847" h="4247080">
                <a:moveTo>
                  <a:pt x="128650" y="4247080"/>
                </a:moveTo>
                <a:cubicBezTo>
                  <a:pt x="57599" y="4247080"/>
                  <a:pt x="0" y="4189481"/>
                  <a:pt x="0" y="4118430"/>
                </a:cubicBezTo>
                <a:lnTo>
                  <a:pt x="0" y="128650"/>
                </a:lnTo>
                <a:cubicBezTo>
                  <a:pt x="0" y="57599"/>
                  <a:pt x="57599" y="0"/>
                  <a:pt x="128650" y="0"/>
                </a:cubicBezTo>
                <a:lnTo>
                  <a:pt x="2361197" y="0"/>
                </a:lnTo>
                <a:cubicBezTo>
                  <a:pt x="2432248" y="0"/>
                  <a:pt x="2489847" y="57599"/>
                  <a:pt x="2489847" y="128650"/>
                </a:cubicBezTo>
                <a:lnTo>
                  <a:pt x="2489847" y="4118430"/>
                </a:lnTo>
                <a:cubicBezTo>
                  <a:pt x="2489847" y="4189481"/>
                  <a:pt x="2432248" y="4247080"/>
                  <a:pt x="2361197" y="4247080"/>
                </a:cubicBezTo>
                <a:lnTo>
                  <a:pt x="128650" y="424708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202629" y="183294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2296" y="457200"/>
                </a:moveTo>
                <a:cubicBezTo>
                  <a:pt x="36845" y="457200"/>
                  <a:pt x="0" y="420355"/>
                  <a:pt x="0" y="374904"/>
                </a:cubicBezTo>
                <a:lnTo>
                  <a:pt x="0" y="82296"/>
                </a:lnTo>
                <a:cubicBezTo>
                  <a:pt x="0" y="36845"/>
                  <a:pt x="36845" y="0"/>
                  <a:pt x="82296" y="0"/>
                </a:cubicBezTo>
                <a:lnTo>
                  <a:pt x="374904" y="0"/>
                </a:lnTo>
                <a:cubicBezTo>
                  <a:pt x="420355" y="0"/>
                  <a:pt x="457200" y="36845"/>
                  <a:pt x="457200" y="82296"/>
                </a:cubicBezTo>
                <a:lnTo>
                  <a:pt x="457200" y="374904"/>
                </a:lnTo>
                <a:cubicBezTo>
                  <a:pt x="457200" y="420355"/>
                  <a:pt x="420355" y="457200"/>
                  <a:pt x="374904" y="457200"/>
                </a:cubicBezTo>
                <a:lnTo>
                  <a:pt x="82296" y="45720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803078" y="183294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2296" y="457200"/>
                </a:moveTo>
                <a:cubicBezTo>
                  <a:pt x="36845" y="457200"/>
                  <a:pt x="0" y="420355"/>
                  <a:pt x="0" y="374904"/>
                </a:cubicBezTo>
                <a:lnTo>
                  <a:pt x="0" y="82296"/>
                </a:lnTo>
                <a:cubicBezTo>
                  <a:pt x="0" y="36845"/>
                  <a:pt x="36845" y="0"/>
                  <a:pt x="82296" y="0"/>
                </a:cubicBezTo>
                <a:lnTo>
                  <a:pt x="374904" y="0"/>
                </a:lnTo>
                <a:cubicBezTo>
                  <a:pt x="420355" y="0"/>
                  <a:pt x="457200" y="36845"/>
                  <a:pt x="457200" y="82296"/>
                </a:cubicBezTo>
                <a:lnTo>
                  <a:pt x="457200" y="374904"/>
                </a:lnTo>
                <a:cubicBezTo>
                  <a:pt x="457200" y="420355"/>
                  <a:pt x="420355" y="457200"/>
                  <a:pt x="374904" y="457200"/>
                </a:cubicBezTo>
                <a:lnTo>
                  <a:pt x="82296" y="45720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403527" y="183294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2296" y="457200"/>
                </a:moveTo>
                <a:cubicBezTo>
                  <a:pt x="36845" y="457200"/>
                  <a:pt x="0" y="420355"/>
                  <a:pt x="0" y="374904"/>
                </a:cubicBezTo>
                <a:lnTo>
                  <a:pt x="0" y="82296"/>
                </a:lnTo>
                <a:cubicBezTo>
                  <a:pt x="0" y="36845"/>
                  <a:pt x="36845" y="0"/>
                  <a:pt x="82296" y="0"/>
                </a:cubicBezTo>
                <a:lnTo>
                  <a:pt x="374904" y="0"/>
                </a:lnTo>
                <a:cubicBezTo>
                  <a:pt x="420355" y="0"/>
                  <a:pt x="457200" y="36845"/>
                  <a:pt x="457200" y="82296"/>
                </a:cubicBezTo>
                <a:lnTo>
                  <a:pt x="457200" y="374904"/>
                </a:lnTo>
                <a:cubicBezTo>
                  <a:pt x="457200" y="420355"/>
                  <a:pt x="420355" y="457200"/>
                  <a:pt x="374904" y="457200"/>
                </a:cubicBezTo>
                <a:lnTo>
                  <a:pt x="82296" y="45720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003550" y="1564547"/>
            <a:ext cx="7704000" cy="91440"/>
          </a:xfrm>
          <a:custGeom>
            <a:avLst/>
            <a:gdLst/>
            <a:ahLst/>
            <a:cxnLst/>
            <a:rect l="l" t="t" r="r" b="b"/>
            <a:pathLst>
              <a:path w="770400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7658280" y="0"/>
                </a:lnTo>
                <a:cubicBezTo>
                  <a:pt x="7683531" y="0"/>
                  <a:pt x="7704000" y="20470"/>
                  <a:pt x="7704000" y="45720"/>
                </a:cubicBezTo>
                <a:lnTo>
                  <a:pt x="7704000" y="45720"/>
                </a:lnTo>
                <a:cubicBezTo>
                  <a:pt x="7704000" y="70970"/>
                  <a:pt x="7683531" y="91440"/>
                  <a:pt x="765828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00355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003550" y="502920"/>
            <a:ext cx="7685530" cy="914400"/>
          </a:xfrm>
          <a:custGeom>
            <a:avLst/>
            <a:gdLst/>
            <a:ahLst/>
            <a:cxnLst/>
            <a:rect l="l" t="t" r="r" b="b"/>
            <a:pathLst>
              <a:path w="7685530" h="914400">
                <a:moveTo>
                  <a:pt x="0" y="914400"/>
                </a:moveTo>
                <a:lnTo>
                  <a:pt x="0" y="0"/>
                </a:lnTo>
                <a:lnTo>
                  <a:pt x="7685530" y="0"/>
                </a:lnTo>
                <a:lnTo>
                  <a:pt x="768553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Directions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9403527" y="2944437"/>
            <a:ext cx="2101454" cy="3172398"/>
          </a:xfrm>
          <a:custGeom>
            <a:avLst/>
            <a:gdLst/>
            <a:ahLst/>
            <a:cxnLst/>
            <a:rect l="l" t="t" r="r" b="b"/>
            <a:pathLst>
              <a:path w="2101454" h="3172398">
                <a:moveTo>
                  <a:pt x="0" y="3172398"/>
                </a:moveTo>
                <a:lnTo>
                  <a:pt x="0" y="0"/>
                </a:lnTo>
                <a:lnTo>
                  <a:pt x="2101454" y="0"/>
                </a:lnTo>
                <a:lnTo>
                  <a:pt x="2101454" y="3172398"/>
                </a:lnTo>
                <a:lnTo>
                  <a:pt x="0" y="31723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Promotion of mental health resources and physical activity programs tailored for the elderly.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Organizing weekly community exercise classes in village centers, focusing on low-impact activities suitable for seniors.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407647" y="2406949"/>
            <a:ext cx="2101454" cy="398588"/>
          </a:xfrm>
          <a:custGeom>
            <a:avLst/>
            <a:gdLst/>
            <a:ahLst/>
            <a:cxnLst/>
            <a:rect l="l" t="t" r="r" b="b"/>
            <a:pathLst>
              <a:path w="2101454" h="398588">
                <a:moveTo>
                  <a:pt x="0" y="398588"/>
                </a:moveTo>
                <a:lnTo>
                  <a:pt x="0" y="0"/>
                </a:lnTo>
                <a:lnTo>
                  <a:pt x="2101454" y="0"/>
                </a:lnTo>
                <a:lnTo>
                  <a:pt x="2101454" y="398588"/>
                </a:lnTo>
                <a:lnTo>
                  <a:pt x="0" y="39858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Holistic Health and Wellness Initiatives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803078" y="2944437"/>
            <a:ext cx="2101454" cy="3172398"/>
          </a:xfrm>
          <a:custGeom>
            <a:avLst/>
            <a:gdLst/>
            <a:ahLst/>
            <a:cxnLst/>
            <a:rect l="l" t="t" r="r" b="b"/>
            <a:pathLst>
              <a:path w="2101454" h="3172398">
                <a:moveTo>
                  <a:pt x="0" y="3172398"/>
                </a:moveTo>
                <a:lnTo>
                  <a:pt x="0" y="0"/>
                </a:lnTo>
                <a:lnTo>
                  <a:pt x="2101454" y="0"/>
                </a:lnTo>
                <a:lnTo>
                  <a:pt x="2101454" y="3172398"/>
                </a:lnTo>
                <a:lnTo>
                  <a:pt x="0" y="31723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Implementation of smart home technologies to assist elderly residents in daily activities and improve safety.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Installing voice-activated systems in homes to help seniors manage tasks independently.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807198" y="2406949"/>
            <a:ext cx="2101454" cy="398588"/>
          </a:xfrm>
          <a:custGeom>
            <a:avLst/>
            <a:gdLst/>
            <a:ahLst/>
            <a:cxnLst/>
            <a:rect l="l" t="t" r="r" b="b"/>
            <a:pathLst>
              <a:path w="2101454" h="398588">
                <a:moveTo>
                  <a:pt x="0" y="398588"/>
                </a:moveTo>
                <a:lnTo>
                  <a:pt x="0" y="0"/>
                </a:lnTo>
                <a:lnTo>
                  <a:pt x="2101454" y="0"/>
                </a:lnTo>
                <a:lnTo>
                  <a:pt x="2101454" y="398588"/>
                </a:lnTo>
                <a:lnTo>
                  <a:pt x="0" y="39858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Enhanced Accessibility Solutions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202629" y="2944437"/>
            <a:ext cx="2101454" cy="3172398"/>
          </a:xfrm>
          <a:custGeom>
            <a:avLst/>
            <a:gdLst/>
            <a:ahLst/>
            <a:cxnLst/>
            <a:rect l="l" t="t" r="r" b="b"/>
            <a:pathLst>
              <a:path w="2101454" h="3172398">
                <a:moveTo>
                  <a:pt x="0" y="3172398"/>
                </a:moveTo>
                <a:lnTo>
                  <a:pt x="0" y="0"/>
                </a:lnTo>
                <a:lnTo>
                  <a:pt x="2101454" y="0"/>
                </a:lnTo>
                <a:lnTo>
                  <a:pt x="2101454" y="3172398"/>
                </a:lnTo>
                <a:lnTo>
                  <a:pt x="0" y="31723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Development of intergenerational programs that connect elderly residents with local youth for skill-sharing and companionship.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A 'Tech Buddy' initiative in small villages where young volunteers teach seniors how to use smartphones and social media.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206749" y="2406949"/>
            <a:ext cx="2101454" cy="398588"/>
          </a:xfrm>
          <a:custGeom>
            <a:avLst/>
            <a:gdLst/>
            <a:ahLst/>
            <a:cxnLst/>
            <a:rect l="l" t="t" r="r" b="b"/>
            <a:pathLst>
              <a:path w="2101454" h="398588">
                <a:moveTo>
                  <a:pt x="0" y="398588"/>
                </a:moveTo>
                <a:lnTo>
                  <a:pt x="0" y="0"/>
                </a:lnTo>
                <a:lnTo>
                  <a:pt x="2101454" y="0"/>
                </a:lnTo>
                <a:lnTo>
                  <a:pt x="2101454" y="398588"/>
                </a:lnTo>
                <a:lnTo>
                  <a:pt x="0" y="39858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Innovative Community Programs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12191937" cy="6857107"/>
          </a:xfrm>
          <a:custGeom>
            <a:avLst/>
            <a:gdLst/>
            <a:ahLst/>
            <a:cxnLst/>
            <a:rect l="l" t="t" r="r" b="b"/>
            <a:pathLst>
              <a:path w="12191937" h="6857107">
                <a:moveTo>
                  <a:pt x="0" y="6857107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07996" y="1450724"/>
            <a:ext cx="11226290" cy="91440"/>
          </a:xfrm>
          <a:custGeom>
            <a:avLst/>
            <a:gdLst/>
            <a:ahLst/>
            <a:cxnLst/>
            <a:rect l="l" t="t" r="r" b="b"/>
            <a:pathLst>
              <a:path w="11226290" h="91440">
                <a:moveTo>
                  <a:pt x="45720" y="91440"/>
                </a:moveTo>
                <a:cubicBezTo>
                  <a:pt x="20470" y="91440"/>
                  <a:pt x="0" y="70970"/>
                  <a:pt x="0" y="45720"/>
                </a:cubicBezTo>
                <a:lnTo>
                  <a:pt x="0" y="45720"/>
                </a:lnTo>
                <a:cubicBezTo>
                  <a:pt x="0" y="20470"/>
                  <a:pt x="20470" y="0"/>
                  <a:pt x="45720" y="0"/>
                </a:cubicBezTo>
                <a:lnTo>
                  <a:pt x="11180570" y="0"/>
                </a:lnTo>
                <a:cubicBezTo>
                  <a:pt x="11205820" y="0"/>
                  <a:pt x="11226290" y="20470"/>
                  <a:pt x="11226290" y="45720"/>
                </a:cubicBezTo>
                <a:lnTo>
                  <a:pt x="11226290" y="45720"/>
                </a:lnTo>
                <a:cubicBezTo>
                  <a:pt x="11226290" y="70970"/>
                  <a:pt x="11205820" y="91440"/>
                  <a:pt x="11180570" y="91440"/>
                </a:cubicBezTo>
                <a:lnTo>
                  <a:pt x="45720" y="91440"/>
                </a:lnTo>
              </a:path>
            </a:pathLst>
          </a:custGeom>
          <a:solidFill>
            <a:srgbClr val="156082">
              <a:alpha val="3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7996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Residents: A Comprehensive Approach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7997" y="0"/>
            <a:ext cx="10058400" cy="1270282"/>
          </a:xfrm>
          <a:custGeom>
            <a:avLst/>
            <a:gdLst/>
            <a:ahLst/>
            <a:cxnLst/>
            <a:rect l="l" t="t" r="r" b="b"/>
            <a:pathLst>
              <a:path w="10058400" h="1270282">
                <a:moveTo>
                  <a:pt x="0" y="1270282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270282"/>
                </a:lnTo>
                <a:lnTo>
                  <a:pt x="0" y="127028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 flipH="1" flipV="1">
            <a:off x="507996" y="277638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4374328" y="277638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8240660" y="277638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42446" y="2295306"/>
            <a:ext cx="3291840" cy="3474720"/>
          </a:xfrm>
          <a:custGeom>
            <a:avLst/>
            <a:gdLst/>
            <a:ahLst/>
            <a:cxnLst/>
            <a:rect l="l" t="t" r="r" b="b"/>
            <a:pathLst>
              <a:path w="3291840" h="3474720">
                <a:moveTo>
                  <a:pt x="0" y="347472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3474720"/>
                </a:lnTo>
                <a:lnTo>
                  <a:pt x="0" y="3474720"/>
                </a:lnTo>
              </a:path>
            </a:pathLst>
          </a:cu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182880" tIns="59436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involving elderly residents in decision-making processes, communities foster stronger relationships and create a more inclusive environment that benefits all age groups.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240660" y="2046770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0" y="0"/>
                </a:lnTo>
                <a:lnTo>
                  <a:pt x="3291840" y="365760"/>
                </a:lnTo>
                <a:lnTo>
                  <a:pt x="292608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182880" tIns="91440" rIns="9144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Strengthening Community Bonds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6114" y="2295306"/>
            <a:ext cx="3291840" cy="3474720"/>
          </a:xfrm>
          <a:custGeom>
            <a:avLst/>
            <a:gdLst/>
            <a:ahLst/>
            <a:cxnLst/>
            <a:rect l="l" t="t" r="r" b="b"/>
            <a:pathLst>
              <a:path w="3291840" h="3474720">
                <a:moveTo>
                  <a:pt x="0" y="347472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3474720"/>
                </a:lnTo>
                <a:lnTo>
                  <a:pt x="0" y="3474720"/>
                </a:lnTo>
              </a:path>
            </a:pathLst>
          </a:cu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182880" tIns="59436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Initiatives that promote independence, such as skill-building workshops, enable elderly individuals to maintain autonomy and actively participate in their communities.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374328" y="2046770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0" y="0"/>
                </a:lnTo>
                <a:lnTo>
                  <a:pt x="3291840" y="365760"/>
                </a:lnTo>
                <a:lnTo>
                  <a:pt x="292608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182880" tIns="91440" rIns="9144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Independence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09782" y="2295306"/>
            <a:ext cx="3291840" cy="3474720"/>
          </a:xfrm>
          <a:custGeom>
            <a:avLst/>
            <a:gdLst/>
            <a:ahLst/>
            <a:cxnLst/>
            <a:rect l="l" t="t" r="r" b="b"/>
            <a:pathLst>
              <a:path w="3291840" h="3474720">
                <a:moveTo>
                  <a:pt x="0" y="347472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3474720"/>
                </a:lnTo>
                <a:lnTo>
                  <a:pt x="0" y="3474720"/>
                </a:lnTo>
              </a:path>
            </a:pathLst>
          </a:cu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182880" tIns="59436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Empowering elderly residents in small villages significantly improves their overall well-being and quality of life through community engagement and support.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07996" y="2046770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0" y="0"/>
                </a:lnTo>
                <a:lnTo>
                  <a:pt x="3291840" y="365760"/>
                </a:lnTo>
                <a:lnTo>
                  <a:pt x="292608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182880" tIns="91440" rIns="9144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Quality of Life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2025-01-28T16:36:23Z</dcterms:created>
  <dcterms:modified xsi:type="dcterms:W3CDTF">2025-01-28T16:36:23Z</dcterms:modified>
</cp:coreProperties>
</file>