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daae8eb488244e291dca0af1d3ff4a318becd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72ada43bbba028f2d3602009e72398d19681ef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a1101fb09c04a922855e1783cd79802346f9e6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0317295f98e77fde7303903aceda133b65b1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0dfc1cac2a394bd412829bd04162ecc6e98c29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99fcdeabb0df05e5264975f6fcd0e2199f0386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4278ac8d4d8ae98c80fd169b714d12737fd645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5833ae8a8ec868e52a347b49391fdba1afb8ea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f04db2731fc5d4e366524ef51f3b8b5043fcc8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096d7db8fd6699d35669e286d27b228919f6dd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a82a03426c3542fe4daf2af08ac5f8a9ba7405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Greetings, Introductions, Pronouns, and Family Bonds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Connecting Through Language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Title Slide: Greetings, Introductions &amp; Family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Warm-Up Slide: Let's Meet Each Other!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1: Common Greetings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2: Making Introductions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3: Personal Pronouns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Slide 4: Family Members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1: Greeting Chain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2: Pronoun Points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3: Family Match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Gaming Activity: Family Feud Style Quiz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1: What We Learned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Reflection 2: Self-Assessment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 1: Practice at Home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Next Steps 2: Coming Up Next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Homework Assignment: Create Your Introduction Video!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Online English Lesson - 60 Minutes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Greetings, Introductions &amp; Family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Title Slide: Greetings, Introductions &amp; Family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78" r="300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Let's Meet Each Other!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take turns unmuting to say 'Hi, I'm [name]'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demonstrates with enthusiasm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poll: 'How many ways to say hello do you know?'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animated waving hand emoji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Warm-Up Slide: Let's Meet Each Other!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1383" r="3138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Hello / Hi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Good morning/afternoon/evening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Hey there!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Common Greetings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1: Common Greetings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 Phrases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Dialogue Examples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Practice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 am...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My name is...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Nice to meet you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 A: "Hi, I'm Sarah." Person B: "Nice to meet you, Sarah. I'm Alex."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 A: "My name is John." Person B: "Hello, John. How are you?"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Pair up with a classmate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Take turns introducing yourselves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the phrases learned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2: Making Introductions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when referring to oneself.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You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when addressing someone directly.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when referring to a male.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when referring to a female.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Used when referring to a non-human or neutral gender.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3: Personal Pronouns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93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399" y="0"/>
            <a:ext cx="3937969" cy="6858000"/>
          </a:xfrm>
          <a:custGeom>
            <a:avLst/>
            <a:gdLst/>
            <a:ahLst/>
            <a:cxnLst/>
            <a:rect l="l" t="t" r="r" b="b"/>
            <a:pathLst>
              <a:path w="3937969" h="6858000">
                <a:moveTo>
                  <a:pt x="0" y="6858000"/>
                </a:moveTo>
                <a:lnTo>
                  <a:pt x="0" y="0"/>
                </a:lnTo>
                <a:lnTo>
                  <a:pt x="3937969" y="0"/>
                </a:lnTo>
                <a:lnTo>
                  <a:pt x="3937969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867" r="3086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78498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79118" y="2580448"/>
            <a:ext cx="6474354" cy="3325388"/>
          </a:xfrm>
          <a:custGeom>
            <a:avLst/>
            <a:gdLst/>
            <a:ahLst/>
            <a:cxnLst/>
            <a:rect l="l" t="t" r="r" b="b"/>
            <a:pathLst>
              <a:path w="6474354" h="3325388">
                <a:moveTo>
                  <a:pt x="0" y="3325388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46800" rIns="0" bIns="4680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Mother/Father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Sister/Brother</a:t>
            </a:r>
            <a:endParaRPr lang="en-US" sz="1400" dirty="0"/>
          </a:p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Grandmother/Grandfather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79119" y="2144381"/>
            <a:ext cx="6474354" cy="253967"/>
          </a:xfrm>
          <a:custGeom>
            <a:avLst/>
            <a:gdLst/>
            <a:ahLst/>
            <a:cxnLst/>
            <a:rect l="l" t="t" r="r" b="b"/>
            <a:pathLst>
              <a:path w="6474354" h="253967">
                <a:moveTo>
                  <a:pt x="0" y="253967"/>
                </a:moveTo>
                <a:lnTo>
                  <a:pt x="0" y="0"/>
                </a:lnTo>
                <a:lnTo>
                  <a:pt x="6474354" y="0"/>
                </a:lnTo>
                <a:lnTo>
                  <a:pt x="6474354" y="253967"/>
                </a:lnTo>
                <a:lnTo>
                  <a:pt x="0" y="25396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Members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2179" y="2144381"/>
            <a:ext cx="253998" cy="253967"/>
          </a:xfrm>
          <a:custGeom>
            <a:avLst/>
            <a:gdLst/>
            <a:ahLst/>
            <a:cxnLst/>
            <a:rect l="l" t="t" r="r" b="b"/>
            <a:pathLst>
              <a:path w="253998" h="253967">
                <a:moveTo>
                  <a:pt x="0" y="253967"/>
                </a:moveTo>
                <a:lnTo>
                  <a:pt x="0" y="0"/>
                </a:lnTo>
                <a:lnTo>
                  <a:pt x="253998" y="0"/>
                </a:lnTo>
                <a:lnTo>
                  <a:pt x="253998" y="253967"/>
                </a:lnTo>
                <a:lnTo>
                  <a:pt x="0" y="25396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Slide 4: Family Members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802179" y="2144381"/>
            <a:ext cx="126999" cy="126983"/>
          </a:xfrm>
          <a:custGeom>
            <a:avLst/>
            <a:gdLst/>
            <a:ahLst/>
            <a:cxnLst/>
            <a:rect l="l" t="t" r="r" b="b"/>
            <a:pathLst>
              <a:path w="126999" h="126983">
                <a:moveTo>
                  <a:pt x="0" y="126983"/>
                </a:moveTo>
                <a:lnTo>
                  <a:pt x="0" y="0"/>
                </a:lnTo>
                <a:lnTo>
                  <a:pt x="126999" y="0"/>
                </a:lnTo>
                <a:lnTo>
                  <a:pt x="126999" y="126983"/>
                </a:lnTo>
                <a:lnTo>
                  <a:pt x="0" y="126983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form a virtual chain.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1: Greeting Chain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Different greeting used each time.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student greets the next person.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Encourages variety in greetings.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Promotes interactive communication.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Step 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Display Family Photos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Teacher shows various family photos to the class.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Pronouns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identify and use correct pronouns for each family member.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 Response Format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Interactive learning through quick response exercises.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Apply Pronouns in Sentences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Students create sentences using the correct pronouns.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Encourage Participation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Promote quick thinking and active participation among students.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2: Pronoun Points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Activity 3: Family Match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1. Match the following family words to the pictures: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Mother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Father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Sister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Brother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Grandmother</a:t>
            </a:r>
            <a:endParaRPr lang="en-US" sz="907" dirty="0"/>
          </a:p>
          <a:p>
            <a:pPr algn="l" marL="0" indent="0">
              <a:lnSpc>
                <a:spcPct val="90000"/>
              </a:lnSpc>
              <a:spcBef>
                <a:spcPts val="755"/>
              </a:spcBef>
              <a:buNone/>
            </a:pPr>
            <a:r>
              <a:rPr lang="en-US" sz="90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 Grandfather</a:t>
            </a:r>
            <a:endParaRPr lang="en-US" sz="907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2. Students will work in pairs via breakout rooms to match the family words to the corresponding pictures.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3. After completing the activity, pairs will share their answers in the main room for discussion.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Activity 3: Family Match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26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Teams</a:t>
            </a:r>
            <a:endParaRPr lang="en-US" sz="1588" dirty="0"/>
          </a:p>
        </p:txBody>
      </p:sp>
      <p:sp>
        <p:nvSpPr>
          <p:cNvPr id="3" name="Text 1"/>
          <p:cNvSpPr/>
          <p:nvPr/>
        </p:nvSpPr>
        <p:spPr>
          <a:xfrm>
            <a:off x="3580728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Minutes</a:t>
            </a:r>
            <a:endParaRPr lang="en-US" sz="1588" dirty="0"/>
          </a:p>
        </p:txBody>
      </p:sp>
      <p:sp>
        <p:nvSpPr>
          <p:cNvPr id="4" name="Text 2"/>
          <p:cNvSpPr/>
          <p:nvPr/>
        </p:nvSpPr>
        <p:spPr>
          <a:xfrm>
            <a:off x="6312330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Topics</a:t>
            </a:r>
            <a:endParaRPr lang="en-US" sz="1588" dirty="0"/>
          </a:p>
        </p:txBody>
      </p:sp>
      <p:sp>
        <p:nvSpPr>
          <p:cNvPr id="5" name="Text 3"/>
          <p:cNvSpPr/>
          <p:nvPr/>
        </p:nvSpPr>
        <p:spPr>
          <a:xfrm>
            <a:off x="9043933" y="3801898"/>
            <a:ext cx="2286000" cy="221599"/>
          </a:xfrm>
          <a:custGeom>
            <a:avLst/>
            <a:gdLst/>
            <a:ahLst/>
            <a:cxnLst/>
            <a:rect l="l" t="t" r="r" b="b"/>
            <a:pathLst>
              <a:path w="2286000" h="221599">
                <a:moveTo>
                  <a:pt x="0" y="221599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Awarded</a:t>
            </a:r>
            <a:endParaRPr lang="en-US" sz="1588" dirty="0"/>
          </a:p>
        </p:txBody>
      </p:sp>
      <p:sp>
        <p:nvSpPr>
          <p:cNvPr id="6" name="Text 4"/>
          <p:cNvSpPr/>
          <p:nvPr/>
        </p:nvSpPr>
        <p:spPr>
          <a:xfrm>
            <a:off x="849126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 split into two teams for the quiz.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80728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Duration of the Family Feud style quiz.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2330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Questions cover all topics including greetings, introductions, personal pronouns, and family members.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43933" y="4129331"/>
            <a:ext cx="2286000" cy="914400"/>
          </a:xfrm>
          <a:custGeom>
            <a:avLst/>
            <a:gdLst/>
            <a:ahLst/>
            <a:cxnLst/>
            <a:rect l="l" t="t" r="r" b="b"/>
            <a:pathLst>
              <a:path w="2286000" h="914400">
                <a:moveTo>
                  <a:pt x="0" y="9144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Points are awarded for correct answers.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9126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1" name="Text 9"/>
          <p:cNvSpPr/>
          <p:nvPr/>
        </p:nvSpPr>
        <p:spPr>
          <a:xfrm>
            <a:off x="3580728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5359" dirty="0"/>
          </a:p>
        </p:txBody>
      </p:sp>
      <p:sp>
        <p:nvSpPr>
          <p:cNvPr id="12" name="Text 10"/>
          <p:cNvSpPr/>
          <p:nvPr/>
        </p:nvSpPr>
        <p:spPr>
          <a:xfrm>
            <a:off x="6312330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All</a:t>
            </a:r>
            <a:endParaRPr lang="en-US" sz="5359" dirty="0"/>
          </a:p>
        </p:txBody>
      </p:sp>
      <p:sp>
        <p:nvSpPr>
          <p:cNvPr id="13" name="Text 11"/>
          <p:cNvSpPr/>
          <p:nvPr/>
        </p:nvSpPr>
        <p:spPr>
          <a:xfrm>
            <a:off x="9043933" y="2732080"/>
            <a:ext cx="2286000" cy="830997"/>
          </a:xfrm>
          <a:custGeom>
            <a:avLst/>
            <a:gdLst/>
            <a:ahLst/>
            <a:cxnLst/>
            <a:rect l="l" t="t" r="r" b="b"/>
            <a:pathLst>
              <a:path w="2286000" h="830997">
                <a:moveTo>
                  <a:pt x="0" y="830997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1A684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Points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Gaming Activity: Family Feud Style Quiz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624"/>
              </a:spcAft>
              <a:buNone/>
            </a:pPr>
            <a:r>
              <a:rPr lang="en-US" sz="6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Greetings: Hello, Hi, Good morning/afternoon/evening, Hey there</a:t>
            </a:r>
            <a:endParaRPr lang="en-US" sz="687" dirty="0"/>
          </a:p>
          <a:p>
            <a:pPr algn="ctr" marL="0" indent="0">
              <a:lnSpc>
                <a:spcPct val="152727"/>
              </a:lnSpc>
              <a:spcAft>
                <a:spcPts val="624"/>
              </a:spcAft>
              <a:buNone/>
            </a:pPr>
            <a:r>
              <a:rPr lang="en-US" sz="6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Introductions: I am..., My name is..., Nice to meet you, How are you?</a:t>
            </a:r>
            <a:endParaRPr lang="en-US" sz="687" dirty="0"/>
          </a:p>
          <a:p>
            <a:pPr algn="ctr" marL="0" indent="0">
              <a:lnSpc>
                <a:spcPct val="152727"/>
              </a:lnSpc>
              <a:spcAft>
                <a:spcPts val="624"/>
              </a:spcAft>
              <a:buNone/>
            </a:pPr>
            <a:r>
              <a:rPr lang="en-US" sz="6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 Pronouns: I, You, He, She, It, We, They</a:t>
            </a:r>
            <a:endParaRPr lang="en-US" sz="687" dirty="0"/>
          </a:p>
          <a:p>
            <a:pPr algn="ctr" marL="0" indent="0">
              <a:lnSpc>
                <a:spcPct val="152727"/>
              </a:lnSpc>
              <a:spcAft>
                <a:spcPts val="624"/>
              </a:spcAft>
              <a:buNone/>
            </a:pPr>
            <a:r>
              <a:rPr lang="en-US" sz="687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Members: Mother/Father, Sister/Brother, Grandmother/Grandfather</a:t>
            </a:r>
            <a:endParaRPr lang="en-US" sz="687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Key Vocabulary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1: What We Learned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859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Building connections through language</a:t>
            </a:r>
            <a:endParaRPr lang="en-US" sz="945" dirty="0"/>
          </a:p>
          <a:p>
            <a:pPr algn="ctr" marL="0" indent="0">
              <a:lnSpc>
                <a:spcPct val="152727"/>
              </a:lnSpc>
              <a:spcAft>
                <a:spcPts val="859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Showing respect and politeness through greetings</a:t>
            </a:r>
            <a:endParaRPr lang="en-US" sz="945" dirty="0"/>
          </a:p>
          <a:p>
            <a:pPr algn="ctr" marL="0" indent="0">
              <a:lnSpc>
                <a:spcPct val="152727"/>
              </a:lnSpc>
              <a:spcAft>
                <a:spcPts val="859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relationships and connections within a family</a:t>
            </a:r>
            <a:endParaRPr lang="en-US" sz="945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Important Points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742"/>
              </a:spcAft>
              <a:buNone/>
            </a:pPr>
            <a:r>
              <a:rPr lang="en-US" sz="81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using greetings and introductions in different scenarios</a:t>
            </a:r>
            <a:endParaRPr lang="en-US" sz="816" dirty="0"/>
          </a:p>
          <a:p>
            <a:pPr algn="ctr" marL="0" indent="0">
              <a:lnSpc>
                <a:spcPct val="152727"/>
              </a:lnSpc>
              <a:spcAft>
                <a:spcPts val="742"/>
              </a:spcAft>
              <a:buNone/>
            </a:pPr>
            <a:r>
              <a:rPr lang="en-US" sz="81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usage of personal pronouns in sentences</a:t>
            </a:r>
            <a:endParaRPr lang="en-US" sz="816" dirty="0"/>
          </a:p>
          <a:p>
            <a:pPr algn="ctr" marL="0" indent="0">
              <a:lnSpc>
                <a:spcPct val="152727"/>
              </a:lnSpc>
              <a:spcAft>
                <a:spcPts val="742"/>
              </a:spcAft>
              <a:buNone/>
            </a:pPr>
            <a:r>
              <a:rPr lang="en-US" sz="816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and name different family members accurately</a:t>
            </a:r>
            <a:endParaRPr lang="en-US" sz="816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Common Phrases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860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Enhancing communication skills in English</a:t>
            </a:r>
            <a:endParaRPr lang="en-US" sz="945" dirty="0"/>
          </a:p>
          <a:p>
            <a:pPr algn="ctr" marL="0" indent="0">
              <a:lnSpc>
                <a:spcPct val="152727"/>
              </a:lnSpc>
              <a:spcAft>
                <a:spcPts val="860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Appreciating the significance of language in connecting with others</a:t>
            </a:r>
            <a:endParaRPr lang="en-US" sz="945" dirty="0"/>
          </a:p>
          <a:p>
            <a:pPr algn="ctr" marL="0" indent="0">
              <a:lnSpc>
                <a:spcPct val="152727"/>
              </a:lnSpc>
              <a:spcAft>
                <a:spcPts val="860"/>
              </a:spcAft>
              <a:buNone/>
            </a:pPr>
            <a:r>
              <a:rPr lang="en-US" sz="945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Setting a foundation for further language learning opportunities</a:t>
            </a:r>
            <a:endParaRPr lang="en-US" sz="945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Takeaways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Reflection 2: Self-Assessment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I greet others confidently using different expressions?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I practiced various ways to say hello effectively?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Greeting Skills Evaluation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 I able to name and describe different family members in English?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Have I practiced using family-related vocabulary in conversations?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Family Member Identification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 I understand and use personal pronouns correctly in sentences?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Can I differentiate between different pronouns and apply them accurately?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Pronoun Proficiency Check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Watch English videos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with family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Use new vocabulary daily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educational content on platforms like YouTube or language learning websites.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listening comprehension and mimic native speakers' pronunciation.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daily conversations with family members in English.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greetings, introductions, and using personal pronouns in context.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flashcards with new words and review them regularly.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vocabulary into daily activities and conversations for reinforcement.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 1: Practice at Home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Advanced Greetings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formal and informal greetings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cultural variations in greetings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Explore idiomatic expressions for greetings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Family Relationships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extended family terms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Discuss roles within the family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cultural differences in family structures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Conversation Practice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 in role-playing scenarios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dialogues with classmates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 feedback on conversational skills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 2: Coming Up Next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Write a Script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Introduce yourself with enthusiasm. Include at least 3 family members. Use greetings and pronouns learned.</a:t>
            </a:r>
            <a:endParaRPr lang="en-US" sz="895" dirty="0"/>
          </a:p>
        </p:txBody>
      </p:sp>
      <p:sp>
        <p:nvSpPr>
          <p:cNvPr id="5" name="Text 3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5359" dirty="0"/>
          </a:p>
        </p:txBody>
      </p:sp>
      <p:sp>
        <p:nvSpPr>
          <p:cNvPr id="6" name="Text 4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Recording Guidelines</a:t>
            </a:r>
            <a:endParaRPr lang="en-US" sz="1389" dirty="0"/>
          </a:p>
        </p:txBody>
      </p:sp>
      <p:sp>
        <p:nvSpPr>
          <p:cNvPr id="8" name="Text 6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Record a 1-2 minute video. Ensure clear audio and video quality. Practice before recording.</a:t>
            </a:r>
            <a:endParaRPr lang="en-US" sz="982" dirty="0"/>
          </a:p>
        </p:txBody>
      </p:sp>
      <p:sp>
        <p:nvSpPr>
          <p:cNvPr id="9" name="Text 7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5359" dirty="0"/>
          </a:p>
        </p:txBody>
      </p:sp>
      <p:sp>
        <p:nvSpPr>
          <p:cNvPr id="10" name="Text 8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Template for Script Writing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"Hi! I'm _______ I want to introduce my family. This is my _______ (he/she)... That is my _______ (he/she)..."</a:t>
            </a:r>
            <a:endParaRPr lang="en-US" sz="864" dirty="0"/>
          </a:p>
        </p:txBody>
      </p:sp>
      <p:sp>
        <p:nvSpPr>
          <p:cNvPr id="13" name="Text 11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359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Homework Assignment: Create Your Introduction Video!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573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Connecting Through Language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72733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2024-11-14T00:56:08Z</dcterms:created>
  <dcterms:modified xsi:type="dcterms:W3CDTF">2024-11-14T00:56:08Z</dcterms:modified>
</cp:coreProperties>
</file>