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dd0be71075884bcef5cd7332d12b729add56196.png"/><Relationship Id="rId3" Type="http://schemas.openxmlformats.org/officeDocument/2006/relationships/image" Target="../media/90846019f9a55f83b23b0f3d8044a7443967b567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023117aae6c141a4034a67cd104d102a0fc116f2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3fe1f1d9fb9c733df191ca180957811e4feb146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d12aa33f61792262a6d6d07340dde37548471610.png"/><Relationship Id="rId3" Type="http://schemas.openxmlformats.org/officeDocument/2006/relationships/image" Target="../media/883bab5239e056cbc6d4504aefb75b61632501f8.png"/><Relationship Id="rId4" Type="http://schemas.openxmlformats.org/officeDocument/2006/relationships/image" Target="../media/883bab5239e056cbc6d4504aefb75b61632501f8.png"/><Relationship Id="rId5" Type="http://schemas.openxmlformats.org/officeDocument/2006/relationships/image" Target="../media/6d324ee8b696c2416343bd8720a2ec8a6046980f.png"/><Relationship Id="rId6" Type="http://schemas.openxmlformats.org/officeDocument/2006/relationships/image" Target="../media/d41023e8c4a81cc7dc0d89f624ceb8b7b4ebc257.png"/><Relationship Id="rId7" Type="http://schemas.openxmlformats.org/officeDocument/2006/relationships/image" Target="../media/3fecce429866c1e4b2f8ae0bde682c6491f67ef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a16276ac3b8c121f905d24c678b5198f048792f2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5f10ab62322fc6cb4a33dfc6b2db5a9993adf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image" Target="../media/195a78df7849cfb44a19fb1f5a26aaecdf5bda2d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cf9b5ef162e594ae714b49590e8e49a33325ff7d.png"/><Relationship Id="rId3" Type="http://schemas.openxmlformats.org/officeDocument/2006/relationships/image" Target="../media/2a32e1451b038ab69713c88efa1492316374df24.png"/><Relationship Id="rId4" Type="http://schemas.openxmlformats.org/officeDocument/2006/relationships/image" Target="../media/af4bc1ba8b4b067fe19e61ecce7fdaa9e634f80d.png"/><Relationship Id="rId5" Type="http://schemas.openxmlformats.org/officeDocument/2006/relationships/image" Target="../media/412aa3cddf0c632c96d5460d48e9c0c074f9e498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ddaae8eb488244e291dca0af1d3ff4a318becd9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08812" y="447"/>
            <a:ext cx="4883125" cy="6857107"/>
          </a:xfrm>
          <a:custGeom>
            <a:avLst/>
            <a:gdLst/>
            <a:ahLst/>
            <a:cxnLst/>
            <a:rect l="l" t="t" r="r" b="b"/>
            <a:pathLst>
              <a:path w="4883125" h="6857107">
                <a:moveTo>
                  <a:pt x="0" y="6857107"/>
                </a:moveTo>
                <a:lnTo>
                  <a:pt x="0" y="0"/>
                </a:lnTo>
                <a:lnTo>
                  <a:pt x="4883125" y="0"/>
                </a:lnTo>
                <a:lnTo>
                  <a:pt x="4883125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203767"/>
            <a:ext cx="6847840" cy="3146560"/>
          </a:xfrm>
          <a:custGeom>
            <a:avLst/>
            <a:gdLst/>
            <a:ahLst/>
            <a:cxnLst/>
            <a:rect l="l" t="t" r="r" b="b"/>
            <a:pathLst>
              <a:path w="6847840" h="3146560">
                <a:moveTo>
                  <a:pt x="0" y="3146560"/>
                </a:moveTo>
                <a:lnTo>
                  <a:pt x="0" y="0"/>
                </a:lnTo>
                <a:lnTo>
                  <a:pt x="6847840" y="0"/>
                </a:lnTo>
                <a:lnTo>
                  <a:pt x="6847840" y="3146560"/>
                </a:lnTo>
                <a:lnTo>
                  <a:pt x="0" y="31465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the Past Simple Tense: A Comprehensive Analysis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4627418"/>
            <a:ext cx="6847839" cy="1681494"/>
          </a:xfrm>
          <a:custGeom>
            <a:avLst/>
            <a:gdLst/>
            <a:ahLst/>
            <a:cxnLst/>
            <a:rect l="l" t="t" r="r" b="b"/>
            <a:pathLst>
              <a:path w="6847839" h="1681494">
                <a:moveTo>
                  <a:pt x="0" y="1681494"/>
                </a:moveTo>
                <a:lnTo>
                  <a:pt x="0" y="0"/>
                </a:lnTo>
                <a:lnTo>
                  <a:pt x="6847839" y="0"/>
                </a:lnTo>
                <a:lnTo>
                  <a:pt x="6847839" y="1681494"/>
                </a:lnTo>
                <a:lnTo>
                  <a:pt x="0" y="168149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Definition, Key Features, Benefits, Implementation Steps, Events Timeline, SWOT Analysis, Revenue Growth, and Challenges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608030"/>
            <a:ext cx="1188720" cy="1188720"/>
          </a:xfrm>
          <a:custGeom>
            <a:avLst/>
            <a:gdLst/>
            <a:ahLst/>
            <a:cxnLst/>
            <a:rect l="l" t="t" r="r" b="b"/>
            <a:pathLst>
              <a:path w="1188720" h="1188720">
                <a:moveTo>
                  <a:pt x="0" y="1188720"/>
                </a:moveTo>
                <a:lnTo>
                  <a:pt x="0" y="0"/>
                </a:lnTo>
                <a:lnTo>
                  <a:pt x="1188720" y="0"/>
                </a:lnTo>
                <a:lnTo>
                  <a:pt x="118872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95734" y="1292878"/>
            <a:ext cx="3840480" cy="5120640"/>
          </a:xfrm>
          <a:custGeom>
            <a:avLst/>
            <a:gdLst/>
            <a:ahLst/>
            <a:cxnLst/>
            <a:rect l="l" t="t" r="r" b="b"/>
            <a:pathLst>
              <a:path w="3840480" h="5120640">
                <a:moveTo>
                  <a:pt x="0" y="5120640"/>
                </a:moveTo>
                <a:lnTo>
                  <a:pt x="0" y="205427"/>
                </a:lnTo>
                <a:cubicBezTo>
                  <a:pt x="0" y="91973"/>
                  <a:pt x="91973" y="0"/>
                  <a:pt x="205427" y="0"/>
                </a:cubicBezTo>
                <a:lnTo>
                  <a:pt x="3840480" y="0"/>
                </a:lnTo>
                <a:lnTo>
                  <a:pt x="3840480" y="4915213"/>
                </a:lnTo>
                <a:cubicBezTo>
                  <a:pt x="3840480" y="5028667"/>
                  <a:pt x="3748507" y="5120640"/>
                  <a:pt x="3635053" y="5120640"/>
                </a:cubicBez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802879" y="1201438"/>
            <a:ext cx="3840480" cy="5107474"/>
          </a:xfrm>
          <a:custGeom>
            <a:avLst/>
            <a:gdLst/>
            <a:ahLst/>
            <a:cxnLst/>
            <a:rect l="l" t="t" r="r" b="b"/>
            <a:pathLst>
              <a:path w="3840480" h="5107474">
                <a:moveTo>
                  <a:pt x="203200" y="0"/>
                </a:moveTo>
                <a:lnTo>
                  <a:pt x="3840480" y="0"/>
                </a:lnTo>
                <a:lnTo>
                  <a:pt x="3840480" y="0"/>
                </a:lnTo>
                <a:lnTo>
                  <a:pt x="3840480" y="4904274"/>
                </a:lnTo>
                <a:cubicBezTo>
                  <a:pt x="3840480" y="5016498"/>
                  <a:pt x="3749504" y="5107474"/>
                  <a:pt x="3637280" y="5107474"/>
                </a:cubicBezTo>
                <a:lnTo>
                  <a:pt x="0" y="5107474"/>
                </a:lnTo>
                <a:lnTo>
                  <a:pt x="0" y="5107474"/>
                </a:lnTo>
                <a:lnTo>
                  <a:pt x="0" y="203200"/>
                </a:lnTo>
                <a:cubicBezTo>
                  <a:pt x="0" y="90976"/>
                  <a:pt x="90976" y="0"/>
                  <a:pt x="203200" y="0"/>
                </a:cubicBezTo>
                <a:lnTo>
                  <a:pt x="203200" y="0"/>
                </a:lnTo>
              </a:path>
            </a:pathLst>
          </a:custGeom>
          <a:blipFill>
            <a:blip r:embed="rId3"/>
            <a:srcRect l="29462" r="2946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Introduction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 Knowledge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 of the Past Simple Tense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Features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 of Adoption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Steps to Implementation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Timeline of Events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SWOT Analysis of Product Launch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Revenue Growth in 2023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Faced in Implementation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Definition of the Past Simple Tense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past simple tense is used to describe actions or events that occurred and were completed in the past.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is formed by adding the appropriate past tense verb ending (-ed).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5598" r="255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Introduction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Subject Knowledge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Definition of the Past Simple Tense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past simple tense is used to describe actions or events that occurred and were completed in the past.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is formed by adding the appropriate past tense verb ending (-ed).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Definition of the Past Simple Tense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07997" y="2324244"/>
            <a:ext cx="11169592" cy="3796806"/>
          </a:xfrm>
          <a:custGeom>
            <a:avLst/>
            <a:gdLst/>
            <a:ahLst/>
            <a:cxnLst/>
            <a:rect l="l" t="t" r="r" b="b"/>
            <a:pathLst>
              <a:path w="11169592" h="3796806">
                <a:moveTo>
                  <a:pt x="0" y="3796806"/>
                </a:moveTo>
                <a:lnTo>
                  <a:pt x="0" y="0"/>
                </a:lnTo>
                <a:lnTo>
                  <a:pt x="11169592" y="0"/>
                </a:lnTo>
                <a:lnTo>
                  <a:pt x="11169592" y="3796806"/>
                </a:lnTo>
                <a:lnTo>
                  <a:pt x="0" y="3796806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07998" y="2324244"/>
            <a:ext cx="3721080" cy="3796806"/>
          </a:xfrm>
          <a:custGeom>
            <a:avLst/>
            <a:gdLst/>
            <a:ahLst/>
            <a:cxnLst/>
            <a:rect l="l" t="t" r="r" b="b"/>
            <a:pathLst>
              <a:path w="3721080" h="3796806">
                <a:moveTo>
                  <a:pt x="0" y="3796806"/>
                </a:moveTo>
                <a:lnTo>
                  <a:pt x="0" y="0"/>
                </a:lnTo>
                <a:lnTo>
                  <a:pt x="3721080" y="0"/>
                </a:lnTo>
                <a:lnTo>
                  <a:pt x="3721080" y="3796806"/>
                </a:lnTo>
                <a:lnTo>
                  <a:pt x="0" y="3796806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50159" y="2324244"/>
            <a:ext cx="3721080" cy="3796806"/>
          </a:xfrm>
          <a:custGeom>
            <a:avLst/>
            <a:gdLst/>
            <a:ahLst/>
            <a:cxnLst/>
            <a:rect l="l" t="t" r="r" b="b"/>
            <a:pathLst>
              <a:path w="3721080" h="3796806">
                <a:moveTo>
                  <a:pt x="0" y="3796806"/>
                </a:moveTo>
                <a:lnTo>
                  <a:pt x="0" y="0"/>
                </a:lnTo>
                <a:lnTo>
                  <a:pt x="3721080" y="0"/>
                </a:lnTo>
                <a:lnTo>
                  <a:pt x="3721080" y="3796806"/>
                </a:lnTo>
                <a:lnTo>
                  <a:pt x="0" y="3796806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4652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35395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54957" y="262900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4058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4058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past simple tense is used to describe actions or events that occurred and were completed in the past.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33876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Formation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33876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is formed by adding the appropriate past tense verb ending (-ed) to regular verbs.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54957" y="3835755"/>
            <a:ext cx="3108960" cy="411653"/>
          </a:xfrm>
          <a:custGeom>
            <a:avLst/>
            <a:gdLst/>
            <a:ahLst/>
            <a:cxnLst/>
            <a:rect l="l" t="t" r="r" b="b"/>
            <a:pathLst>
              <a:path w="3108960" h="411653">
                <a:moveTo>
                  <a:pt x="0" y="411653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54957" y="4408633"/>
            <a:ext cx="3108960" cy="1371600"/>
          </a:xfrm>
          <a:custGeom>
            <a:avLst/>
            <a:gdLst/>
            <a:ahLst/>
            <a:cxnLst/>
            <a:rect l="l" t="t" r="r" b="b"/>
            <a:pathLst>
              <a:path w="3108960" h="1371600">
                <a:moveTo>
                  <a:pt x="0" y="13716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40000"/>
              </a:lnSpc>
              <a:spcAft>
                <a:spcPts val="599"/>
              </a:spcAft>
              <a:buNone/>
            </a:pPr>
            <a:r>
              <a:rPr lang="en-US" sz="71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 example, "She walked to the park" or "They played soccer yesterday."]},{</a:t>
            </a:r>
            <a:endParaRPr lang="en-US" sz="719" dirty="0"/>
          </a:p>
          <a:p>
            <a:pPr algn="l" marL="0" indent="0">
              <a:lnSpc>
                <a:spcPct val="140000"/>
              </a:lnSpc>
              <a:spcAft>
                <a:spcPts val="599"/>
              </a:spcAft>
              <a:buNone/>
            </a:pPr>
            <a:r>
              <a:rPr lang="en-US" sz="71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headline</a:t>
            </a:r>
            <a:endParaRPr lang="en-US" sz="719" dirty="0"/>
          </a:p>
          <a:p>
            <a:pPr algn="l" marL="0" indent="0">
              <a:lnSpc>
                <a:spcPct val="140000"/>
              </a:lnSpc>
              <a:spcAft>
                <a:spcPts val="599"/>
              </a:spcAft>
              <a:buNone/>
            </a:pPr>
            <a:r>
              <a:rPr lang="en-US" sz="71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Signal Words</a:t>
            </a:r>
            <a:endParaRPr lang="en-US" sz="719" dirty="0"/>
          </a:p>
          <a:p>
            <a:pPr algn="l" marL="0" indent="0">
              <a:lnSpc>
                <a:spcPct val="140000"/>
              </a:lnSpc>
              <a:spcAft>
                <a:spcPts val="599"/>
              </a:spcAft>
              <a:buNone/>
            </a:pPr>
            <a:r>
              <a:rPr lang="en-US" sz="71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content</a:t>
            </a:r>
            <a:endParaRPr lang="en-US" sz="719" dirty="0"/>
          </a:p>
          <a:p>
            <a:pPr algn="l" marL="0" indent="0">
              <a:lnSpc>
                <a:spcPct val="140000"/>
              </a:lnSpc>
              <a:spcAft>
                <a:spcPts val="599"/>
              </a:spcAft>
              <a:buNone/>
            </a:pPr>
            <a:r>
              <a:rPr lang="en-US" sz="71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Signal words such as yesterday, last week, ago, or in 1999 often indicate the use of the past simple tense.</a:t>
            </a:r>
            <a:endParaRPr lang="en-US" sz="7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Definition of the Past Simple Tense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to describe actions or events that occurred and were completed in the past.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Formed by adding the appropriate past tense verb ending (-ed).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8831" r="288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Features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the past simple tense allows for clear and concise writing, aiding in conveying ideas and narratives with precision.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Clarity in Writing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Adoption of the past simple tense enhances students' ability to effectively communicate about past events and experiences.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Improved Communication Skills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146" r="3214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Benefits of Adoption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and adopting the past simple tense provides a solid foundation in English grammar, leading to improved comprehension and application of grammatical rules.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Better Understanding of Grammar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the past simple tense contributes to overall language proficiency, enabling students to express themselves fluently in English.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Enhanced Language Proficiency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6766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4058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Introduce the Concept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4058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Begin the lesson by explaining the definition of the past simple tense and its importance in English grammar.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Steps to Implementation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023846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Provide Examples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023846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Illustrate the use of past simple tense with clear examples of sentences describing past events or actions.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3634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Practice Activities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16978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233634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interactive exercises to reinforce their understanding of forming and using the past simple tense.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736554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946342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156129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443422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Encourage Application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443422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apply the past simple tense in writing tasks and speaking exercises to enhance their language skills.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653209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Encourage Application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53209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apply the past simple tense in writing tasks and speaking exercises to enhance their language skills.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441166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45578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755366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65154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174942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84729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231378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50954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8860742" y="2914166"/>
            <a:ext cx="1295387" cy="0"/>
          </a:xfrm>
          <a:custGeom>
            <a:avLst/>
            <a:gdLst/>
            <a:ahLst/>
            <a:cxnLst/>
            <a:rect l="l" t="t" r="r" b="b"/>
            <a:pathLst>
              <a:path w="1295387" h="0">
                <a:moveTo>
                  <a:pt x="0" y="0"/>
                </a:moveTo>
                <a:lnTo>
                  <a:pt x="1295387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31115" y="4338253"/>
            <a:ext cx="947608" cy="1016370"/>
          </a:xfrm>
          <a:custGeom>
            <a:avLst/>
            <a:gdLst/>
            <a:ahLst/>
            <a:cxnLst/>
            <a:rect l="l" t="t" r="r" b="b"/>
            <a:pathLst>
              <a:path w="947608" h="1016370">
                <a:moveTo>
                  <a:pt x="947609" y="421180"/>
                </a:moveTo>
                <a:cubicBezTo>
                  <a:pt x="947609" y="180472"/>
                  <a:pt x="947609" y="60118"/>
                  <a:pt x="868166" y="14985"/>
                </a:cubicBezTo>
                <a:cubicBezTo>
                  <a:pt x="788714" y="-30148"/>
                  <a:pt x="682791" y="30029"/>
                  <a:pt x="470936" y="150383"/>
                </a:cubicBezTo>
                <a:lnTo>
                  <a:pt x="317784" y="237388"/>
                </a:lnTo>
                <a:cubicBezTo>
                  <a:pt x="105928" y="357742"/>
                  <a:pt x="0" y="417919"/>
                  <a:pt x="0" y="508184"/>
                </a:cubicBezTo>
                <a:cubicBezTo>
                  <a:pt x="0" y="598450"/>
                  <a:pt x="105927" y="658627"/>
                  <a:pt x="317784" y="778981"/>
                </a:cubicBezTo>
                <a:lnTo>
                  <a:pt x="470936" y="865987"/>
                </a:lnTo>
                <a:cubicBezTo>
                  <a:pt x="682791" y="986341"/>
                  <a:pt x="788714" y="1046518"/>
                  <a:pt x="868166" y="1001385"/>
                </a:cubicBezTo>
                <a:cubicBezTo>
                  <a:pt x="947609" y="956253"/>
                  <a:pt x="947609" y="835900"/>
                  <a:pt x="947609" y="595190"/>
                </a:cubicBezTo>
                <a:lnTo>
                  <a:pt x="947609" y="4211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5089941"/>
            <a:ext cx="947609" cy="1016373"/>
          </a:xfrm>
          <a:custGeom>
            <a:avLst/>
            <a:gdLst/>
            <a:ahLst/>
            <a:cxnLst/>
            <a:rect l="l" t="t" r="r" b="b"/>
            <a:pathLst>
              <a:path w="947609" h="1016373">
                <a:moveTo>
                  <a:pt x="476675" y="150383"/>
                </a:moveTo>
                <a:cubicBezTo>
                  <a:pt x="264820" y="30029"/>
                  <a:pt x="158892" y="-30148"/>
                  <a:pt x="79446" y="14985"/>
                </a:cubicBezTo>
                <a:cubicBezTo>
                  <a:pt x="0" y="60118"/>
                  <a:pt x="0" y="180472"/>
                  <a:pt x="0" y="421180"/>
                </a:cubicBezTo>
                <a:lnTo>
                  <a:pt x="0" y="595192"/>
                </a:lnTo>
                <a:cubicBezTo>
                  <a:pt x="0" y="835898"/>
                  <a:pt x="0" y="956257"/>
                  <a:pt x="79446" y="1001390"/>
                </a:cubicBezTo>
                <a:cubicBezTo>
                  <a:pt x="158892" y="1046523"/>
                  <a:pt x="264820" y="986340"/>
                  <a:pt x="476675" y="865990"/>
                </a:cubicBezTo>
                <a:lnTo>
                  <a:pt x="629827" y="778986"/>
                </a:lnTo>
                <a:cubicBezTo>
                  <a:pt x="841683" y="658629"/>
                  <a:pt x="947609" y="598452"/>
                  <a:pt x="947609" y="508186"/>
                </a:cubicBezTo>
                <a:cubicBezTo>
                  <a:pt x="947609" y="417920"/>
                  <a:pt x="841683" y="357743"/>
                  <a:pt x="629827" y="237389"/>
                </a:cubicBezTo>
                <a:lnTo>
                  <a:pt x="476675" y="15038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31115" y="5841631"/>
            <a:ext cx="947608" cy="1016369"/>
          </a:xfrm>
          <a:custGeom>
            <a:avLst/>
            <a:gdLst/>
            <a:ahLst/>
            <a:cxnLst/>
            <a:rect l="l" t="t" r="r" b="b"/>
            <a:pathLst>
              <a:path w="947608" h="1016369">
                <a:moveTo>
                  <a:pt x="317784" y="237389"/>
                </a:moveTo>
                <a:cubicBezTo>
                  <a:pt x="105928" y="357739"/>
                  <a:pt x="0" y="417913"/>
                  <a:pt x="0" y="508180"/>
                </a:cubicBezTo>
                <a:cubicBezTo>
                  <a:pt x="0" y="598447"/>
                  <a:pt x="105928" y="658621"/>
                  <a:pt x="317784" y="778980"/>
                </a:cubicBezTo>
                <a:lnTo>
                  <a:pt x="470936" y="865984"/>
                </a:lnTo>
                <a:cubicBezTo>
                  <a:pt x="682791" y="986343"/>
                  <a:pt x="788714" y="1046518"/>
                  <a:pt x="868166" y="1001384"/>
                </a:cubicBezTo>
                <a:cubicBezTo>
                  <a:pt x="947609" y="956251"/>
                  <a:pt x="947609" y="835892"/>
                  <a:pt x="947609" y="595184"/>
                </a:cubicBezTo>
                <a:lnTo>
                  <a:pt x="947609" y="421176"/>
                </a:lnTo>
                <a:cubicBezTo>
                  <a:pt x="947609" y="180467"/>
                  <a:pt x="947609" y="60109"/>
                  <a:pt x="868166" y="14985"/>
                </a:cubicBezTo>
                <a:cubicBezTo>
                  <a:pt x="788714" y="-30148"/>
                  <a:pt x="682791" y="30026"/>
                  <a:pt x="470936" y="150376"/>
                </a:cubicBezTo>
                <a:lnTo>
                  <a:pt x="317784" y="237389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23177" y="5841631"/>
            <a:ext cx="947599" cy="1016360"/>
          </a:xfrm>
          <a:custGeom>
            <a:avLst/>
            <a:gdLst/>
            <a:ahLst/>
            <a:cxnLst/>
            <a:rect l="l" t="t" r="r" b="b"/>
            <a:pathLst>
              <a:path w="947599" h="1016360">
                <a:moveTo>
                  <a:pt x="0" y="595184"/>
                </a:moveTo>
                <a:cubicBezTo>
                  <a:pt x="0" y="835892"/>
                  <a:pt x="0" y="956240"/>
                  <a:pt x="79443" y="1001375"/>
                </a:cubicBezTo>
                <a:cubicBezTo>
                  <a:pt x="158884" y="1046508"/>
                  <a:pt x="264818" y="986334"/>
                  <a:pt x="476675" y="865984"/>
                </a:cubicBezTo>
                <a:lnTo>
                  <a:pt x="629819" y="778980"/>
                </a:lnTo>
                <a:cubicBezTo>
                  <a:pt x="841676" y="658621"/>
                  <a:pt x="947599" y="598447"/>
                  <a:pt x="947599" y="508180"/>
                </a:cubicBezTo>
                <a:cubicBezTo>
                  <a:pt x="947599" y="417913"/>
                  <a:pt x="841676" y="357739"/>
                  <a:pt x="629819" y="237380"/>
                </a:cubicBezTo>
                <a:lnTo>
                  <a:pt x="476675" y="150385"/>
                </a:lnTo>
                <a:cubicBezTo>
                  <a:pt x="264818" y="30026"/>
                  <a:pt x="158884" y="-30148"/>
                  <a:pt x="79443" y="14985"/>
                </a:cubicBezTo>
                <a:cubicBezTo>
                  <a:pt x="0" y="60119"/>
                  <a:pt x="0" y="180468"/>
                  <a:pt x="0" y="421176"/>
                </a:cubicBezTo>
                <a:lnTo>
                  <a:pt x="0" y="59518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54283" y="5089944"/>
            <a:ext cx="947608" cy="1016363"/>
          </a:xfrm>
          <a:custGeom>
            <a:avLst/>
            <a:gdLst/>
            <a:ahLst/>
            <a:cxnLst/>
            <a:rect l="l" t="t" r="r" b="b"/>
            <a:pathLst>
              <a:path w="947608" h="1016363">
                <a:moveTo>
                  <a:pt x="470935" y="865987"/>
                </a:moveTo>
                <a:cubicBezTo>
                  <a:pt x="682791" y="986337"/>
                  <a:pt x="788714" y="1046511"/>
                  <a:pt x="868166" y="1001378"/>
                </a:cubicBezTo>
                <a:cubicBezTo>
                  <a:pt x="947609" y="956243"/>
                  <a:pt x="947609" y="835895"/>
                  <a:pt x="947609" y="595185"/>
                </a:cubicBezTo>
                <a:lnTo>
                  <a:pt x="947609" y="421180"/>
                </a:lnTo>
                <a:cubicBezTo>
                  <a:pt x="947609" y="180472"/>
                  <a:pt x="947609" y="60118"/>
                  <a:pt x="868166" y="14985"/>
                </a:cubicBezTo>
                <a:cubicBezTo>
                  <a:pt x="788714" y="-30148"/>
                  <a:pt x="682791" y="30029"/>
                  <a:pt x="470935" y="150383"/>
                </a:cubicBezTo>
                <a:lnTo>
                  <a:pt x="317789" y="237386"/>
                </a:lnTo>
                <a:cubicBezTo>
                  <a:pt x="105934" y="357740"/>
                  <a:pt x="0" y="417917"/>
                  <a:pt x="0" y="508183"/>
                </a:cubicBezTo>
                <a:cubicBezTo>
                  <a:pt x="0" y="598449"/>
                  <a:pt x="105934" y="658626"/>
                  <a:pt x="317789" y="778983"/>
                </a:cubicBezTo>
                <a:lnTo>
                  <a:pt x="470935" y="865987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23177" y="4338258"/>
            <a:ext cx="947599" cy="1016364"/>
          </a:xfrm>
          <a:custGeom>
            <a:avLst/>
            <a:gdLst/>
            <a:ahLst/>
            <a:cxnLst/>
            <a:rect l="l" t="t" r="r" b="b"/>
            <a:pathLst>
              <a:path w="947599" h="1016364">
                <a:moveTo>
                  <a:pt x="629819" y="778978"/>
                </a:moveTo>
                <a:cubicBezTo>
                  <a:pt x="841676" y="658626"/>
                  <a:pt x="947599" y="598449"/>
                  <a:pt x="947599" y="508183"/>
                </a:cubicBezTo>
                <a:cubicBezTo>
                  <a:pt x="947599" y="417917"/>
                  <a:pt x="841676" y="357740"/>
                  <a:pt x="629819" y="237386"/>
                </a:cubicBezTo>
                <a:lnTo>
                  <a:pt x="476675" y="150383"/>
                </a:lnTo>
                <a:cubicBezTo>
                  <a:pt x="264818" y="30029"/>
                  <a:pt x="158884" y="-30148"/>
                  <a:pt x="79443" y="14985"/>
                </a:cubicBezTo>
                <a:cubicBezTo>
                  <a:pt x="0" y="60118"/>
                  <a:pt x="0" y="180470"/>
                  <a:pt x="0" y="421180"/>
                </a:cubicBezTo>
                <a:lnTo>
                  <a:pt x="0" y="595185"/>
                </a:lnTo>
                <a:cubicBezTo>
                  <a:pt x="0" y="835892"/>
                  <a:pt x="0" y="956246"/>
                  <a:pt x="79443" y="1001381"/>
                </a:cubicBezTo>
                <a:cubicBezTo>
                  <a:pt x="158884" y="1046514"/>
                  <a:pt x="264818" y="986337"/>
                  <a:pt x="476675" y="865982"/>
                </a:cubicBezTo>
                <a:lnTo>
                  <a:pt x="629819" y="77897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757174" y="2084728"/>
            <a:ext cx="2146289" cy="4544672"/>
          </a:xfrm>
          <a:custGeom>
            <a:avLst/>
            <a:gdLst/>
            <a:ahLst/>
            <a:cxnLst/>
            <a:rect l="l" t="t" r="r" b="b"/>
            <a:pathLst>
              <a:path w="2146289" h="4544672">
                <a:moveTo>
                  <a:pt x="71214" y="4544672"/>
                </a:moveTo>
                <a:cubicBezTo>
                  <a:pt x="31884" y="4544672"/>
                  <a:pt x="0" y="4512789"/>
                  <a:pt x="0" y="4473458"/>
                </a:cubicBezTo>
                <a:lnTo>
                  <a:pt x="0" y="71214"/>
                </a:lnTo>
                <a:cubicBezTo>
                  <a:pt x="0" y="31884"/>
                  <a:pt x="31884" y="0"/>
                  <a:pt x="71214" y="0"/>
                </a:cubicBezTo>
                <a:lnTo>
                  <a:pt x="2075075" y="0"/>
                </a:lnTo>
                <a:cubicBezTo>
                  <a:pt x="2114406" y="0"/>
                  <a:pt x="2146289" y="31884"/>
                  <a:pt x="2146289" y="71214"/>
                </a:cubicBezTo>
                <a:lnTo>
                  <a:pt x="2146289" y="4473458"/>
                </a:lnTo>
                <a:cubicBezTo>
                  <a:pt x="2146289" y="4512789"/>
                  <a:pt x="2114406" y="4544672"/>
                  <a:pt x="2075075" y="454467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02920" y="2084728"/>
            <a:ext cx="2146289" cy="4544672"/>
          </a:xfrm>
          <a:custGeom>
            <a:avLst/>
            <a:gdLst/>
            <a:ahLst/>
            <a:cxnLst/>
            <a:rect l="l" t="t" r="r" b="b"/>
            <a:pathLst>
              <a:path w="2146289" h="4544672">
                <a:moveTo>
                  <a:pt x="71214" y="4544672"/>
                </a:moveTo>
                <a:cubicBezTo>
                  <a:pt x="31884" y="4544672"/>
                  <a:pt x="0" y="4512789"/>
                  <a:pt x="0" y="4473458"/>
                </a:cubicBezTo>
                <a:lnTo>
                  <a:pt x="0" y="71214"/>
                </a:lnTo>
                <a:cubicBezTo>
                  <a:pt x="0" y="31884"/>
                  <a:pt x="31884" y="0"/>
                  <a:pt x="71214" y="0"/>
                </a:cubicBezTo>
                <a:lnTo>
                  <a:pt x="2075075" y="0"/>
                </a:lnTo>
                <a:cubicBezTo>
                  <a:pt x="2114406" y="0"/>
                  <a:pt x="2146289" y="31884"/>
                  <a:pt x="2146289" y="71214"/>
                </a:cubicBezTo>
                <a:lnTo>
                  <a:pt x="2146289" y="4473458"/>
                </a:lnTo>
                <a:cubicBezTo>
                  <a:pt x="2146289" y="4512789"/>
                  <a:pt x="2114406" y="4544672"/>
                  <a:pt x="2075075" y="454467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011428" y="2084728"/>
            <a:ext cx="2146289" cy="4544672"/>
          </a:xfrm>
          <a:custGeom>
            <a:avLst/>
            <a:gdLst/>
            <a:ahLst/>
            <a:cxnLst/>
            <a:rect l="l" t="t" r="r" b="b"/>
            <a:pathLst>
              <a:path w="2146289" h="4544672">
                <a:moveTo>
                  <a:pt x="71214" y="4544672"/>
                </a:moveTo>
                <a:cubicBezTo>
                  <a:pt x="31884" y="4544672"/>
                  <a:pt x="0" y="4512789"/>
                  <a:pt x="0" y="4473458"/>
                </a:cubicBezTo>
                <a:lnTo>
                  <a:pt x="0" y="71214"/>
                </a:lnTo>
                <a:cubicBezTo>
                  <a:pt x="0" y="31884"/>
                  <a:pt x="31884" y="0"/>
                  <a:pt x="71214" y="0"/>
                </a:cubicBezTo>
                <a:lnTo>
                  <a:pt x="2075075" y="0"/>
                </a:lnTo>
                <a:cubicBezTo>
                  <a:pt x="2114406" y="0"/>
                  <a:pt x="2146289" y="31884"/>
                  <a:pt x="2146289" y="71214"/>
                </a:cubicBezTo>
                <a:lnTo>
                  <a:pt x="2146289" y="4473458"/>
                </a:lnTo>
                <a:cubicBezTo>
                  <a:pt x="2146289" y="4512789"/>
                  <a:pt x="2114406" y="4544672"/>
                  <a:pt x="2075075" y="454467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265682" y="2084728"/>
            <a:ext cx="2146289" cy="4544672"/>
          </a:xfrm>
          <a:custGeom>
            <a:avLst/>
            <a:gdLst/>
            <a:ahLst/>
            <a:cxnLst/>
            <a:rect l="l" t="t" r="r" b="b"/>
            <a:pathLst>
              <a:path w="2146289" h="4544672">
                <a:moveTo>
                  <a:pt x="71214" y="4544672"/>
                </a:moveTo>
                <a:cubicBezTo>
                  <a:pt x="31884" y="4544672"/>
                  <a:pt x="0" y="4512789"/>
                  <a:pt x="0" y="4473458"/>
                </a:cubicBezTo>
                <a:lnTo>
                  <a:pt x="0" y="71214"/>
                </a:lnTo>
                <a:cubicBezTo>
                  <a:pt x="0" y="31884"/>
                  <a:pt x="31884" y="0"/>
                  <a:pt x="71214" y="0"/>
                </a:cubicBezTo>
                <a:lnTo>
                  <a:pt x="2075075" y="0"/>
                </a:lnTo>
                <a:cubicBezTo>
                  <a:pt x="2114406" y="0"/>
                  <a:pt x="2146289" y="31884"/>
                  <a:pt x="2146289" y="71214"/>
                </a:cubicBezTo>
                <a:lnTo>
                  <a:pt x="2146289" y="4473458"/>
                </a:lnTo>
                <a:cubicBezTo>
                  <a:pt x="2146289" y="4512789"/>
                  <a:pt x="2114406" y="4544672"/>
                  <a:pt x="2075075" y="454467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519937" y="2084728"/>
            <a:ext cx="2146289" cy="4544672"/>
          </a:xfrm>
          <a:custGeom>
            <a:avLst/>
            <a:gdLst/>
            <a:ahLst/>
            <a:cxnLst/>
            <a:rect l="l" t="t" r="r" b="b"/>
            <a:pathLst>
              <a:path w="2146289" h="4544672">
                <a:moveTo>
                  <a:pt x="71214" y="4544672"/>
                </a:moveTo>
                <a:cubicBezTo>
                  <a:pt x="31884" y="4544672"/>
                  <a:pt x="0" y="4512789"/>
                  <a:pt x="0" y="4473458"/>
                </a:cubicBezTo>
                <a:lnTo>
                  <a:pt x="0" y="71214"/>
                </a:lnTo>
                <a:cubicBezTo>
                  <a:pt x="0" y="31884"/>
                  <a:pt x="31884" y="0"/>
                  <a:pt x="71214" y="0"/>
                </a:cubicBezTo>
                <a:lnTo>
                  <a:pt x="2075075" y="0"/>
                </a:lnTo>
                <a:cubicBezTo>
                  <a:pt x="2114406" y="0"/>
                  <a:pt x="2146289" y="31884"/>
                  <a:pt x="2146289" y="71214"/>
                </a:cubicBezTo>
                <a:lnTo>
                  <a:pt x="2146289" y="4473458"/>
                </a:lnTo>
                <a:cubicBezTo>
                  <a:pt x="2146289" y="4512789"/>
                  <a:pt x="2114406" y="4544672"/>
                  <a:pt x="2075075" y="454467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61667" y="2758765"/>
            <a:ext cx="1828800" cy="3671851"/>
          </a:xfrm>
          <a:custGeom>
            <a:avLst/>
            <a:gdLst/>
            <a:ahLst/>
            <a:cxnLst/>
            <a:rect l="l" t="t" r="r" b="b"/>
            <a:pathLst>
              <a:path w="1828800" h="3671851">
                <a:moveTo>
                  <a:pt x="0" y="3671851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71851"/>
                </a:lnTo>
                <a:lnTo>
                  <a:pt x="0" y="367185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Describing completed past actions or events.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61665" y="2247793"/>
            <a:ext cx="1828800" cy="386006"/>
          </a:xfrm>
          <a:custGeom>
            <a:avLst/>
            <a:gdLst/>
            <a:ahLst/>
            <a:cxnLst/>
            <a:rect l="l" t="t" r="r" b="b"/>
            <a:pathLst>
              <a:path w="1828800" h="386006">
                <a:moveTo>
                  <a:pt x="0" y="386006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86006"/>
                </a:lnTo>
                <a:lnTo>
                  <a:pt x="0" y="38600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Past Simple Tense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915905" y="2758765"/>
            <a:ext cx="1828800" cy="3671851"/>
          </a:xfrm>
          <a:custGeom>
            <a:avLst/>
            <a:gdLst/>
            <a:ahLst/>
            <a:cxnLst/>
            <a:rect l="l" t="t" r="r" b="b"/>
            <a:pathLst>
              <a:path w="1828800" h="3671851">
                <a:moveTo>
                  <a:pt x="0" y="3671851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71851"/>
                </a:lnTo>
                <a:lnTo>
                  <a:pt x="0" y="367185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 appropriate past tense verb ending (-ed) to regular verbs.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915903" y="2247793"/>
            <a:ext cx="1828800" cy="386006"/>
          </a:xfrm>
          <a:custGeom>
            <a:avLst/>
            <a:gdLst/>
            <a:ahLst/>
            <a:cxnLst/>
            <a:rect l="l" t="t" r="r" b="b"/>
            <a:pathLst>
              <a:path w="1828800" h="386006">
                <a:moveTo>
                  <a:pt x="0" y="386006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86006"/>
                </a:lnTo>
                <a:lnTo>
                  <a:pt x="0" y="38600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Formation of Past Simple Tense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70143" y="2758765"/>
            <a:ext cx="1828800" cy="3671851"/>
          </a:xfrm>
          <a:custGeom>
            <a:avLst/>
            <a:gdLst/>
            <a:ahLst/>
            <a:cxnLst/>
            <a:rect l="l" t="t" r="r" b="b"/>
            <a:pathLst>
              <a:path w="1828800" h="3671851">
                <a:moveTo>
                  <a:pt x="0" y="3671851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71851"/>
                </a:lnTo>
                <a:lnTo>
                  <a:pt x="0" y="367185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"She walked to school yesterday."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170141" y="2247793"/>
            <a:ext cx="1828800" cy="386006"/>
          </a:xfrm>
          <a:custGeom>
            <a:avLst/>
            <a:gdLst/>
            <a:ahLst/>
            <a:cxnLst/>
            <a:rect l="l" t="t" r="r" b="b"/>
            <a:pathLst>
              <a:path w="1828800" h="386006">
                <a:moveTo>
                  <a:pt x="0" y="386006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86006"/>
                </a:lnTo>
                <a:lnTo>
                  <a:pt x="0" y="38600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Examples of Past Simple Tense Usage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81194" y="2758765"/>
            <a:ext cx="1826289" cy="3671851"/>
          </a:xfrm>
          <a:custGeom>
            <a:avLst/>
            <a:gdLst/>
            <a:ahLst/>
            <a:cxnLst/>
            <a:rect l="l" t="t" r="r" b="b"/>
            <a:pathLst>
              <a:path w="1826289" h="3671851">
                <a:moveTo>
                  <a:pt x="0" y="3671851"/>
                </a:moveTo>
                <a:lnTo>
                  <a:pt x="0" y="0"/>
                </a:lnTo>
                <a:lnTo>
                  <a:pt x="1826289" y="0"/>
                </a:lnTo>
                <a:lnTo>
                  <a:pt x="1826289" y="3671851"/>
                </a:lnTo>
                <a:lnTo>
                  <a:pt x="0" y="367185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Discussing the importance of using past simple tense for clear communication.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681193" y="2247793"/>
            <a:ext cx="1826290" cy="386006"/>
          </a:xfrm>
          <a:custGeom>
            <a:avLst/>
            <a:gdLst/>
            <a:ahLst/>
            <a:cxnLst/>
            <a:rect l="l" t="t" r="r" b="b"/>
            <a:pathLst>
              <a:path w="1826290" h="386006">
                <a:moveTo>
                  <a:pt x="0" y="386006"/>
                </a:moveTo>
                <a:lnTo>
                  <a:pt x="0" y="0"/>
                </a:lnTo>
                <a:lnTo>
                  <a:pt x="1826290" y="0"/>
                </a:lnTo>
                <a:lnTo>
                  <a:pt x="1826290" y="386006"/>
                </a:lnTo>
                <a:lnTo>
                  <a:pt x="0" y="38600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Discussions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430731" y="2758765"/>
            <a:ext cx="1828801" cy="3671851"/>
          </a:xfrm>
          <a:custGeom>
            <a:avLst/>
            <a:gdLst/>
            <a:ahLst/>
            <a:cxnLst/>
            <a:rect l="l" t="t" r="r" b="b"/>
            <a:pathLst>
              <a:path w="1828801" h="3671851">
                <a:moveTo>
                  <a:pt x="0" y="3671851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3671851"/>
                </a:lnTo>
                <a:lnTo>
                  <a:pt x="0" y="367185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Fill in the blanks with the correct past simple tense form.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430729" y="2247793"/>
            <a:ext cx="1828800" cy="386006"/>
          </a:xfrm>
          <a:custGeom>
            <a:avLst/>
            <a:gdLst/>
            <a:ahLst/>
            <a:cxnLst/>
            <a:rect l="l" t="t" r="r" b="b"/>
            <a:pathLst>
              <a:path w="1828800" h="386006">
                <a:moveTo>
                  <a:pt x="0" y="386006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86006"/>
                </a:lnTo>
                <a:lnTo>
                  <a:pt x="0" y="38600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Practice Activities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Timeline of Events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566400" y="-201838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SWOT Analysis of Product Launch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312449" y="2589267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74"/>
              </a:spcBef>
              <a:buSzPct val="100000"/>
              <a:buFont typeface="Arial"/>
              <a:buChar char="•"/>
            </a:pPr>
            <a:r>
              <a:rPr lang="en-US" sz="114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Strong market research conducted prior to launch</a:t>
            </a:r>
            <a:endParaRPr lang="en-US" sz="1147" dirty="0"/>
          </a:p>
          <a:p>
            <a:pPr algn="l" marL="171450" indent="-171450">
              <a:lnSpc>
                <a:spcPct val="100000"/>
              </a:lnSpc>
              <a:spcBef>
                <a:spcPts val="574"/>
              </a:spcBef>
              <a:buSzPct val="100000"/>
              <a:buFont typeface="Arial"/>
              <a:buChar char="•"/>
            </a:pPr>
            <a:r>
              <a:rPr lang="en-US" sz="114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Innovative product features that set it apart from competitors</a:t>
            </a:r>
            <a:endParaRPr lang="en-US" sz="1147" dirty="0"/>
          </a:p>
          <a:p>
            <a:pPr algn="l" marL="171450" indent="-171450">
              <a:lnSpc>
                <a:spcPct val="100000"/>
              </a:lnSpc>
              <a:spcBef>
                <a:spcPts val="574"/>
              </a:spcBef>
              <a:buSzPct val="100000"/>
              <a:buFont typeface="Arial"/>
              <a:buChar char="•"/>
            </a:pPr>
            <a:r>
              <a:rPr lang="en-US" sz="114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Well-established brand reputation to leverage during marketing</a:t>
            </a:r>
            <a:endParaRPr lang="en-US" sz="1147" dirty="0"/>
          </a:p>
          <a:p>
            <a:pPr algn="l" marL="171450" indent="-171450">
              <a:lnSpc>
                <a:spcPct val="100000"/>
              </a:lnSpc>
              <a:spcBef>
                <a:spcPts val="574"/>
              </a:spcBef>
              <a:buSzPct val="100000"/>
              <a:buFont typeface="Arial"/>
              <a:buChar char="•"/>
            </a:pPr>
            <a:r>
              <a:rPr lang="en-US" sz="114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Experienced and dedicated product development team</a:t>
            </a:r>
            <a:endParaRPr lang="en-US" sz="1147" dirty="0"/>
          </a:p>
        </p:txBody>
      </p:sp>
      <p:sp>
        <p:nvSpPr>
          <p:cNvPr id="8" name="Text 6"/>
          <p:cNvSpPr/>
          <p:nvPr/>
        </p:nvSpPr>
        <p:spPr>
          <a:xfrm>
            <a:off x="4312449" y="2177597"/>
            <a:ext cx="3383280" cy="246221"/>
          </a:xfrm>
          <a:custGeom>
            <a:avLst/>
            <a:gdLst/>
            <a:ahLst/>
            <a:cxnLst/>
            <a:rect l="l" t="t" r="r" b="b"/>
            <a:pathLst>
              <a:path w="3383280" h="246221">
                <a:moveTo>
                  <a:pt x="0" y="246221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81609" y="2589267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72"/>
              </a:spcBef>
              <a:buSzPct val="100000"/>
              <a:buFont typeface="Arial"/>
              <a:buChar char="•"/>
            </a:pPr>
            <a:r>
              <a:rPr lang="en-US" sz="114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budget for marketing and advertising efforts</a:t>
            </a:r>
            <a:endParaRPr lang="en-US" sz="1144" dirty="0"/>
          </a:p>
          <a:p>
            <a:pPr algn="l" marL="171450" indent="-171450">
              <a:lnSpc>
                <a:spcPct val="100000"/>
              </a:lnSpc>
              <a:spcBef>
                <a:spcPts val="572"/>
              </a:spcBef>
              <a:buSzPct val="100000"/>
              <a:buFont typeface="Arial"/>
              <a:buChar char="•"/>
            </a:pPr>
            <a:r>
              <a:rPr lang="en-US" sz="114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Short timeline for product testing and refinement</a:t>
            </a:r>
            <a:endParaRPr lang="en-US" sz="1144" dirty="0"/>
          </a:p>
          <a:p>
            <a:pPr algn="l" marL="171450" indent="-171450">
              <a:lnSpc>
                <a:spcPct val="100000"/>
              </a:lnSpc>
              <a:spcBef>
                <a:spcPts val="572"/>
              </a:spcBef>
              <a:buSzPct val="100000"/>
              <a:buFont typeface="Arial"/>
              <a:buChar char="•"/>
            </a:pPr>
            <a:r>
              <a:rPr lang="en-US" sz="114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supply chain disruptions impacting launch timeline</a:t>
            </a:r>
            <a:endParaRPr lang="en-US" sz="1144" dirty="0"/>
          </a:p>
          <a:p>
            <a:pPr algn="l" marL="171450" indent="-171450">
              <a:lnSpc>
                <a:spcPct val="100000"/>
              </a:lnSpc>
              <a:spcBef>
                <a:spcPts val="572"/>
              </a:spcBef>
              <a:buSzPct val="100000"/>
              <a:buFont typeface="Arial"/>
              <a:buChar char="•"/>
            </a:pPr>
            <a:r>
              <a:rPr lang="en-US" sz="114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established customer base for new product category</a:t>
            </a:r>
            <a:endParaRPr lang="en-US" sz="1144" dirty="0"/>
          </a:p>
        </p:txBody>
      </p:sp>
      <p:sp>
        <p:nvSpPr>
          <p:cNvPr id="10" name="Text 8"/>
          <p:cNvSpPr/>
          <p:nvPr/>
        </p:nvSpPr>
        <p:spPr>
          <a:xfrm>
            <a:off x="8281609" y="2177597"/>
            <a:ext cx="3383280" cy="246221"/>
          </a:xfrm>
          <a:custGeom>
            <a:avLst/>
            <a:gdLst/>
            <a:ahLst/>
            <a:cxnLst/>
            <a:rect l="l" t="t" r="r" b="b"/>
            <a:pathLst>
              <a:path w="3383280" h="246221">
                <a:moveTo>
                  <a:pt x="0" y="246221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2449" y="4854155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72"/>
              </a:spcBef>
              <a:buSzPct val="100000"/>
              <a:buFont typeface="Arial"/>
              <a:buChar char="•"/>
            </a:pPr>
            <a:r>
              <a:rPr lang="en-US" sz="114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Growing demand for similar products in the market</a:t>
            </a:r>
            <a:endParaRPr lang="en-US" sz="1144" dirty="0"/>
          </a:p>
          <a:p>
            <a:pPr algn="l" marL="171450" indent="-171450">
              <a:lnSpc>
                <a:spcPct val="100000"/>
              </a:lnSpc>
              <a:spcBef>
                <a:spcPts val="572"/>
              </a:spcBef>
              <a:buSzPct val="100000"/>
              <a:buFont typeface="Arial"/>
              <a:buChar char="•"/>
            </a:pPr>
            <a:r>
              <a:rPr lang="en-US" sz="114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partnerships with influencers for product promotion</a:t>
            </a:r>
            <a:endParaRPr lang="en-US" sz="1144" dirty="0"/>
          </a:p>
          <a:p>
            <a:pPr algn="l" marL="171450" indent="-171450">
              <a:lnSpc>
                <a:spcPct val="100000"/>
              </a:lnSpc>
              <a:spcBef>
                <a:spcPts val="572"/>
              </a:spcBef>
              <a:buSzPct val="100000"/>
              <a:buFont typeface="Arial"/>
              <a:buChar char="•"/>
            </a:pPr>
            <a:r>
              <a:rPr lang="en-US" sz="114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Expansion into new target markets with untapped potential</a:t>
            </a:r>
            <a:endParaRPr lang="en-US" sz="1144" dirty="0"/>
          </a:p>
          <a:p>
            <a:pPr algn="l" marL="171450" indent="-171450">
              <a:lnSpc>
                <a:spcPct val="100000"/>
              </a:lnSpc>
              <a:spcBef>
                <a:spcPts val="572"/>
              </a:spcBef>
              <a:buSzPct val="100000"/>
              <a:buFont typeface="Arial"/>
              <a:buChar char="•"/>
            </a:pPr>
            <a:r>
              <a:rPr lang="en-US" sz="114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sales channels experiencing rapid growth and adoption</a:t>
            </a:r>
            <a:endParaRPr lang="en-US" sz="1144" dirty="0"/>
          </a:p>
        </p:txBody>
      </p:sp>
      <p:sp>
        <p:nvSpPr>
          <p:cNvPr id="12" name="Text 10"/>
          <p:cNvSpPr/>
          <p:nvPr/>
        </p:nvSpPr>
        <p:spPr>
          <a:xfrm>
            <a:off x="4312449" y="4442485"/>
            <a:ext cx="3383280" cy="246221"/>
          </a:xfrm>
          <a:custGeom>
            <a:avLst/>
            <a:gdLst/>
            <a:ahLst/>
            <a:cxnLst/>
            <a:rect l="l" t="t" r="r" b="b"/>
            <a:pathLst>
              <a:path w="3383280" h="246221">
                <a:moveTo>
                  <a:pt x="0" y="246221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81609" y="4854155"/>
            <a:ext cx="3383280" cy="1463040"/>
          </a:xfrm>
          <a:custGeom>
            <a:avLst/>
            <a:gdLst/>
            <a:ahLst/>
            <a:cxnLst/>
            <a:rect l="l" t="t" r="r" b="b"/>
            <a:pathLst>
              <a:path w="3383280" h="1463040">
                <a:moveTo>
                  <a:pt x="0" y="14630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540"/>
              </a:spcBef>
              <a:buSzPct val="100000"/>
              <a:buFont typeface="Arial"/>
              <a:buChar char="•"/>
            </a:pPr>
            <a:r>
              <a:rPr lang="en-US" sz="108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Intense competition from established brands in the industry</a:t>
            </a:r>
            <a:endParaRPr lang="en-US" sz="1081" dirty="0"/>
          </a:p>
          <a:p>
            <a:pPr algn="l" marL="171450" indent="-171450">
              <a:lnSpc>
                <a:spcPct val="100000"/>
              </a:lnSpc>
              <a:spcBef>
                <a:spcPts val="540"/>
              </a:spcBef>
              <a:buSzPct val="100000"/>
              <a:buFont typeface="Arial"/>
              <a:buChar char="•"/>
            </a:pPr>
            <a:r>
              <a:rPr lang="en-US" sz="108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downturn impacting consumer spending habits</a:t>
            </a:r>
            <a:endParaRPr lang="en-US" sz="1081" dirty="0"/>
          </a:p>
          <a:p>
            <a:pPr algn="l" marL="171450" indent="-171450">
              <a:lnSpc>
                <a:spcPct val="100000"/>
              </a:lnSpc>
              <a:spcBef>
                <a:spcPts val="540"/>
              </a:spcBef>
              <a:buSzPct val="100000"/>
              <a:buFont typeface="Arial"/>
              <a:buChar char="•"/>
            </a:pPr>
            <a:r>
              <a:rPr lang="en-US" sz="108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Negative feedback or reviews affecting brand reputation</a:t>
            </a:r>
            <a:endParaRPr lang="en-US" sz="1081" dirty="0"/>
          </a:p>
          <a:p>
            <a:pPr algn="l" marL="171450" indent="-171450">
              <a:lnSpc>
                <a:spcPct val="100000"/>
              </a:lnSpc>
              <a:spcBef>
                <a:spcPts val="540"/>
              </a:spcBef>
              <a:buSzPct val="100000"/>
              <a:buFont typeface="Arial"/>
              <a:buChar char="•"/>
            </a:pPr>
            <a:r>
              <a:rPr lang="en-US" sz="108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Regulatory changes impacting product compliance and distribution</a:t>
            </a:r>
            <a:endParaRPr lang="en-US" sz="1081" dirty="0"/>
          </a:p>
        </p:txBody>
      </p:sp>
      <p:sp>
        <p:nvSpPr>
          <p:cNvPr id="14" name="Text 12"/>
          <p:cNvSpPr/>
          <p:nvPr/>
        </p:nvSpPr>
        <p:spPr>
          <a:xfrm>
            <a:off x="8281609" y="4442485"/>
            <a:ext cx="3383280" cy="246221"/>
          </a:xfrm>
          <a:custGeom>
            <a:avLst/>
            <a:gdLst/>
            <a:ahLst/>
            <a:cxnLst/>
            <a:rect l="l" t="t" r="r" b="b"/>
            <a:pathLst>
              <a:path w="3383280" h="246221">
                <a:moveTo>
                  <a:pt x="0" y="246221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02920" y="2921779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0" y="4433249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184401" y="2921779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184401" y="4435165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199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45943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19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08709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Revenue Growth Projection</a:t>
            </a:r>
            <a:endParaRPr lang="en-US" sz="1389" dirty="0"/>
          </a:p>
        </p:txBody>
      </p:sp>
      <p:sp>
        <p:nvSpPr>
          <p:cNvPr id="8" name="Text 6"/>
          <p:cNvSpPr/>
          <p:nvPr/>
        </p:nvSpPr>
        <p:spPr>
          <a:xfrm>
            <a:off x="1108709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Anticipated increase in revenue compared to the previous year, driven by new product launches and expanded market reach.</a:t>
            </a:r>
            <a:endParaRPr lang="en-US" sz="791" dirty="0"/>
          </a:p>
        </p:txBody>
      </p:sp>
      <p:sp>
        <p:nvSpPr>
          <p:cNvPr id="9" name="Text 7"/>
          <p:cNvSpPr/>
          <p:nvPr/>
        </p:nvSpPr>
        <p:spPr>
          <a:xfrm>
            <a:off x="1108709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15%</a:t>
            </a:r>
            <a:endParaRPr lang="en-US" sz="5359" dirty="0"/>
          </a:p>
        </p:txBody>
      </p:sp>
      <p:sp>
        <p:nvSpPr>
          <p:cNvPr id="10" name="Text 8"/>
          <p:cNvSpPr/>
          <p:nvPr/>
        </p:nvSpPr>
        <p:spPr>
          <a:xfrm>
            <a:off x="4735830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Quarterly Revenue Targets</a:t>
            </a:r>
            <a:endParaRPr lang="en-US" sz="1389" dirty="0"/>
          </a:p>
        </p:txBody>
      </p:sp>
      <p:sp>
        <p:nvSpPr>
          <p:cNvPr id="11" name="Text 9"/>
          <p:cNvSpPr/>
          <p:nvPr/>
        </p:nvSpPr>
        <p:spPr>
          <a:xfrm>
            <a:off x="4735830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Breakdown of revenue targets for each quarter to track progress and performance throughout the year.</a:t>
            </a:r>
            <a:endParaRPr lang="en-US" sz="951" dirty="0"/>
          </a:p>
        </p:txBody>
      </p:sp>
      <p:sp>
        <p:nvSpPr>
          <p:cNvPr id="12" name="Text 10"/>
          <p:cNvSpPr/>
          <p:nvPr/>
        </p:nvSpPr>
        <p:spPr>
          <a:xfrm>
            <a:off x="4735830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2672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Q1: 20% Q2: 15% Q3: 10% Q4: 5%</a:t>
            </a:r>
            <a:endParaRPr lang="en-US" sz="2672" dirty="0"/>
          </a:p>
        </p:txBody>
      </p:sp>
      <p:sp>
        <p:nvSpPr>
          <p:cNvPr id="13" name="Text 11"/>
          <p:cNvSpPr/>
          <p:nvPr/>
        </p:nvSpPr>
        <p:spPr>
          <a:xfrm>
            <a:off x="8454389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Initiatives Impacting Revenue</a:t>
            </a:r>
            <a:endParaRPr lang="en-US" sz="1389" dirty="0"/>
          </a:p>
        </p:txBody>
      </p:sp>
      <p:sp>
        <p:nvSpPr>
          <p:cNvPr id="14" name="Text 12"/>
          <p:cNvSpPr/>
          <p:nvPr/>
        </p:nvSpPr>
        <p:spPr>
          <a:xfrm>
            <a:off x="8454389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subscription-based services, Strategic partnerships with key industry players, Enhanced digital marketing campaigns</a:t>
            </a:r>
            <a:endParaRPr lang="en-US" sz="722" dirty="0"/>
          </a:p>
        </p:txBody>
      </p:sp>
      <p:sp>
        <p:nvSpPr>
          <p:cNvPr id="15" name="Text 13"/>
          <p:cNvSpPr/>
          <p:nvPr/>
        </p:nvSpPr>
        <p:spPr>
          <a:xfrm>
            <a:off x="8454389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359" dirty="0"/>
          </a:p>
        </p:txBody>
      </p:sp>
      <p:sp>
        <p:nvSpPr>
          <p:cNvPr id="16" name="Text 1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Revenue Growth in 2023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Past Simple Tense: A Comprehensive Analysis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may struggle with correctly conjugating verbs in the past simple tense, especially with irregular verbs that do not follow typical patterns.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Verb Conjugation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past simple tense can be challenging due to irregular verb forms that do not follow standard rules, requiring additional memorization.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Grammar Complexity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92" r="322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Challenges Faced in Implementation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when to use the past simple tense in real-life scenarios and applying it accurately in writing and speaking tasks can pose difficulties for students.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Application in Context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Distinguishing between the past simple tense and other past tenses, such as the present perfect or past continuous, can be confusing for learners.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Differentiating Past Tenses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2024-11-04T20:54:53Z</dcterms:created>
  <dcterms:modified xsi:type="dcterms:W3CDTF">2024-11-04T20:54:53Z</dcterms:modified>
</cp:coreProperties>
</file>