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d7944ca502e484b578ff8b830178da7293b48ae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bc747f6487f378c7f5193e8abded4fac4c23b3d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1c1d82e75461a3306f0b35c37e4bc86ab46e845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33ffd92c1570218541d7ef74fc6a226f08fcdce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485d3077f1734a2d632218346358c7ef828cfd9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67503dafd55cfc8fc008da8f8f00a411dd0ef5b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7e7484bd4a2c6f93734e3da773a80a6e0f885a3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141636183f87caa235c976e8159cc6340140fe7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14278ac8d4d8ae98c80fd169b714d12737fd645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c57135840da88d89714f53c7a730446d64a9813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620e82b019b3c9465ca5811af61f4cec6c9bea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c1c93ce13cb52b0dec468b6ae19e73b34c3b96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843f3eb15801ca7b457fd03f4792f1056924ef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image" Target="../media/8afd8a26ae2807cf4ef435939af9e7137c52df23.png"/><Relationship Id="rId6" Type="http://schemas.openxmlformats.org/officeDocument/2006/relationships/image" Target="../media/8afd8a26ae2807cf4ef435939af9e7137c52df23.png"/><Relationship Id="rId7" Type="http://schemas.openxmlformats.org/officeDocument/2006/relationships/image" Target="../media/8afd8a26ae2807cf4ef435939af9e7137c52df23.png"/><Relationship Id="rId8" Type="http://schemas.openxmlformats.org/officeDocument/2006/relationships/image" Target="../media/8afd8a26ae2807cf4ef435939af9e7137c52df2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Shakespeare's Legacy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994"/>
              </a:spcBef>
              <a:buNone/>
            </a:pPr>
            <a:r>
              <a:rPr lang="en-US" sz="23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Comprehensive Journey Through Shakespeare's Life, Works, and Impact</a:t>
            </a:r>
            <a:endParaRPr lang="en-US" sz="2385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Lesson Introduction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Shakespeare's Final Years and Legacy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Twilight Years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Last Works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Family Life of William Shakespeare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Circumstances Surrounding Shakespeare's Death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Interactive Elements in the Lesson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Dramatic Readings in the Lesson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Historical Context of Shakespeare's Final Years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Appreciating Shakespeare's Impact on Literature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Developing Critical Thinking Skills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Connecting Shakespeare's Personal Story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Themes of Legacy in Shakespeare's Life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Family Relationships in Shakespeare's Life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Historical Context of Shakespeare's Era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Features of Shakespeare's Legacy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Benefits of Studying Shakespeare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Steps to Understanding Shakespeare's Legacy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Timeline of Shakespeare's Final Years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SWOT Analysis of Shakespeare's Legacy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Delve into the period from 1613 until his death in 1616.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Shakespeare's Final Years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Discover how Shakespeare spent his final years in his hometown.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Twilight Years in Stratford-upon-Avon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Examine his final literary creations and personal relationships.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Last Works and Family Life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events leading up to Shakespeare's passing.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Circumstances Surrounding His Death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with the lesson through interactive activities and dramatic interpretations.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Elements and Dramatic Readings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4"/>
              </a:spcBef>
              <a:buNone/>
            </a:pPr>
            <a:r>
              <a:rPr lang="en-US" sz="329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Understanding Shakespeare's Final Years and Legacy</a:t>
            </a:r>
            <a:endParaRPr lang="en-US" sz="3292" dirty="0"/>
          </a:p>
        </p:txBody>
      </p:sp>
      <p:sp>
        <p:nvSpPr>
          <p:cNvPr id="29" name="Text 2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retired to Stratford-upon-Avon after 1613</a:t>
            </a:r>
            <a:endParaRPr lang="en-US" sz="900" dirty="0"/>
          </a:p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Focused on managing his properties and investments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Life in Retirement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975"/>
              </a:spcAft>
              <a:buNone/>
            </a:pPr>
            <a:r>
              <a:rPr lang="en-US" sz="87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Wrote 'The Tempest,' 'Henry VIII,' and 'The Two Noble Kinsmen'</a:t>
            </a:r>
            <a:endParaRPr lang="en-US" sz="878" dirty="0"/>
          </a:p>
          <a:p>
            <a:pPr algn="l" marL="0" indent="0">
              <a:lnSpc>
                <a:spcPct val="166667"/>
              </a:lnSpc>
              <a:spcAft>
                <a:spcPts val="975"/>
              </a:spcAft>
              <a:buNone/>
            </a:pPr>
            <a:r>
              <a:rPr lang="en-US" sz="87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Showcased his continued creativity</a:t>
            </a:r>
            <a:endParaRPr lang="en-US" sz="878" dirty="0"/>
          </a:p>
        </p:txBody>
      </p:sp>
      <p:sp>
        <p:nvSpPr>
          <p:cNvPr id="33" name="Text 3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Last Works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Daughter Susanna and her husband John Hall cared for him</a:t>
            </a:r>
            <a:endParaRPr lang="en-US" sz="900" dirty="0"/>
          </a:p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Highlighted the importance of family bonds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Family Life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Passed away in 1616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Legacy endures through his works</a:t>
            </a:r>
            <a:endParaRPr lang="en-US" sz="692" dirty="0"/>
          </a:p>
          <a:p>
            <a:pPr algn="r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Influenced literature, theater, and language for centuries</a:t>
            </a:r>
            <a:endParaRPr lang="en-US" sz="692" dirty="0"/>
          </a:p>
        </p:txBody>
      </p:sp>
      <p:sp>
        <p:nvSpPr>
          <p:cNvPr id="37" name="Text 3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Legacy and Impact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Shakespeare's Twilight Years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Retirement to Stratford-upon-Avon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After a successful career in London, Shakespeare retired to his hometown.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Shakespeare's Last Works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 Tempest (1611)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Considered one of Shakespeare's final plays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Explores themes of forgiveness, power, and magic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Henry VIII (1613)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Co-authored with John Fletcher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Depicts the reign of King Henry VIII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 Two Noble Kinsmen (1613)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Collaboration with John Fletcher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Based on Chaucer's "The Knight's Tale"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Cardenio (Lost)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Believed to be a lost play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Inspired by a story in "Don Quixote"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Legacy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last works continue to be studied and performed worldwide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final plays showcase his mastery of storytelling and language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50" r="32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Family Life of William Shakespeare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Married in 1582</a:t>
            </a:r>
            <a:endParaRPr lang="en-US" sz="900" dirty="0"/>
          </a:p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Age difference of 8 years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Wife: Anne Hathaway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Susanna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Hamnet</a:t>
            </a:r>
            <a:endParaRPr lang="en-US" sz="692" dirty="0"/>
          </a:p>
          <a:p>
            <a:pPr algn="l" marL="0" indent="0">
              <a:lnSpc>
                <a:spcPct val="166667"/>
              </a:lnSpc>
              <a:spcAft>
                <a:spcPts val="769"/>
              </a:spcAft>
              <a:buNone/>
            </a:pPr>
            <a:r>
              <a:rPr lang="en-US" sz="69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Judith</a:t>
            </a:r>
            <a:endParaRPr lang="en-US" sz="692" dirty="0"/>
          </a:p>
        </p:txBody>
      </p:sp>
      <p:sp>
        <p:nvSpPr>
          <p:cNvPr id="33" name="Text 3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Children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Family home: New Place</a:t>
            </a:r>
            <a:endParaRPr lang="en-US" sz="900" dirty="0"/>
          </a:p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retirement place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Stratford-upon-Avon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Managed business interests</a:t>
            </a:r>
            <a:endParaRPr lang="en-US" sz="900" dirty="0"/>
          </a:p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Provided financial support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Relationship with Family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Circumstances Surrounding Shakespeare's Death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Date of Death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William Shakespeare passed away on April 23, 1616, in Stratford-upon-Avon, England.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Cause of Death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exact cause of Shakespeare's death remains a mystery, with theories ranging from illness to a fever.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Burial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 was buried in the chancel of the Holy Trinity Church in Stratford-upon-Avon, where his grave can still be visited today.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Legacy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Despite his relatively modest burial, Shakespeare's legacy as the greatest playwright in the English language has endured for centuries.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Family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left behind his wife, Anne Hathaway, and their three children, Susanna, Hamnet, and Judith.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Elements in the Lesson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Shakespeare's residence in Stratford-upon-Avon through a virtual tour.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Virtual Tour of Shakespeare's Home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with a timeline showcasing key events in Shakespeare's final years.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Timeline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Students take on roles of Shakespeare's family members to understand his personal life better.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Character Role-Playing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Test knowledge with a fun quiz on Shakespeare's works and legacy.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Quiz Game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students to write a short play inspired by Shakespeare's style.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Creative Writing Exercise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Dramatic Readings in the Lesson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 to Dramatic Readings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students with excerpts from Shakespeare's plays performed with emotion and expression.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Participation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students to take on roles and act out scenes to understand characters and themes better.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Exploring Emotions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Analyze the language and tone of the text to convey different emotions effectively.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Historical Context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Connect the dramatic readings to the societal norms and values of Shakespeare's time for a deeper understanding.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Critical Thinking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Prompt students to reflect on the significance of Shakespeare's words and how they resonate with audiences today.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61"/>
              </a:spcBef>
              <a:buNone/>
            </a:pPr>
            <a:r>
              <a:rPr lang="en-US" sz="2909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Historical Context of Shakespeare's Final Years</a:t>
            </a:r>
            <a:endParaRPr lang="en-US" sz="2909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3000" r="33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 June 1613, the Globe Theatre, where many of Shakespeare's plays were performed, was destroyed by a fire caused by a cannon during a performance of "Henry VIII."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 Globe Theatre Fire (1613)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After the Globe Theatre fire, Shakespeare retired to his hometown of Stratford-upon-Avon, where he lived with his family and focused on his personal life and writing.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Retirement to Stratford-upon-Avon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During his final years, Shakespeare wrote plays such as "The Tempest," "Henry VIII," and "The Two Noble Kinsmen," showcasing his continued creativity and mastery of the craft.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Last Works</a:t>
            </a:r>
            <a:endParaRPr lang="en-US" sz="1399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passed away on April 23, 1616, leaving behind a legacy that would shape the future of literature and theater for centuries to come.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Death and Legacy</a:t>
            </a:r>
            <a:endParaRPr lang="en-US" sz="13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Appreciating Shakespeare's Impact on Literature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Pioneering Language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innovative use of language, including inventing new words and phrases, has greatly enriched the English language.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Timeless Themes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exploration of universal themes such as love, jealousy, ambition, and betrayal continues to resonate with audiences across generations.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Complex Characters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multidimensional characters, like Hamlet and Lady Macbeth, have set a standard for character development in literature.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Influence on Theater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plays have shaped the structure and conventions of theater, influencing playwrights and performers worldwide.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Developing Critical Thinking Skills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students to research and understand the political, social, and cultural environment during Shakespeare's final years.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Analyzing Historical Context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Teach students how to critically assess primary sources such as letters, documents, and artifacts related to Shakespeare's life.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Evaluating Primary Sources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Prompt students to compare and contrast different accounts of Shakespeare's legacy from historians and scholars.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Comparing Perspectives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Challenge students to draw logical conclusions based on the information available about Shakespeare's life and works.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Drawing Inferences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Foster a habit of questioning assumptions and biases present in historical narratives about Shakespeare's legacy.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Questioning Assumptions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Connecting Shakespeare's Personal Story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261"/>
              </a:spcBef>
              <a:buNone/>
            </a:pPr>
            <a:r>
              <a:rPr lang="en-US" sz="150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Early Life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Born in 1564 in Stratford-upon-Avon, England.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Married Anne Hathaway at age 18.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2261"/>
              </a:spcBef>
              <a:buNone/>
            </a:pPr>
            <a:r>
              <a:rPr lang="en-US" sz="150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Career Highlights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Became a successful playwright and actor in London.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Wrote famous works like "Romeo and Juliet" and "Hamlet".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2261"/>
              </a:spcBef>
              <a:buNone/>
            </a:pPr>
            <a:r>
              <a:rPr lang="en-US" sz="150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Family Tragedies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Experienced the loss of his son Hamnet at a young age.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Dealt with the death of his father and siblings during his lifetime.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2261"/>
              </a:spcBef>
              <a:buNone/>
            </a:pPr>
            <a:r>
              <a:rPr lang="en-US" sz="150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Return to Stratford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Retired to Stratford-upon-Avon in his final years.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Continued to invest in property and business ventures.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2261"/>
              </a:spcBef>
              <a:buNone/>
            </a:pPr>
            <a:r>
              <a:rPr lang="en-US" sz="150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Legacy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works continue to be performed worldwide.</a:t>
            </a:r>
            <a:endParaRPr lang="en-US" sz="1507" dirty="0"/>
          </a:p>
          <a:p>
            <a:pPr algn="l" marL="0" indent="0">
              <a:lnSpc>
                <a:spcPct val="100000"/>
              </a:lnSpc>
              <a:spcBef>
                <a:spcPts val="1131"/>
              </a:spcBef>
              <a:buNone/>
            </a:pPr>
            <a:r>
              <a:rPr lang="en-US" sz="13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influence on literature and language is profound.</a:t>
            </a:r>
            <a:endParaRPr lang="en-US" sz="1507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16"/>
              </a:spcBef>
              <a:buNone/>
            </a:pPr>
            <a:r>
              <a:rPr lang="en-US" sz="35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Themes of Legacy in Shakespeare's Life</a:t>
            </a:r>
            <a:endParaRPr lang="en-US" sz="359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77" r="348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works continue to inspire writers, filmmakers, and artists worldwide.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Literary Influence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plays are regularly performed in theaters globally, showcasing his enduring influence on the stage.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Theatrical Impact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language and characters have become ingrained in popular culture, shaping modern storytelling.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Significance</a:t>
            </a:r>
            <a:endParaRPr lang="en-US" sz="1399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works are studied in schools and universities, contributing to the ongoing exploration of literature and drama.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Educational Legacy</a:t>
            </a:r>
            <a:endParaRPr lang="en-US" sz="13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Family Relationships in Shakespeare's Life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Marriage to Anne Hathaway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married Anne Hathaway in 1582.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Age difference: Shakespeare was 18, while Anne was 26.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Children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couple had three children: Susanna, Hamnet, and Judith.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Hamnet, Shakespeare's only son, died at the age of 11.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Absence from Family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spent much of his time in London for his theater career.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absence from his family led to speculation about his relationships.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Inheritance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left most of his wealth to his eldest daughter, Susanna.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wife, Anne, received his 'second-best bed' in his will.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93"/>
              </a:spcBef>
              <a:buNone/>
            </a:pPr>
            <a:r>
              <a:rPr lang="en-US" sz="3488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Historical Context of Shakespeare's Era</a:t>
            </a:r>
            <a:endParaRPr lang="en-US" sz="3488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948" r="349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Reign of Queen Elizabeth 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Golden Age of English history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Flourishing of arts, literature, and theater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Elizabethan England (1558-1603)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Reign of King James 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Continued growth of English drama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later works, including 'The Tempest' and 'The Winter's Tale'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Jacobean Era (1603-1625)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primary venue for performances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Open-air amphitheater in London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Importance of theater in society during that time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 Globe Theatre</a:t>
            </a:r>
            <a:endParaRPr lang="en-US" sz="1399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Class distinctions in society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Influence of royalty and nobility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Themes of power and authority in Shakespeare's plays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Social Hierarchies</a:t>
            </a:r>
            <a:endParaRPr lang="en-US" sz="13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Features of Shakespeare's Legacy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Timeless Works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plays and sonnets continue to be studied, performed, and celebrated worldwide.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Influence on Language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 coined numerous phrases and words that are still used in the English language today.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Universal Themes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exploration of love, power, jealousy, and ambition resonates with audiences of all ages and backgrounds.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Impact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Shakespeare's works have inspired countless adaptations in various art forms, from films to novels to music.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Theatrical Innovations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plays introduced new dramatic techniques and storytelling methods that revolutionized the theater industry.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1729" r="317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of Studying Shakespeare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Cultural Understanding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Gain insight into Elizabethan England and societal norms of the time.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Language Skills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 vocabulary, grammar, and comprehension through exposure to Shakespearean language.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Critical Thinking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Analyze complex themes, characters, and plots, fostering critical thinking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Appreciation for Literature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 a deeper appreciation for classic literature and its enduring impact on modern storytelling.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Theatrical Appreciation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evolution of theater and the influence of Shakespeare's works on drama.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18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7"/>
              </a:spcBef>
              <a:buNone/>
            </a:pPr>
            <a:r>
              <a:rPr lang="en-US" sz="355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Steps to Understanding Shakespeare's Legacy</a:t>
            </a:r>
            <a:endParaRPr lang="en-US" sz="3552" dirty="0"/>
          </a:p>
        </p:txBody>
      </p:sp>
      <p:sp>
        <p:nvSpPr>
          <p:cNvPr id="29" name="Text 2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Read and analyze a selection of Shakespeare's plays and sonnets.</a:t>
            </a:r>
            <a:endParaRPr lang="en-US" sz="798" dirty="0"/>
          </a:p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recurring themes, characters, and literary techniques used by Shakespeare.</a:t>
            </a:r>
            <a:endParaRPr lang="en-US" sz="798" dirty="0"/>
          </a:p>
        </p:txBody>
      </p:sp>
      <p:sp>
        <p:nvSpPr>
          <p:cNvPr id="31" name="Text 2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Explore Shakespeare's Works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61"/>
              </a:spcAft>
              <a:buNone/>
            </a:pPr>
            <a:r>
              <a:rPr lang="en-US" sz="77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Research key events in Shakespeare's life, including his upbringing, career in London, and retirement in Stratford-upon-Avon.</a:t>
            </a:r>
            <a:endParaRPr lang="en-US" sz="775" dirty="0"/>
          </a:p>
          <a:p>
            <a:pPr algn="l" marL="0" indent="0">
              <a:lnSpc>
                <a:spcPct val="166667"/>
              </a:lnSpc>
              <a:spcAft>
                <a:spcPts val="861"/>
              </a:spcAft>
              <a:buNone/>
            </a:pPr>
            <a:r>
              <a:rPr lang="en-US" sz="77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Examine how Shakespeare's personal experiences influenced his writing.</a:t>
            </a:r>
            <a:endParaRPr lang="en-US" sz="775" dirty="0"/>
          </a:p>
        </p:txBody>
      </p:sp>
      <p:sp>
        <p:nvSpPr>
          <p:cNvPr id="33" name="Text 3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Study Shakespeare's Life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692"/>
              </a:spcAft>
              <a:buNone/>
            </a:pPr>
            <a:r>
              <a:rPr lang="en-US" sz="62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Investigate how Shakespeare's works have influenced literature, theater, and popular culture over the centuries.</a:t>
            </a:r>
            <a:endParaRPr lang="en-US" sz="623" dirty="0"/>
          </a:p>
          <a:p>
            <a:pPr algn="r" marL="0" indent="0">
              <a:lnSpc>
                <a:spcPct val="166667"/>
              </a:lnSpc>
              <a:spcAft>
                <a:spcPts val="692"/>
              </a:spcAft>
              <a:buNone/>
            </a:pPr>
            <a:r>
              <a:rPr lang="en-US" sz="62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adaptations of Shakespeare's plays in different mediums, such as film and television.</a:t>
            </a:r>
            <a:endParaRPr lang="en-US" sz="623" dirty="0"/>
          </a:p>
        </p:txBody>
      </p:sp>
      <p:sp>
        <p:nvSpPr>
          <p:cNvPr id="35" name="Text 3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Examine Shakespeare's Influence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692"/>
              </a:spcAft>
              <a:buNone/>
            </a:pPr>
            <a:r>
              <a:rPr lang="en-US" sz="62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Discuss the enduring relevance of Shakespeare's themes and characters in modern society.</a:t>
            </a:r>
            <a:endParaRPr lang="en-US" sz="623" dirty="0"/>
          </a:p>
          <a:p>
            <a:pPr algn="r" marL="0" indent="0">
              <a:lnSpc>
                <a:spcPct val="166667"/>
              </a:lnSpc>
              <a:spcAft>
                <a:spcPts val="692"/>
              </a:spcAft>
              <a:buNone/>
            </a:pPr>
            <a:r>
              <a:rPr lang="en-US" sz="62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Consider how Shakespeare's legacy continues to shape the way we think about love, power, and human nature.</a:t>
            </a:r>
            <a:endParaRPr lang="en-US" sz="623" dirty="0"/>
          </a:p>
        </p:txBody>
      </p:sp>
      <p:sp>
        <p:nvSpPr>
          <p:cNvPr id="37" name="Text 3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Reflect on Shakespeare's Legacy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3676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Timeline of Shakespeare's Final Years</a:t>
            </a:r>
            <a:endParaRPr lang="en-US" sz="3676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retires from the theater and returns to Stratford-upon-Avon.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1613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 revises his will, leaving various bequests to family and friends.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1614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 passes away on April 23rd at the age of 52.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1616</a:t>
            </a:r>
            <a:endParaRPr lang="en-US" sz="1399" dirty="0"/>
          </a:p>
        </p:txBody>
      </p:sp>
      <p:sp>
        <p:nvSpPr>
          <p:cNvPr id="17" name="Text 15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His works continue to be performed and studied worldwide, solidifying his status as one of the greatest playwrights in history.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Legacy</a:t>
            </a:r>
            <a:endParaRPr lang="en-US" sz="1399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807353" y="1961269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Strengths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07353" y="4097383"/>
            <a:ext cx="2591845" cy="307777"/>
          </a:xfrm>
          <a:custGeom>
            <a:avLst/>
            <a:gdLst/>
            <a:ahLst/>
            <a:cxnLst/>
            <a:rect l="l" t="t" r="r" b="b"/>
            <a:pathLst>
              <a:path w="2591845" h="307777">
                <a:moveTo>
                  <a:pt x="0" y="307777"/>
                </a:moveTo>
                <a:lnTo>
                  <a:pt x="0" y="0"/>
                </a:lnTo>
                <a:lnTo>
                  <a:pt x="2591845" y="0"/>
                </a:lnTo>
                <a:lnTo>
                  <a:pt x="2591845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Opportunities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169001" y="4097383"/>
            <a:ext cx="2588381" cy="307777"/>
          </a:xfrm>
          <a:custGeom>
            <a:avLst/>
            <a:gdLst/>
            <a:ahLst/>
            <a:cxnLst/>
            <a:rect l="l" t="t" r="r" b="b"/>
            <a:pathLst>
              <a:path w="2588381" h="307777">
                <a:moveTo>
                  <a:pt x="0" y="307777"/>
                </a:moveTo>
                <a:lnTo>
                  <a:pt x="0" y="0"/>
                </a:lnTo>
                <a:lnTo>
                  <a:pt x="2588381" y="0"/>
                </a:lnTo>
                <a:lnTo>
                  <a:pt x="2588381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Threats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169001" y="1963243"/>
            <a:ext cx="2566012" cy="307777"/>
          </a:xfrm>
          <a:custGeom>
            <a:avLst/>
            <a:gdLst/>
            <a:ahLst/>
            <a:cxnLst/>
            <a:rect l="l" t="t" r="r" b="b"/>
            <a:pathLst>
              <a:path w="2566012" h="307777">
                <a:moveTo>
                  <a:pt x="0" y="307777"/>
                </a:moveTo>
                <a:lnTo>
                  <a:pt x="0" y="0"/>
                </a:lnTo>
                <a:lnTo>
                  <a:pt x="2566012" y="0"/>
                </a:lnTo>
                <a:lnTo>
                  <a:pt x="2566012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56786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56786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18434" y="1981204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18434" y="4123095"/>
            <a:ext cx="257527" cy="267908"/>
          </a:xfrm>
          <a:custGeom>
            <a:avLst/>
            <a:gdLst/>
            <a:ahLst/>
            <a:cxnLst/>
            <a:rect l="l" t="t" r="r" b="b"/>
            <a:pathLst>
              <a:path w="257527" h="267908">
                <a:moveTo>
                  <a:pt x="0" y="0"/>
                </a:moveTo>
                <a:lnTo>
                  <a:pt x="257527" y="0"/>
                </a:lnTo>
                <a:lnTo>
                  <a:pt x="257527" y="267908"/>
                </a:lnTo>
                <a:lnTo>
                  <a:pt x="0" y="267908"/>
                </a:lnTo>
                <a:lnTo>
                  <a:pt x="0" y="0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56785" y="1078465"/>
            <a:ext cx="9476450" cy="526833"/>
          </a:xfrm>
          <a:custGeom>
            <a:avLst/>
            <a:gdLst/>
            <a:ahLst/>
            <a:cxnLst/>
            <a:rect l="l" t="t" r="r" b="b"/>
            <a:pathLst>
              <a:path w="9476450" h="526833">
                <a:moveTo>
                  <a:pt x="0" y="526833"/>
                </a:moveTo>
                <a:lnTo>
                  <a:pt x="0" y="0"/>
                </a:lnTo>
                <a:lnTo>
                  <a:pt x="9476450" y="0"/>
                </a:lnTo>
                <a:lnTo>
                  <a:pt x="9476450" y="526833"/>
                </a:lnTo>
                <a:lnTo>
                  <a:pt x="0" y="52683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SWOT Analysis of Shakespeare's Legacy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Shakespeare's Legacy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356786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39"/>
              </a:spcBef>
              <a:buSzPct val="100000"/>
              <a:buFont typeface="Arial"/>
              <a:buChar char="•"/>
            </a:pPr>
            <a:r>
              <a:rPr lang="en-US" sz="125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Timeless themes in his works that resonate with audiences across generations</a:t>
            </a:r>
            <a:endParaRPr lang="en-US" sz="1258" dirty="0"/>
          </a:p>
          <a:p>
            <a:pPr algn="l" marL="171450" indent="-171450">
              <a:lnSpc>
                <a:spcPct val="100000"/>
              </a:lnSpc>
              <a:spcBef>
                <a:spcPts val="539"/>
              </a:spcBef>
              <a:buSzPct val="100000"/>
              <a:buFont typeface="Arial"/>
              <a:buChar char="•"/>
            </a:pPr>
            <a:r>
              <a:rPr lang="en-US" sz="125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Influence on the English language and literary techniques</a:t>
            </a:r>
            <a:endParaRPr lang="en-US" sz="1258" dirty="0"/>
          </a:p>
          <a:p>
            <a:pPr algn="l" marL="171450" indent="-171450">
              <a:lnSpc>
                <a:spcPct val="100000"/>
              </a:lnSpc>
              <a:spcBef>
                <a:spcPts val="539"/>
              </a:spcBef>
              <a:buSzPct val="100000"/>
              <a:buFont typeface="Arial"/>
              <a:buChar char="•"/>
            </a:pPr>
            <a:r>
              <a:rPr lang="en-US" sz="125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recognition and enduring popularity of his plays</a:t>
            </a:r>
            <a:endParaRPr lang="en-US" sz="1258" dirty="0"/>
          </a:p>
        </p:txBody>
      </p:sp>
      <p:sp>
        <p:nvSpPr>
          <p:cNvPr id="20" name="Text 18"/>
          <p:cNvSpPr/>
          <p:nvPr/>
        </p:nvSpPr>
        <p:spPr>
          <a:xfrm>
            <a:off x="6718434" y="2517567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91"/>
              </a:spcBef>
              <a:buSzPct val="100000"/>
              <a:buFont typeface="Arial"/>
              <a:buChar char="•"/>
            </a:pPr>
            <a:r>
              <a:rPr lang="en-US" sz="137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Lack of diversity in characters and perspectives in his works</a:t>
            </a:r>
            <a:endParaRPr lang="en-US" sz="1379" dirty="0"/>
          </a:p>
          <a:p>
            <a:pPr algn="l" marL="171450" indent="-171450">
              <a:lnSpc>
                <a:spcPct val="100000"/>
              </a:lnSpc>
              <a:spcBef>
                <a:spcPts val="591"/>
              </a:spcBef>
              <a:buSzPct val="100000"/>
              <a:buFont typeface="Arial"/>
              <a:buChar char="•"/>
            </a:pPr>
            <a:r>
              <a:rPr lang="en-US" sz="137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Complex language and outdated references can be barriers for modern audiences</a:t>
            </a:r>
            <a:endParaRPr lang="en-US" sz="1379" dirty="0"/>
          </a:p>
          <a:p>
            <a:pPr algn="l" marL="171450" indent="-171450">
              <a:lnSpc>
                <a:spcPct val="100000"/>
              </a:lnSpc>
              <a:spcBef>
                <a:spcPts val="591"/>
              </a:spcBef>
              <a:buSzPct val="100000"/>
              <a:buFont typeface="Arial"/>
              <a:buChar char="•"/>
            </a:pPr>
            <a:r>
              <a:rPr lang="en-US" sz="137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Controversies surrounding authorship of some plays</a:t>
            </a:r>
            <a:endParaRPr lang="en-US" sz="1379" dirty="0"/>
          </a:p>
        </p:txBody>
      </p:sp>
      <p:sp>
        <p:nvSpPr>
          <p:cNvPr id="21" name="Text 19"/>
          <p:cNvSpPr/>
          <p:nvPr/>
        </p:nvSpPr>
        <p:spPr>
          <a:xfrm>
            <a:off x="1356785" y="4590856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Continued adaptation of his works in various forms of media, such as film and theater</a:t>
            </a:r>
            <a:endParaRPr lang="en-US" sz="1232" dirty="0"/>
          </a:p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Education initiatives to introduce Shakespeare to new audiences and younger generations</a:t>
            </a:r>
            <a:endParaRPr lang="en-US" sz="1232" dirty="0"/>
          </a:p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Exploration of different interpretations and adaptations to keep his legacy relevant</a:t>
            </a:r>
            <a:endParaRPr lang="en-US" sz="1232" dirty="0"/>
          </a:p>
        </p:txBody>
      </p:sp>
      <p:sp>
        <p:nvSpPr>
          <p:cNvPr id="22" name="Text 20"/>
          <p:cNvSpPr/>
          <p:nvPr/>
        </p:nvSpPr>
        <p:spPr>
          <a:xfrm>
            <a:off x="6718434" y="4594581"/>
            <a:ext cx="4114800" cy="1280160"/>
          </a:xfrm>
          <a:custGeom>
            <a:avLst/>
            <a:gdLst/>
            <a:ahLst/>
            <a:cxnLst/>
            <a:rect l="l" t="t" r="r" b="b"/>
            <a:pathLst>
              <a:path w="4114800" h="1280160">
                <a:moveTo>
                  <a:pt x="0" y="128016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Decline in interest and understanding of classical literature among younger audiences</a:t>
            </a:r>
            <a:endParaRPr lang="en-US" sz="1232" dirty="0"/>
          </a:p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Competition from contemporary playwrights and entertainment options</a:t>
            </a:r>
            <a:endParaRPr lang="en-US" sz="1232" dirty="0"/>
          </a:p>
          <a:p>
            <a:pPr algn="l" marL="171450" indent="-171450">
              <a:lnSpc>
                <a:spcPct val="100000"/>
              </a:lnSpc>
              <a:spcBef>
                <a:spcPts val="528"/>
              </a:spcBef>
              <a:buSzPct val="100000"/>
              <a:buFont typeface="Arial"/>
              <a:buChar char="•"/>
            </a:pPr>
            <a:r>
              <a:rPr lang="en-US" sz="123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Criticisms of his works for perpetuating stereotypes and outdated societal norms</a:t>
            </a:r>
            <a:endParaRPr lang="en-US" sz="12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2024-11-09T16:34:52Z</dcterms:created>
  <dcterms:modified xsi:type="dcterms:W3CDTF">2024-11-09T16:34:52Z</dcterms:modified>
</cp:coreProperties>
</file>