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2fc472cf34f48142207e24b78f1917223d3bd13e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56a50329d97ea8fef5be9d3fea120a7d2d77c8cf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ef738a560ef423c0c9f62c3d39c3f4fed5645908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2bcf7b41d4e8f67c7b00fb2645722c43f0b6da4f.png"/><Relationship Id="rId4" Type="http://schemas.openxmlformats.org/officeDocument/2006/relationships/image" Target="../media/2bcf7b41d4e8f67c7b00fb2645722c43f0b6da4f.png"/><Relationship Id="rId5" Type="http://schemas.openxmlformats.org/officeDocument/2006/relationships/image" Target="../media/2bcf7b41d4e8f67c7b00fb2645722c43f0b6da4f.png"/><Relationship Id="rId6" Type="http://schemas.openxmlformats.org/officeDocument/2006/relationships/image" Target="../media/2bcf7b41d4e8f67c7b00fb2645722c43f0b6da4f.png"/><Relationship Id="rId7" Type="http://schemas.openxmlformats.org/officeDocument/2006/relationships/image" Target="../media/e881140fb8d6afb327697d5989701d3831e697dc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e881140fb8d6afb327697d5989701d3831e697dc.png"/><Relationship Id="rId2" Type="http://schemas.openxmlformats.org/officeDocument/2006/relationships/image" Target="../media/ef738a560ef423c0c9f62c3d39c3f4fed5645908.png"/><Relationship Id="rId3" Type="http://schemas.openxmlformats.org/officeDocument/2006/relationships/image" Target="../media/e881140fb8d6afb327697d5989701d3831e697dc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>
            <a:off x="-3877692" y="-1503970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9088373">
            <a:off x="8959900" y="-2790886"/>
            <a:ext cx="8752039" cy="9310679"/>
          </a:xfrm>
          <a:custGeom>
            <a:avLst/>
            <a:gdLst/>
            <a:ahLst/>
            <a:cxnLst/>
            <a:rect l="l" t="t" r="r" b="b"/>
            <a:pathLst>
              <a:path w="8752039" h="9310679">
                <a:moveTo>
                  <a:pt x="0" y="0"/>
                </a:moveTo>
                <a:lnTo>
                  <a:pt x="8752039" y="0"/>
                </a:lnTo>
                <a:lnTo>
                  <a:pt x="8752039" y="9310679"/>
                </a:lnTo>
                <a:lnTo>
                  <a:pt x="0" y="9310679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9805505">
            <a:off x="-3335952" y="2082861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981200" y="2044700"/>
            <a:ext cx="8229600" cy="2451100"/>
          </a:xfrm>
          <a:custGeom>
            <a:avLst/>
            <a:gdLst/>
            <a:ahLst/>
            <a:cxnLst/>
            <a:rect l="l" t="t" r="r" b="b"/>
            <a:pathLst>
              <a:path w="8229600" h="2451100">
                <a:moveTo>
                  <a:pt x="0" y="2451100"/>
                </a:moveTo>
                <a:lnTo>
                  <a:pt x="0" y="0"/>
                </a:lnTo>
                <a:lnTo>
                  <a:pt x="8229600" y="0"/>
                </a:lnTo>
                <a:lnTo>
                  <a:pt x="8229600" y="2451100"/>
                </a:lnTo>
                <a:lnTo>
                  <a:pt x="0" y="24511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976"/>
              </a:spcBef>
              <a:buNone/>
            </a:pPr>
            <a:r>
              <a:rPr lang="en-US" sz="5269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Enhancing Learning Through Personalized Homework Assignments</a:t>
            </a:r>
            <a:endParaRPr lang="en-US" sz="5269" dirty="0"/>
          </a:p>
        </p:txBody>
      </p:sp>
      <p:sp>
        <p:nvSpPr>
          <p:cNvPr id="7" name="Text 5"/>
          <p:cNvSpPr/>
          <p:nvPr/>
        </p:nvSpPr>
        <p:spPr>
          <a:xfrm>
            <a:off x="1981200" y="4635990"/>
            <a:ext cx="8229600" cy="934319"/>
          </a:xfrm>
          <a:custGeom>
            <a:avLst/>
            <a:gdLst/>
            <a:ahLst/>
            <a:cxnLst/>
            <a:rect l="l" t="t" r="r" b="b"/>
            <a:pathLst>
              <a:path w="8229600" h="934319">
                <a:moveTo>
                  <a:pt x="0" y="934319"/>
                </a:moveTo>
                <a:lnTo>
                  <a:pt x="0" y="0"/>
                </a:lnTo>
                <a:lnTo>
                  <a:pt x="8229600" y="0"/>
                </a:lnTo>
                <a:lnTo>
                  <a:pt x="8229600" y="934319"/>
                </a:lnTo>
                <a:lnTo>
                  <a:pt x="0" y="934319"/>
                </a:lnTo>
              </a:path>
            </a:pathLst>
          </a:custGeom>
          <a:noFill/>
          <a:ln/>
        </p:spPr>
        <p:txBody>
          <a:bodyPr wrap="square" lIns="0" tIns="0" rIns="0" bIns="46800" rtlCol="0" anchor="t"/>
          <a:lstStyle/>
          <a:p>
            <a:pPr algn="ctr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Adaptive Tasks and Football Vocabulary Match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730240" y="822960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212297" y="-2090885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flipV="1" rot="12511627">
            <a:off x="8471431" y="3102881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980550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08960" cy="6858000"/>
          </a:xfrm>
          <a:custGeom>
            <a:avLst/>
            <a:gdLst/>
            <a:ahLst/>
            <a:cxnLst/>
            <a:rect l="l" t="t" r="r" b="b"/>
            <a:pathLst>
              <a:path w="3108960" h="6858000">
                <a:moveTo>
                  <a:pt x="0" y="6858000"/>
                </a:moveTo>
                <a:lnTo>
                  <a:pt x="0" y="0"/>
                </a:lnTo>
                <a:lnTo>
                  <a:pt x="2549347" y="0"/>
                </a:lnTo>
                <a:cubicBezTo>
                  <a:pt x="2858413" y="0"/>
                  <a:pt x="3108960" y="250547"/>
                  <a:pt x="3108960" y="559613"/>
                </a:cubicBezTo>
                <a:lnTo>
                  <a:pt x="310896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4650" y="861536"/>
            <a:ext cx="7750859" cy="701731"/>
          </a:xfrm>
          <a:custGeom>
            <a:avLst/>
            <a:gdLst/>
            <a:ahLst/>
            <a:cxnLst/>
            <a:rect l="l" t="t" r="r" b="b"/>
            <a:pathLst>
              <a:path w="7750859" h="701731">
                <a:moveTo>
                  <a:pt x="0" y="701731"/>
                </a:moveTo>
                <a:lnTo>
                  <a:pt x="0" y="0"/>
                </a:lnTo>
                <a:lnTo>
                  <a:pt x="7750859" y="0"/>
                </a:lnTo>
                <a:lnTo>
                  <a:pt x="7750859" y="701731"/>
                </a:lnTo>
                <a:lnTo>
                  <a:pt x="0" y="701731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990"/>
              </a:spcBef>
              <a:buNone/>
            </a:pPr>
            <a:r>
              <a:rPr lang="en-US" sz="4357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Table of contents</a:t>
            </a:r>
            <a:endParaRPr lang="en-US" sz="4357" dirty="0"/>
          </a:p>
        </p:txBody>
      </p:sp>
      <p:sp>
        <p:nvSpPr>
          <p:cNvPr id="8" name="Text 6"/>
          <p:cNvSpPr/>
          <p:nvPr/>
        </p:nvSpPr>
        <p:spPr>
          <a:xfrm>
            <a:off x="3586643" y="2039390"/>
            <a:ext cx="6945422" cy="4115803"/>
          </a:xfrm>
          <a:custGeom>
            <a:avLst/>
            <a:gdLst/>
            <a:ahLst/>
            <a:cxnLst/>
            <a:rect l="l" t="t" r="r" b="b"/>
            <a:pathLst>
              <a:path w="6945422" h="4115803">
                <a:moveTo>
                  <a:pt x="0" y="4115803"/>
                </a:moveTo>
                <a:lnTo>
                  <a:pt x="0" y="0"/>
                </a:lnTo>
                <a:lnTo>
                  <a:pt x="6945422" y="0"/>
                </a:lnTo>
                <a:lnTo>
                  <a:pt x="6945422" y="4115803"/>
                </a:lnTo>
                <a:lnTo>
                  <a:pt x="0" y="411580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20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Introduction</a:t>
            </a:r>
            <a:endParaRPr lang="en-US" sz="2200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Personalized Homework Assignment</a:t>
            </a:r>
            <a:endParaRPr lang="en-US" sz="2200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Learning Objectives</a:t>
            </a:r>
            <a:endParaRPr lang="en-US" sz="2200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Adaptive Tasks</a:t>
            </a:r>
            <a:endParaRPr lang="en-US" sz="2200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Football Vocabulary Match 🤓 (5-10 minutes)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0796869" y="2039390"/>
            <a:ext cx="548640" cy="4115803"/>
          </a:xfrm>
          <a:custGeom>
            <a:avLst/>
            <a:gdLst/>
            <a:ahLst/>
            <a:cxnLst/>
            <a:rect l="l" t="t" r="r" b="b"/>
            <a:pathLst>
              <a:path w="548640" h="4115803">
                <a:moveTo>
                  <a:pt x="0" y="4115803"/>
                </a:moveTo>
                <a:lnTo>
                  <a:pt x="0" y="0"/>
                </a:lnTo>
                <a:lnTo>
                  <a:pt x="548640" y="0"/>
                </a:lnTo>
                <a:lnTo>
                  <a:pt x="548640" y="4115803"/>
                </a:lnTo>
                <a:lnTo>
                  <a:pt x="0" y="411580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200000"/>
              </a:lnSpc>
              <a:buNone/>
            </a:pPr>
            <a:r>
              <a:rPr lang="en-US" sz="2200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01</a:t>
            </a:r>
            <a:endParaRPr lang="en-US" sz="2200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2200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02</a:t>
            </a:r>
            <a:endParaRPr lang="en-US" sz="2200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2200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2200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2200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04</a:t>
            </a:r>
            <a:endParaRPr lang="en-US" sz="2200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2200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05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5145240" y="-308241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rot="9088373">
            <a:off x="9527435" y="308568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179449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184508" y="702802"/>
            <a:ext cx="7321692" cy="1287365"/>
          </a:xfrm>
          <a:custGeom>
            <a:avLst/>
            <a:gdLst/>
            <a:ahLst/>
            <a:cxnLst/>
            <a:rect l="l" t="t" r="r" b="b"/>
            <a:pathLst>
              <a:path w="7321692" h="1287365">
                <a:moveTo>
                  <a:pt x="0" y="1287365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1287365"/>
                </a:lnTo>
                <a:lnTo>
                  <a:pt x="0" y="12873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Introduction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4184508" y="2293257"/>
            <a:ext cx="7321692" cy="3713014"/>
          </a:xfrm>
          <a:custGeom>
            <a:avLst/>
            <a:gdLst/>
            <a:ahLst/>
            <a:cxnLst/>
            <a:rect l="l" t="t" r="r" b="b"/>
            <a:pathLst>
              <a:path w="7321692" h="3713014">
                <a:moveTo>
                  <a:pt x="0" y="3713014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3713014"/>
                </a:lnTo>
                <a:lnTo>
                  <a:pt x="0" y="371301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Introduction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Adaptive homework assignments are a powerful tool for engaging students and tailoring the learning experience to their individual needs.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By adjusting the difficulty and content based on the student's performance, we can ensure that they are challenged appropriately and stay motivated throughout the learning process.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This approach not only improves academic outcomes but also fosters a positive attitude towards learning.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189564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Enhancing Learning Through Personalized Homework Assignments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119028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2999232" y="0"/>
                </a:lnTo>
                <a:cubicBezTo>
                  <a:pt x="3362839" y="0"/>
                  <a:pt x="3657600" y="294761"/>
                  <a:pt x="3657600" y="658368"/>
                </a:cubicBezTo>
                <a:lnTo>
                  <a:pt x="3657600" y="6858000"/>
                </a:lnTo>
              </a:path>
            </a:pathLst>
          </a:custGeom>
          <a:blipFill>
            <a:blip r:embed="rId4"/>
            <a:srcRect l="33938" r="3393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5145240" y="-308241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rot="9088373">
            <a:off x="9527435" y="308568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179449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184508" y="702802"/>
            <a:ext cx="7321692" cy="1287365"/>
          </a:xfrm>
          <a:custGeom>
            <a:avLst/>
            <a:gdLst/>
            <a:ahLst/>
            <a:cxnLst/>
            <a:rect l="l" t="t" r="r" b="b"/>
            <a:pathLst>
              <a:path w="7321692" h="1287365">
                <a:moveTo>
                  <a:pt x="0" y="1287365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1287365"/>
                </a:lnTo>
                <a:lnTo>
                  <a:pt x="0" y="12873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43"/>
              </a:spcBef>
              <a:buNone/>
            </a:pPr>
            <a:r>
              <a:rPr lang="en-US" sz="415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Personalized Homework Assignment</a:t>
            </a:r>
            <a:endParaRPr lang="en-US" sz="4151" dirty="0"/>
          </a:p>
        </p:txBody>
      </p:sp>
      <p:sp>
        <p:nvSpPr>
          <p:cNvPr id="7" name="Text 5"/>
          <p:cNvSpPr/>
          <p:nvPr/>
        </p:nvSpPr>
        <p:spPr>
          <a:xfrm>
            <a:off x="4184508" y="2293257"/>
            <a:ext cx="7321692" cy="3713014"/>
          </a:xfrm>
          <a:custGeom>
            <a:avLst/>
            <a:gdLst/>
            <a:ahLst/>
            <a:cxnLst/>
            <a:rect l="l" t="t" r="r" b="b"/>
            <a:pathLst>
              <a:path w="7321692" h="3713014">
                <a:moveTo>
                  <a:pt x="0" y="3713014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3713014"/>
                </a:lnTo>
                <a:lnTo>
                  <a:pt x="0" y="371301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Learning Objectives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Develop a basic understanding of football rules and terminology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Practice fundamental football skills, such as passing, catching, and running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Enhance hand-eye coordination and spatial awareness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189564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Enhancing Learning Through Personalized Homework Assignments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119028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2999232" y="0"/>
                </a:lnTo>
                <a:cubicBezTo>
                  <a:pt x="3362839" y="0"/>
                  <a:pt x="3657600" y="294761"/>
                  <a:pt x="3657600" y="658368"/>
                </a:cubicBezTo>
                <a:lnTo>
                  <a:pt x="3657600" y="6858000"/>
                </a:lnTo>
              </a:path>
            </a:pathLst>
          </a:custGeom>
          <a:blipFill>
            <a:blip r:embed="rId4"/>
            <a:srcRect l="31667" r="316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 flipV="1">
            <a:off x="-6810452" y="-3057769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7200000">
            <a:off x="10171491" y="-2341623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3600000">
            <a:off x="-5626447" y="635422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 flipV="1">
            <a:off x="8553905" y="224377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169431" y="1523425"/>
            <a:ext cx="3382487" cy="1005840"/>
          </a:xfrm>
          <a:custGeom>
            <a:avLst/>
            <a:gdLst/>
            <a:ahLst/>
            <a:cxnLst/>
            <a:rect l="l" t="t" r="r" b="b"/>
            <a:pathLst>
              <a:path w="3382487" h="1005840">
                <a:moveTo>
                  <a:pt x="0" y="1005840"/>
                </a:moveTo>
                <a:lnTo>
                  <a:pt x="0" y="0"/>
                </a:lnTo>
                <a:lnTo>
                  <a:pt x="3382487" y="0"/>
                </a:lnTo>
                <a:lnTo>
                  <a:pt x="3382487" y="1005840"/>
                </a:lnTo>
                <a:lnTo>
                  <a:pt x="0" y="1005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Learn key terms like touchdown, quarterback, and linebacker.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Understand the rules governing gameplay.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169432" y="1026552"/>
            <a:ext cx="3382486" cy="411653"/>
          </a:xfrm>
          <a:custGeom>
            <a:avLst/>
            <a:gdLst/>
            <a:ahLst/>
            <a:cxnLst/>
            <a:rect l="l" t="t" r="r" b="b"/>
            <a:pathLst>
              <a:path w="3382486" h="411653">
                <a:moveTo>
                  <a:pt x="0" y="411653"/>
                </a:moveTo>
                <a:lnTo>
                  <a:pt x="0" y="0"/>
                </a:lnTo>
                <a:lnTo>
                  <a:pt x="3382486" y="0"/>
                </a:lnTo>
                <a:lnTo>
                  <a:pt x="3382486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Develop a basic understanding of football rules and terminology</a:t>
            </a:r>
            <a:endParaRPr lang="en-US" sz="1327" dirty="0"/>
          </a:p>
        </p:txBody>
      </p:sp>
      <p:sp>
        <p:nvSpPr>
          <p:cNvPr id="9" name="Text 7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Enhancing Learning Through Personalized Homework Assignments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6612083" y="3346974"/>
            <a:ext cx="3383280" cy="1005840"/>
          </a:xfrm>
          <a:custGeom>
            <a:avLst/>
            <a:gdLst/>
            <a:ahLst/>
            <a:cxnLst/>
            <a:rect l="l" t="t" r="r" b="b"/>
            <a:pathLst>
              <a:path w="3383280" h="1005840">
                <a:moveTo>
                  <a:pt x="0" y="10058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005840"/>
                </a:lnTo>
                <a:lnTo>
                  <a:pt x="0" y="1005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Improve passing, catching, and running techniques.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Enhance overall gameplay abilities.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612081" y="2824050"/>
            <a:ext cx="3383280" cy="411653"/>
          </a:xfrm>
          <a:custGeom>
            <a:avLst/>
            <a:gdLst/>
            <a:ahLst/>
            <a:cxnLst/>
            <a:rect l="l" t="t" r="r" b="b"/>
            <a:pathLst>
              <a:path w="3383280" h="411653">
                <a:moveTo>
                  <a:pt x="0" y="411653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Practice fundamental football skills</a:t>
            </a:r>
            <a:endParaRPr lang="en-US" sz="1645" dirty="0"/>
          </a:p>
        </p:txBody>
      </p:sp>
      <p:sp>
        <p:nvSpPr>
          <p:cNvPr id="13" name="Text 11"/>
          <p:cNvSpPr/>
          <p:nvPr/>
        </p:nvSpPr>
        <p:spPr>
          <a:xfrm>
            <a:off x="5044379" y="5135525"/>
            <a:ext cx="3383280" cy="1005840"/>
          </a:xfrm>
          <a:custGeom>
            <a:avLst/>
            <a:gdLst/>
            <a:ahLst/>
            <a:cxnLst/>
            <a:rect l="l" t="t" r="r" b="b"/>
            <a:pathLst>
              <a:path w="3383280" h="1005840">
                <a:moveTo>
                  <a:pt x="0" y="10058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005840"/>
                </a:lnTo>
                <a:lnTo>
                  <a:pt x="0" y="1005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Improve coordination through targeted drills.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Develop spatial awareness on the field.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044379" y="4612601"/>
            <a:ext cx="3383280" cy="411653"/>
          </a:xfrm>
          <a:custGeom>
            <a:avLst/>
            <a:gdLst/>
            <a:ahLst/>
            <a:cxnLst/>
            <a:rect l="l" t="t" r="r" b="b"/>
            <a:pathLst>
              <a:path w="3383280" h="411653">
                <a:moveTo>
                  <a:pt x="0" y="411653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Enhance hand-eye coordination and spatial awareness</a:t>
            </a:r>
            <a:endParaRPr lang="en-US" sz="1327" dirty="0"/>
          </a:p>
        </p:txBody>
      </p:sp>
      <p:sp>
        <p:nvSpPr>
          <p:cNvPr id="15" name="Text 13"/>
          <p:cNvSpPr/>
          <p:nvPr/>
        </p:nvSpPr>
        <p:spPr>
          <a:xfrm>
            <a:off x="685800" y="1304970"/>
            <a:ext cx="3603231" cy="2042003"/>
          </a:xfrm>
          <a:custGeom>
            <a:avLst/>
            <a:gdLst/>
            <a:ahLst/>
            <a:cxnLst/>
            <a:rect l="l" t="t" r="r" b="b"/>
            <a:pathLst>
              <a:path w="3603231" h="2042003">
                <a:moveTo>
                  <a:pt x="0" y="2042003"/>
                </a:moveTo>
                <a:lnTo>
                  <a:pt x="0" y="0"/>
                </a:lnTo>
                <a:lnTo>
                  <a:pt x="3603231" y="0"/>
                </a:lnTo>
                <a:lnTo>
                  <a:pt x="3603231" y="2042003"/>
                </a:lnTo>
                <a:lnTo>
                  <a:pt x="0" y="204200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Learning Objectives</a:t>
            </a:r>
            <a:endParaRPr lang="en-US" sz="4000" dirty="0"/>
          </a:p>
        </p:txBody>
      </p:sp>
      <p:sp>
        <p:nvSpPr>
          <p:cNvPr id="16" name="Text 14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5933923" y="677350"/>
            <a:ext cx="1915690" cy="1915690"/>
          </a:xfrm>
          <a:custGeom>
            <a:avLst/>
            <a:gdLst/>
            <a:ahLst/>
            <a:cxnLst/>
            <a:rect l="l" t="t" r="r" b="b"/>
            <a:pathLst>
              <a:path w="1915690" h="1915690">
                <a:moveTo>
                  <a:pt x="957845" y="0"/>
                </a:moveTo>
                <a:cubicBezTo>
                  <a:pt x="428841" y="0"/>
                  <a:pt x="0" y="428841"/>
                  <a:pt x="0" y="957845"/>
                </a:cubicBezTo>
                <a:cubicBezTo>
                  <a:pt x="0" y="1486849"/>
                  <a:pt x="428841" y="1915690"/>
                  <a:pt x="957845" y="1915690"/>
                </a:cubicBezTo>
                <a:cubicBezTo>
                  <a:pt x="1486849" y="1915690"/>
                  <a:pt x="1915690" y="1486849"/>
                  <a:pt x="1915690" y="957845"/>
                </a:cubicBezTo>
                <a:cubicBezTo>
                  <a:pt x="1915690" y="428841"/>
                  <a:pt x="1486849" y="0"/>
                  <a:pt x="957845" y="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4366280" y="2472522"/>
            <a:ext cx="1915690" cy="1915690"/>
          </a:xfrm>
          <a:custGeom>
            <a:avLst/>
            <a:gdLst/>
            <a:ahLst/>
            <a:cxnLst/>
            <a:rect l="l" t="t" r="r" b="b"/>
            <a:pathLst>
              <a:path w="1915690" h="1915690">
                <a:moveTo>
                  <a:pt x="957845" y="0"/>
                </a:moveTo>
                <a:cubicBezTo>
                  <a:pt x="428841" y="0"/>
                  <a:pt x="0" y="428841"/>
                  <a:pt x="0" y="957845"/>
                </a:cubicBezTo>
                <a:cubicBezTo>
                  <a:pt x="0" y="1486849"/>
                  <a:pt x="428841" y="1915690"/>
                  <a:pt x="957845" y="1915690"/>
                </a:cubicBezTo>
                <a:cubicBezTo>
                  <a:pt x="1486849" y="1915690"/>
                  <a:pt x="1915690" y="1486849"/>
                  <a:pt x="1915690" y="957845"/>
                </a:cubicBezTo>
                <a:cubicBezTo>
                  <a:pt x="1915690" y="428841"/>
                  <a:pt x="1486849" y="0"/>
                  <a:pt x="957845" y="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2798637" y="4267635"/>
            <a:ext cx="1915690" cy="1915690"/>
          </a:xfrm>
          <a:custGeom>
            <a:avLst/>
            <a:gdLst/>
            <a:ahLst/>
            <a:cxnLst/>
            <a:rect l="l" t="t" r="r" b="b"/>
            <a:pathLst>
              <a:path w="1915690" h="1915690">
                <a:moveTo>
                  <a:pt x="957845" y="0"/>
                </a:moveTo>
                <a:cubicBezTo>
                  <a:pt x="428841" y="0"/>
                  <a:pt x="0" y="428841"/>
                  <a:pt x="0" y="957845"/>
                </a:cubicBezTo>
                <a:cubicBezTo>
                  <a:pt x="0" y="1486849"/>
                  <a:pt x="428841" y="1915690"/>
                  <a:pt x="957845" y="1915690"/>
                </a:cubicBezTo>
                <a:cubicBezTo>
                  <a:pt x="1486849" y="1915690"/>
                  <a:pt x="1915690" y="1486849"/>
                  <a:pt x="1915690" y="957845"/>
                </a:cubicBezTo>
                <a:cubicBezTo>
                  <a:pt x="1915690" y="428841"/>
                  <a:pt x="1486849" y="0"/>
                  <a:pt x="957845" y="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3147839" y="4616898"/>
            <a:ext cx="1217225" cy="1217225"/>
          </a:xfrm>
          <a:custGeom>
            <a:avLst/>
            <a:gdLst/>
            <a:ahLst/>
            <a:cxnLst/>
            <a:rect l="l" t="t" r="r" b="b"/>
            <a:pathLst>
              <a:path w="1217225" h="1217225">
                <a:moveTo>
                  <a:pt x="0" y="1217225"/>
                </a:moveTo>
                <a:lnTo>
                  <a:pt x="0" y="0"/>
                </a:lnTo>
                <a:lnTo>
                  <a:pt x="1217225" y="0"/>
                </a:lnTo>
                <a:lnTo>
                  <a:pt x="1217225" y="1217225"/>
                </a:lnTo>
                <a:lnTo>
                  <a:pt x="0" y="1217225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2800" dirty="0"/>
          </a:p>
        </p:txBody>
      </p:sp>
      <p:sp>
        <p:nvSpPr>
          <p:cNvPr id="21" name="Text 19"/>
          <p:cNvSpPr/>
          <p:nvPr/>
        </p:nvSpPr>
        <p:spPr>
          <a:xfrm>
            <a:off x="4715482" y="2821725"/>
            <a:ext cx="1217225" cy="1217225"/>
          </a:xfrm>
          <a:custGeom>
            <a:avLst/>
            <a:gdLst/>
            <a:ahLst/>
            <a:cxnLst/>
            <a:rect l="l" t="t" r="r" b="b"/>
            <a:pathLst>
              <a:path w="1217225" h="1217225">
                <a:moveTo>
                  <a:pt x="0" y="1217225"/>
                </a:moveTo>
                <a:lnTo>
                  <a:pt x="0" y="0"/>
                </a:lnTo>
                <a:lnTo>
                  <a:pt x="1217225" y="0"/>
                </a:lnTo>
                <a:lnTo>
                  <a:pt x="1217225" y="1217225"/>
                </a:lnTo>
                <a:lnTo>
                  <a:pt x="0" y="1217225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02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6283126" y="1026552"/>
            <a:ext cx="1217225" cy="1217225"/>
          </a:xfrm>
          <a:custGeom>
            <a:avLst/>
            <a:gdLst/>
            <a:ahLst/>
            <a:cxnLst/>
            <a:rect l="l" t="t" r="r" b="b"/>
            <a:pathLst>
              <a:path w="1217225" h="1217225">
                <a:moveTo>
                  <a:pt x="0" y="1217225"/>
                </a:moveTo>
                <a:lnTo>
                  <a:pt x="0" y="0"/>
                </a:lnTo>
                <a:lnTo>
                  <a:pt x="1217225" y="0"/>
                </a:lnTo>
                <a:lnTo>
                  <a:pt x="1217225" y="1217225"/>
                </a:lnTo>
                <a:lnTo>
                  <a:pt x="0" y="1217225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01</a:t>
            </a:r>
            <a:endParaRPr lang="en-US" sz="2800" dirty="0"/>
          </a:p>
        </p:txBody>
      </p:sp>
      <p:sp>
        <p:nvSpPr>
          <p:cNvPr id="23" name="Text 21"/>
          <p:cNvSpPr/>
          <p:nvPr/>
        </p:nvSpPr>
        <p:spPr>
          <a:xfrm>
            <a:off x="4366279" y="3430337"/>
            <a:ext cx="347987" cy="1795173"/>
          </a:xfrm>
          <a:custGeom>
            <a:avLst/>
            <a:gdLst/>
            <a:ahLst/>
            <a:cxnLst/>
            <a:rect l="l" t="t" r="r" b="b"/>
            <a:pathLst>
              <a:path w="347987" h="1795173">
                <a:moveTo>
                  <a:pt x="0" y="0"/>
                </a:moveTo>
                <a:lnTo>
                  <a:pt x="347987" y="0"/>
                </a:lnTo>
                <a:lnTo>
                  <a:pt x="347987" y="1795173"/>
                </a:lnTo>
                <a:lnTo>
                  <a:pt x="0" y="1795173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5933923" y="1635164"/>
            <a:ext cx="347987" cy="1795173"/>
          </a:xfrm>
          <a:custGeom>
            <a:avLst/>
            <a:gdLst/>
            <a:ahLst/>
            <a:cxnLst/>
            <a:rect l="l" t="t" r="r" b="b"/>
            <a:pathLst>
              <a:path w="347987" h="1795173">
                <a:moveTo>
                  <a:pt x="0" y="0"/>
                </a:moveTo>
                <a:lnTo>
                  <a:pt x="347987" y="0"/>
                </a:lnTo>
                <a:lnTo>
                  <a:pt x="347987" y="1795173"/>
                </a:lnTo>
                <a:lnTo>
                  <a:pt x="0" y="1795173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501566" y="-172696"/>
            <a:ext cx="347987" cy="1807860"/>
          </a:xfrm>
          <a:custGeom>
            <a:avLst/>
            <a:gdLst/>
            <a:ahLst/>
            <a:cxnLst/>
            <a:rect l="l" t="t" r="r" b="b"/>
            <a:pathLst>
              <a:path w="347987" h="1807860">
                <a:moveTo>
                  <a:pt x="0" y="0"/>
                </a:moveTo>
                <a:lnTo>
                  <a:pt x="347987" y="0"/>
                </a:lnTo>
                <a:lnTo>
                  <a:pt x="347987" y="1807860"/>
                </a:lnTo>
                <a:lnTo>
                  <a:pt x="0" y="180786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2799853" y="5225510"/>
            <a:ext cx="347987" cy="1817298"/>
          </a:xfrm>
          <a:custGeom>
            <a:avLst/>
            <a:gdLst/>
            <a:ahLst/>
            <a:cxnLst/>
            <a:rect l="l" t="t" r="r" b="b"/>
            <a:pathLst>
              <a:path w="347987" h="1817298">
                <a:moveTo>
                  <a:pt x="0" y="0"/>
                </a:moveTo>
                <a:lnTo>
                  <a:pt x="347987" y="0"/>
                </a:lnTo>
                <a:lnTo>
                  <a:pt x="347987" y="1817298"/>
                </a:lnTo>
                <a:lnTo>
                  <a:pt x="0" y="1817298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834301" y="94323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rot="12511627">
            <a:off x="10659540" y="-1971263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390760" y="3448564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997"/>
              </a:spcAft>
              <a:buNone/>
            </a:pPr>
            <a:r>
              <a:rPr lang="en-US" sz="94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Match football terms (e.g., touchdown, quarterback, linebacker) with their definitions.</a:t>
            </a:r>
            <a:endParaRPr lang="en-US" sz="947" dirty="0"/>
          </a:p>
          <a:p>
            <a:pPr algn="ctr" marL="0" indent="0">
              <a:lnSpc>
                <a:spcPct val="100000"/>
              </a:lnSpc>
              <a:spcAft>
                <a:spcPts val="997"/>
              </a:spcAft>
              <a:buNone/>
            </a:pPr>
            <a:r>
              <a:rPr lang="en-US" sz="94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Difficulty adjusts based on the student's progress.</a:t>
            </a:r>
            <a:endParaRPr lang="en-US" sz="947" dirty="0"/>
          </a:p>
        </p:txBody>
      </p:sp>
      <p:sp>
        <p:nvSpPr>
          <p:cNvPr id="6" name="Text 4"/>
          <p:cNvSpPr/>
          <p:nvPr/>
        </p:nvSpPr>
        <p:spPr>
          <a:xfrm>
            <a:off x="1390760" y="2902843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Football Vocabulary Match 🤓 (5-10 minutes)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120945" y="5170652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Experience playing different football positions virtually.</a:t>
            </a:r>
            <a:endParaRPr lang="en-US" sz="950" dirty="0"/>
          </a:p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Receive feedback on performance to improve skills.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3120945" y="4639564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Position Play Simulation 🏈 (15-20 minutes)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910878" y="3448565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Analyze game scenarios and make strategic decisions.</a:t>
            </a:r>
            <a:endParaRPr lang="en-US" sz="950" dirty="0"/>
          </a:p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Learn to think critically and strategically in a football context.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4910878" y="2902843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Strategy Challenge 🧠 (10-15 minutes)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673448" y="5064183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Engage in drills to improve passing, catching, and running techniques.</a:t>
            </a:r>
            <a:endParaRPr lang="en-US" sz="950" dirty="0"/>
          </a:p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Progress through levels based on mastery of each skill.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6673448" y="4518461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Skill Drill Progression 🏃‍♂️ (20-25 minutes)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462473" y="3448565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Participate in a simulated football game to apply learned skills.</a:t>
            </a:r>
            <a:endParaRPr lang="en-US" sz="950" dirty="0"/>
          </a:p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Adapt to changing game situations and make strategic decisions.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8462473" y="2902843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Game Simulation 🎮 (30-45 minutes)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Enhancing Learning Through Personalized Homework Assignments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309665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0" y="0"/>
                </a:moveTo>
                <a:lnTo>
                  <a:pt x="1789933" y="0"/>
                </a:lnTo>
                <a:lnTo>
                  <a:pt x="1789933" y="1789933"/>
                </a:lnTo>
                <a:lnTo>
                  <a:pt x="0" y="1789933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828031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0" y="0"/>
                </a:moveTo>
                <a:lnTo>
                  <a:pt x="1789933" y="0"/>
                </a:lnTo>
                <a:lnTo>
                  <a:pt x="1789933" y="1789933"/>
                </a:lnTo>
                <a:lnTo>
                  <a:pt x="0" y="1789933"/>
                </a:lnTo>
                <a:lnTo>
                  <a:pt x="0" y="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 flipH="1">
            <a:off x="6099599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1789933" y="0"/>
                </a:moveTo>
                <a:lnTo>
                  <a:pt x="0" y="0"/>
                </a:lnTo>
                <a:lnTo>
                  <a:pt x="0" y="1789933"/>
                </a:lnTo>
                <a:lnTo>
                  <a:pt x="1789933" y="1789933"/>
                </a:lnTo>
                <a:lnTo>
                  <a:pt x="1789933" y="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5710870" y="1908062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768921"/>
                </a:moveTo>
                <a:lnTo>
                  <a:pt x="0" y="0"/>
                </a:lnTo>
                <a:lnTo>
                  <a:pt x="768989" y="0"/>
                </a:lnTo>
                <a:lnTo>
                  <a:pt x="768989" y="768921"/>
                </a:lnTo>
                <a:lnTo>
                  <a:pt x="0" y="768921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7477674" y="3287065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768921"/>
                </a:moveTo>
                <a:lnTo>
                  <a:pt x="0" y="0"/>
                </a:lnTo>
                <a:lnTo>
                  <a:pt x="768989" y="0"/>
                </a:lnTo>
                <a:lnTo>
                  <a:pt x="768989" y="768921"/>
                </a:lnTo>
                <a:lnTo>
                  <a:pt x="0" y="768921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04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9266699" y="1908052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768921"/>
                </a:moveTo>
                <a:lnTo>
                  <a:pt x="0" y="0"/>
                </a:lnTo>
                <a:lnTo>
                  <a:pt x="768989" y="0"/>
                </a:lnTo>
                <a:lnTo>
                  <a:pt x="768989" y="768921"/>
                </a:lnTo>
                <a:lnTo>
                  <a:pt x="0" y="768921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05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1672130" y="858109"/>
            <a:ext cx="8847743" cy="790122"/>
          </a:xfrm>
          <a:custGeom>
            <a:avLst/>
            <a:gdLst/>
            <a:ahLst/>
            <a:cxnLst/>
            <a:rect l="l" t="t" r="r" b="b"/>
            <a:pathLst>
              <a:path w="8847743" h="790122">
                <a:moveTo>
                  <a:pt x="0" y="790122"/>
                </a:moveTo>
                <a:lnTo>
                  <a:pt x="0" y="0"/>
                </a:lnTo>
                <a:lnTo>
                  <a:pt x="8847743" y="0"/>
                </a:lnTo>
                <a:lnTo>
                  <a:pt x="8847743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Adaptive Tasks</a:t>
            </a:r>
            <a:endParaRPr lang="en-US" sz="2800" dirty="0"/>
          </a:p>
        </p:txBody>
      </p:sp>
      <p:sp>
        <p:nvSpPr>
          <p:cNvPr id="25" name="Text 23"/>
          <p:cNvSpPr/>
          <p:nvPr/>
        </p:nvSpPr>
        <p:spPr>
          <a:xfrm flipH="1">
            <a:off x="2579480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1789933" y="0"/>
                </a:moveTo>
                <a:lnTo>
                  <a:pt x="0" y="0"/>
                </a:lnTo>
                <a:lnTo>
                  <a:pt x="0" y="1789933"/>
                </a:lnTo>
                <a:lnTo>
                  <a:pt x="1789933" y="1789933"/>
                </a:lnTo>
                <a:lnTo>
                  <a:pt x="1789933" y="0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2163509" y="1908062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768921"/>
                </a:moveTo>
                <a:lnTo>
                  <a:pt x="0" y="0"/>
                </a:lnTo>
                <a:lnTo>
                  <a:pt x="768989" y="0"/>
                </a:lnTo>
                <a:lnTo>
                  <a:pt x="768989" y="768921"/>
                </a:lnTo>
                <a:lnTo>
                  <a:pt x="0" y="768921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01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3925470" y="3287075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768921"/>
                </a:moveTo>
                <a:lnTo>
                  <a:pt x="0" y="0"/>
                </a:lnTo>
                <a:lnTo>
                  <a:pt x="768989" y="0"/>
                </a:lnTo>
                <a:lnTo>
                  <a:pt x="768989" y="768921"/>
                </a:lnTo>
                <a:lnTo>
                  <a:pt x="0" y="768921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02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 flipH="1" flipV="1" rot="12511627">
            <a:off x="-3330460" y="2556482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 rot="7200000">
            <a:off x="10171491" y="-2341623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 flipV="1">
            <a:off x="6333108" y="573069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3271053"/>
            <a:ext cx="1920240" cy="2651760"/>
          </a:xfrm>
          <a:custGeom>
            <a:avLst/>
            <a:gdLst/>
            <a:ahLst/>
            <a:cxnLst/>
            <a:rect l="l" t="t" r="r" b="b"/>
            <a:pathLst>
              <a:path w="1920240" h="2651760">
                <a:moveTo>
                  <a:pt x="0" y="26517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651760"/>
                </a:lnTo>
                <a:lnTo>
                  <a:pt x="0" y="2651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act of scoring six points by advancing the ball into the opponent's end zone.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667605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Touchdown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2933699" y="3271053"/>
            <a:ext cx="1920240" cy="2651760"/>
          </a:xfrm>
          <a:custGeom>
            <a:avLst/>
            <a:gdLst/>
            <a:ahLst/>
            <a:cxnLst/>
            <a:rect l="l" t="t" r="r" b="b"/>
            <a:pathLst>
              <a:path w="1920240" h="2651760">
                <a:moveTo>
                  <a:pt x="0" y="26517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651760"/>
                </a:lnTo>
                <a:lnTo>
                  <a:pt x="0" y="2651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player who leads the team's offense, responsible for passing or running the ball.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2933699" y="2667605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Quarterback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135880" y="3271053"/>
            <a:ext cx="1920240" cy="2651760"/>
          </a:xfrm>
          <a:custGeom>
            <a:avLst/>
            <a:gdLst/>
            <a:ahLst/>
            <a:cxnLst/>
            <a:rect l="l" t="t" r="r" b="b"/>
            <a:pathLst>
              <a:path w="1920240" h="2651760">
                <a:moveTo>
                  <a:pt x="0" y="26517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651760"/>
                </a:lnTo>
                <a:lnTo>
                  <a:pt x="0" y="2651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 defensive player positioned behind the defensive linemen, responsible for stopping the run and covering receivers.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135880" y="2667605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Linebacker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338062" y="3271053"/>
            <a:ext cx="1920240" cy="2651760"/>
          </a:xfrm>
          <a:custGeom>
            <a:avLst/>
            <a:gdLst/>
            <a:ahLst/>
            <a:cxnLst/>
            <a:rect l="l" t="t" r="r" b="b"/>
            <a:pathLst>
              <a:path w="1920240" h="2651760">
                <a:moveTo>
                  <a:pt x="0" y="26517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651760"/>
                </a:lnTo>
                <a:lnTo>
                  <a:pt x="0" y="2651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area at each end of the field where touchdowns are scored.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338062" y="2667605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End Zone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9540243" y="3271053"/>
            <a:ext cx="1920240" cy="2651760"/>
          </a:xfrm>
          <a:custGeom>
            <a:avLst/>
            <a:gdLst/>
            <a:ahLst/>
            <a:cxnLst/>
            <a:rect l="l" t="t" r="r" b="b"/>
            <a:pathLst>
              <a:path w="1920240" h="2651760">
                <a:moveTo>
                  <a:pt x="0" y="26517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651760"/>
                </a:lnTo>
                <a:lnTo>
                  <a:pt x="0" y="2651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When a defensive player catches a pass thrown by the opposing team's quarterback.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9540243" y="2667605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Interception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 flipV="1" rot="18000000">
            <a:off x="-5391423" y="2484300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Enhancing Learning Through Personalized Homework Assignments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5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685800" y="1304971"/>
            <a:ext cx="10820402" cy="790122"/>
          </a:xfrm>
          <a:custGeom>
            <a:avLst/>
            <a:gdLst/>
            <a:ahLst/>
            <a:cxnLst/>
            <a:rect l="l" t="t" r="r" b="b"/>
            <a:pathLst>
              <a:path w="10820402" h="790122">
                <a:moveTo>
                  <a:pt x="0" y="790122"/>
                </a:moveTo>
                <a:lnTo>
                  <a:pt x="0" y="0"/>
                </a:lnTo>
                <a:lnTo>
                  <a:pt x="10820402" y="0"/>
                </a:lnTo>
                <a:lnTo>
                  <a:pt x="10820402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Football Vocabulary Match 🤓 (5-10 minutes)</a:t>
            </a:r>
            <a:endParaRPr lang="en-US" sz="4400" dirty="0"/>
          </a:p>
        </p:txBody>
      </p:sp>
      <p:sp>
        <p:nvSpPr>
          <p:cNvPr id="19" name="Text 17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2024-11-03T19:27:49Z</dcterms:created>
  <dcterms:modified xsi:type="dcterms:W3CDTF">2024-11-03T19:27:49Z</dcterms:modified>
</cp:coreProperties>
</file>