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11b37ce666080efd77d14b14bfebf94d335368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83cef39089dcea35c4ec5a9601effb44114cd1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d13dd7315f535def9d7bad29a747b7e8ad5e42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a0c9dd4bafd675a97b2fb3632577d164afc239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4113b09937d6e13609b31f5ad1009fe0e746aa1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fd49499b783713824191f8bf91e075d9e4d5f0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eb984cefa46f342507e077534986a0d5885e58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3329818830101f34574be11846461396596056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cebc92416f8c35bf24dbe943f17643825c68c39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8a8c80b941c2b5dcbe90761e61c6853c7356ab0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4a5b88b751d0c4b2c91db733499882d9cc072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592834"/>
            <a:ext cx="1028520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Foundational Concepts, Case Studies, and Educational Strategies in Psychoanalytic Theory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800" y="2282400"/>
            <a:ext cx="1028520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Early Psychosexual Development: The Oral and Anal Stages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Analyzing the Oral and Anal St…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Concepts: Oral Stage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Concepts: Anal Stage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 Analysis: Oral Stage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 Analysis: Anal Stage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Discussion: Oral and Anal Stages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for Mixed-Ability Gr…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 for Teachers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Recommendations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 and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Appendix: Case Studies and Group Discussion Gu…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Glossary of Key Terms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 of Topics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Slide: Thank You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10617" r="-11061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stages form the basis for understanding human behavior and personality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for applying psychoanalytic theory in various professional fields.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the Oral and Anal Stages</a:t>
            </a:r>
            <a:endParaRPr lang="en-US" sz="1569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presentation will explore the oral and anal stages through case studies and group discussions.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will include differentiated activities designed for mixed-ability groups.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of the Presentation</a:t>
            </a:r>
            <a:endParaRPr lang="en-US" sz="1569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oral and anal stages are the first two stages of psychosexual development, as proposed by Sigmund Freud.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stages is crucial for grasping the foundational concepts of psychoanalytic theory and its applications in psychology, education, and social work.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Psychosexual Development</a:t>
            </a:r>
            <a:endParaRPr lang="en-US" sz="1569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Analyzing the Oral and Anal Stages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Concepts: Oral Stage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oral stage lays the groundwork for future relationships and attachment styles.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Early experiences during this stage can affect emotional bonds later in life.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Relationships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72056" y="3997946"/>
            <a:ext cx="205727" cy="274320"/>
          </a:xfrm>
          <a:custGeom>
            <a:avLst/>
            <a:gdLst/>
            <a:ahLst/>
            <a:cxnLst/>
            <a:rect l="l" t="t" r="r" b="b"/>
            <a:pathLst>
              <a:path w="205727" h="274320">
                <a:moveTo>
                  <a:pt x="102890" y="60005"/>
                </a:moveTo>
                <a:cubicBezTo>
                  <a:pt x="112358" y="60005"/>
                  <a:pt x="120033" y="52329"/>
                  <a:pt x="120033" y="42860"/>
                </a:cubicBezTo>
                <a:cubicBezTo>
                  <a:pt x="120033" y="33390"/>
                  <a:pt x="112358" y="25715"/>
                  <a:pt x="102890" y="25715"/>
                </a:cubicBezTo>
                <a:cubicBezTo>
                  <a:pt x="93423" y="25715"/>
                  <a:pt x="85747" y="33390"/>
                  <a:pt x="85747" y="42860"/>
                </a:cubicBezTo>
                <a:cubicBezTo>
                  <a:pt x="85747" y="52329"/>
                  <a:pt x="93423" y="60005"/>
                  <a:pt x="102890" y="60005"/>
                </a:cubicBezTo>
                <a:lnTo>
                  <a:pt x="102890" y="60005"/>
                </a:lnTo>
                <a:moveTo>
                  <a:pt x="102890" y="0"/>
                </a:moveTo>
                <a:cubicBezTo>
                  <a:pt x="126561" y="0"/>
                  <a:pt x="145749" y="19189"/>
                  <a:pt x="145749" y="42860"/>
                </a:cubicBezTo>
                <a:cubicBezTo>
                  <a:pt x="145749" y="66531"/>
                  <a:pt x="126561" y="85719"/>
                  <a:pt x="102890" y="85719"/>
                </a:cubicBezTo>
                <a:cubicBezTo>
                  <a:pt x="79219" y="85719"/>
                  <a:pt x="60031" y="66531"/>
                  <a:pt x="60031" y="42860"/>
                </a:cubicBezTo>
                <a:cubicBezTo>
                  <a:pt x="60031" y="19189"/>
                  <a:pt x="79219" y="0"/>
                  <a:pt x="102890" y="0"/>
                </a:cubicBezTo>
                <a:lnTo>
                  <a:pt x="102890" y="0"/>
                </a:lnTo>
                <a:moveTo>
                  <a:pt x="40368" y="96810"/>
                </a:moveTo>
                <a:cubicBezTo>
                  <a:pt x="37045" y="93488"/>
                  <a:pt x="31581" y="93488"/>
                  <a:pt x="28261" y="96810"/>
                </a:cubicBezTo>
                <a:cubicBezTo>
                  <a:pt x="24938" y="100132"/>
                  <a:pt x="24938" y="105597"/>
                  <a:pt x="28261" y="108919"/>
                </a:cubicBezTo>
                <a:lnTo>
                  <a:pt x="38280" y="118937"/>
                </a:lnTo>
                <a:cubicBezTo>
                  <a:pt x="45136" y="125795"/>
                  <a:pt x="53012" y="131473"/>
                  <a:pt x="61531" y="135813"/>
                </a:cubicBezTo>
                <a:cubicBezTo>
                  <a:pt x="65870" y="138010"/>
                  <a:pt x="68548" y="142457"/>
                  <a:pt x="68548" y="147277"/>
                </a:cubicBezTo>
                <a:lnTo>
                  <a:pt x="68548" y="154242"/>
                </a:lnTo>
                <a:lnTo>
                  <a:pt x="68548" y="154242"/>
                </a:lnTo>
                <a:lnTo>
                  <a:pt x="137123" y="154242"/>
                </a:lnTo>
                <a:lnTo>
                  <a:pt x="137123" y="147277"/>
                </a:lnTo>
                <a:cubicBezTo>
                  <a:pt x="137123" y="142454"/>
                  <a:pt x="139855" y="138008"/>
                  <a:pt x="144140" y="135813"/>
                </a:cubicBezTo>
                <a:cubicBezTo>
                  <a:pt x="152660" y="131473"/>
                  <a:pt x="160535" y="125847"/>
                  <a:pt x="167392" y="118937"/>
                </a:cubicBezTo>
                <a:lnTo>
                  <a:pt x="177411" y="108919"/>
                </a:lnTo>
                <a:cubicBezTo>
                  <a:pt x="180733" y="105597"/>
                  <a:pt x="180733" y="100132"/>
                  <a:pt x="177411" y="96810"/>
                </a:cubicBezTo>
                <a:cubicBezTo>
                  <a:pt x="174088" y="93488"/>
                  <a:pt x="168624" y="93488"/>
                  <a:pt x="165304" y="96810"/>
                </a:cubicBezTo>
                <a:lnTo>
                  <a:pt x="155285" y="106828"/>
                </a:lnTo>
                <a:cubicBezTo>
                  <a:pt x="141355" y="120758"/>
                  <a:pt x="122498" y="128579"/>
                  <a:pt x="102835" y="128579"/>
                </a:cubicBezTo>
                <a:cubicBezTo>
                  <a:pt x="83173" y="128579"/>
                  <a:pt x="64261" y="120758"/>
                  <a:pt x="50385" y="106828"/>
                </a:cubicBezTo>
                <a:lnTo>
                  <a:pt x="40368" y="96810"/>
                </a:lnTo>
                <a:moveTo>
                  <a:pt x="146072" y="182958"/>
                </a:moveTo>
                <a:lnTo>
                  <a:pt x="133161" y="194262"/>
                </a:lnTo>
                <a:lnTo>
                  <a:pt x="145751" y="210497"/>
                </a:lnTo>
                <a:cubicBezTo>
                  <a:pt x="149395" y="215212"/>
                  <a:pt x="149341" y="221801"/>
                  <a:pt x="145644" y="226407"/>
                </a:cubicBezTo>
                <a:lnTo>
                  <a:pt x="139055" y="234659"/>
                </a:lnTo>
                <a:cubicBezTo>
                  <a:pt x="136109" y="238357"/>
                  <a:pt x="136697" y="243766"/>
                  <a:pt x="140394" y="246712"/>
                </a:cubicBezTo>
                <a:cubicBezTo>
                  <a:pt x="144091" y="249659"/>
                  <a:pt x="149502" y="249069"/>
                  <a:pt x="152448" y="245374"/>
                </a:cubicBezTo>
                <a:lnTo>
                  <a:pt x="169591" y="223944"/>
                </a:lnTo>
                <a:cubicBezTo>
                  <a:pt x="172056" y="220836"/>
                  <a:pt x="172109" y="216444"/>
                  <a:pt x="169645" y="213336"/>
                </a:cubicBezTo>
                <a:lnTo>
                  <a:pt x="146019" y="182958"/>
                </a:lnTo>
                <a:lnTo>
                  <a:pt x="146072" y="182958"/>
                </a:lnTo>
                <a:moveTo>
                  <a:pt x="72675" y="194262"/>
                </a:moveTo>
                <a:lnTo>
                  <a:pt x="59764" y="182958"/>
                </a:lnTo>
                <a:lnTo>
                  <a:pt x="36138" y="213336"/>
                </a:lnTo>
                <a:cubicBezTo>
                  <a:pt x="33727" y="216444"/>
                  <a:pt x="33727" y="220836"/>
                  <a:pt x="36191" y="223944"/>
                </a:cubicBezTo>
                <a:lnTo>
                  <a:pt x="53335" y="245374"/>
                </a:lnTo>
                <a:cubicBezTo>
                  <a:pt x="56281" y="249072"/>
                  <a:pt x="61691" y="249659"/>
                  <a:pt x="65388" y="246712"/>
                </a:cubicBezTo>
                <a:cubicBezTo>
                  <a:pt x="69085" y="243766"/>
                  <a:pt x="69673" y="238354"/>
                  <a:pt x="66727" y="234659"/>
                </a:cubicBezTo>
                <a:lnTo>
                  <a:pt x="60138" y="226407"/>
                </a:lnTo>
                <a:cubicBezTo>
                  <a:pt x="56441" y="221747"/>
                  <a:pt x="56388" y="215157"/>
                  <a:pt x="60031" y="210497"/>
                </a:cubicBezTo>
                <a:lnTo>
                  <a:pt x="72675" y="194262"/>
                </a:lnTo>
                <a:moveTo>
                  <a:pt x="10046" y="78595"/>
                </a:moveTo>
                <a:cubicBezTo>
                  <a:pt x="23438" y="65200"/>
                  <a:pt x="45136" y="65200"/>
                  <a:pt x="58531" y="78595"/>
                </a:cubicBezTo>
                <a:lnTo>
                  <a:pt x="68604" y="88669"/>
                </a:lnTo>
                <a:cubicBezTo>
                  <a:pt x="77711" y="97776"/>
                  <a:pt x="90034" y="102865"/>
                  <a:pt x="102892" y="102865"/>
                </a:cubicBezTo>
                <a:cubicBezTo>
                  <a:pt x="115750" y="102865"/>
                  <a:pt x="128073" y="97776"/>
                  <a:pt x="137181" y="88669"/>
                </a:cubicBezTo>
                <a:lnTo>
                  <a:pt x="147200" y="78650"/>
                </a:lnTo>
                <a:cubicBezTo>
                  <a:pt x="160592" y="65255"/>
                  <a:pt x="182290" y="65255"/>
                  <a:pt x="195685" y="78650"/>
                </a:cubicBezTo>
                <a:cubicBezTo>
                  <a:pt x="209078" y="92045"/>
                  <a:pt x="209078" y="113741"/>
                  <a:pt x="195685" y="127136"/>
                </a:cubicBezTo>
                <a:lnTo>
                  <a:pt x="185666" y="137155"/>
                </a:lnTo>
                <a:cubicBezTo>
                  <a:pt x="178756" y="144065"/>
                  <a:pt x="171095" y="149960"/>
                  <a:pt x="162896" y="154887"/>
                </a:cubicBezTo>
                <a:lnTo>
                  <a:pt x="162896" y="162707"/>
                </a:lnTo>
                <a:lnTo>
                  <a:pt x="189952" y="197532"/>
                </a:lnTo>
                <a:cubicBezTo>
                  <a:pt x="199703" y="210069"/>
                  <a:pt x="199596" y="227642"/>
                  <a:pt x="189684" y="240016"/>
                </a:cubicBezTo>
                <a:lnTo>
                  <a:pt x="172541" y="261446"/>
                </a:lnTo>
                <a:cubicBezTo>
                  <a:pt x="160701" y="276232"/>
                  <a:pt x="139110" y="278643"/>
                  <a:pt x="124323" y="266804"/>
                </a:cubicBezTo>
                <a:cubicBezTo>
                  <a:pt x="109535" y="254964"/>
                  <a:pt x="107126" y="233372"/>
                  <a:pt x="118966" y="218586"/>
                </a:cubicBezTo>
                <a:lnTo>
                  <a:pt x="119233" y="218265"/>
                </a:lnTo>
                <a:lnTo>
                  <a:pt x="116127" y="214302"/>
                </a:lnTo>
                <a:lnTo>
                  <a:pt x="89660" y="214302"/>
                </a:lnTo>
                <a:lnTo>
                  <a:pt x="86553" y="218265"/>
                </a:lnTo>
                <a:lnTo>
                  <a:pt x="86821" y="218586"/>
                </a:lnTo>
                <a:cubicBezTo>
                  <a:pt x="98660" y="233372"/>
                  <a:pt x="96249" y="254964"/>
                  <a:pt x="81464" y="266804"/>
                </a:cubicBezTo>
                <a:cubicBezTo>
                  <a:pt x="66678" y="278643"/>
                  <a:pt x="45087" y="276232"/>
                  <a:pt x="33247" y="261446"/>
                </a:cubicBezTo>
                <a:lnTo>
                  <a:pt x="16104" y="240016"/>
                </a:lnTo>
                <a:cubicBezTo>
                  <a:pt x="6192" y="227642"/>
                  <a:pt x="6085" y="210069"/>
                  <a:pt x="15837" y="197532"/>
                </a:cubicBezTo>
                <a:lnTo>
                  <a:pt x="42892" y="162707"/>
                </a:lnTo>
                <a:lnTo>
                  <a:pt x="42892" y="154887"/>
                </a:lnTo>
                <a:cubicBezTo>
                  <a:pt x="34642" y="149957"/>
                  <a:pt x="26981" y="144010"/>
                  <a:pt x="20122" y="137155"/>
                </a:cubicBezTo>
                <a:lnTo>
                  <a:pt x="10050" y="127136"/>
                </a:lnTo>
                <a:cubicBezTo>
                  <a:pt x="-3343" y="113741"/>
                  <a:pt x="-3343" y="92045"/>
                  <a:pt x="10050" y="78650"/>
                </a:cubicBezTo>
                <a:lnTo>
                  <a:pt x="10046" y="785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Weaning can influence personality traits, such as dependency or independence.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process of weaning plays a critical role in shaping future behaviors.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Weaning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3120"/>
            <a:ext cx="274320" cy="243972"/>
          </a:xfrm>
          <a:custGeom>
            <a:avLst/>
            <a:gdLst/>
            <a:ahLst/>
            <a:cxnLst/>
            <a:rect l="l" t="t" r="r" b="b"/>
            <a:pathLst>
              <a:path w="274320" h="243972">
                <a:moveTo>
                  <a:pt x="68605" y="38113"/>
                </a:moveTo>
                <a:cubicBezTo>
                  <a:pt x="68605" y="29682"/>
                  <a:pt x="75419" y="22868"/>
                  <a:pt x="83849" y="22868"/>
                </a:cubicBezTo>
                <a:cubicBezTo>
                  <a:pt x="90517" y="22868"/>
                  <a:pt x="96188" y="27154"/>
                  <a:pt x="98283" y="33109"/>
                </a:cubicBezTo>
                <a:cubicBezTo>
                  <a:pt x="100190" y="38589"/>
                  <a:pt x="105857" y="41780"/>
                  <a:pt x="111528" y="40541"/>
                </a:cubicBezTo>
                <a:cubicBezTo>
                  <a:pt x="119151" y="38875"/>
                  <a:pt x="127822" y="38111"/>
                  <a:pt x="137253" y="38111"/>
                </a:cubicBezTo>
                <a:cubicBezTo>
                  <a:pt x="146687" y="38111"/>
                  <a:pt x="155358" y="38921"/>
                  <a:pt x="162979" y="40541"/>
                </a:cubicBezTo>
                <a:cubicBezTo>
                  <a:pt x="168649" y="41780"/>
                  <a:pt x="174317" y="38587"/>
                  <a:pt x="176223" y="33109"/>
                </a:cubicBezTo>
                <a:cubicBezTo>
                  <a:pt x="178223" y="27154"/>
                  <a:pt x="183893" y="22868"/>
                  <a:pt x="190564" y="22868"/>
                </a:cubicBezTo>
                <a:cubicBezTo>
                  <a:pt x="198997" y="22868"/>
                  <a:pt x="205808" y="29679"/>
                  <a:pt x="205808" y="38113"/>
                </a:cubicBezTo>
                <a:cubicBezTo>
                  <a:pt x="205808" y="43593"/>
                  <a:pt x="202903" y="48450"/>
                  <a:pt x="198470" y="51120"/>
                </a:cubicBezTo>
                <a:cubicBezTo>
                  <a:pt x="194183" y="53740"/>
                  <a:pt x="192134" y="58836"/>
                  <a:pt x="193324" y="63696"/>
                </a:cubicBezTo>
                <a:cubicBezTo>
                  <a:pt x="193944" y="66221"/>
                  <a:pt x="194325" y="69081"/>
                  <a:pt x="194325" y="72416"/>
                </a:cubicBezTo>
                <a:cubicBezTo>
                  <a:pt x="194325" y="98572"/>
                  <a:pt x="170029" y="121964"/>
                  <a:pt x="137154" y="121964"/>
                </a:cubicBezTo>
                <a:cubicBezTo>
                  <a:pt x="104283" y="121964"/>
                  <a:pt x="79983" y="98572"/>
                  <a:pt x="79983" y="72416"/>
                </a:cubicBezTo>
                <a:cubicBezTo>
                  <a:pt x="79983" y="69130"/>
                  <a:pt x="80365" y="66221"/>
                  <a:pt x="80985" y="63696"/>
                </a:cubicBezTo>
                <a:cubicBezTo>
                  <a:pt x="82225" y="58836"/>
                  <a:pt x="80126" y="53740"/>
                  <a:pt x="75838" y="51120"/>
                </a:cubicBezTo>
                <a:cubicBezTo>
                  <a:pt x="71504" y="48450"/>
                  <a:pt x="68596" y="43593"/>
                  <a:pt x="68596" y="38113"/>
                </a:cubicBezTo>
                <a:lnTo>
                  <a:pt x="68605" y="38113"/>
                </a:lnTo>
                <a:moveTo>
                  <a:pt x="83849" y="0"/>
                </a:moveTo>
                <a:cubicBezTo>
                  <a:pt x="62792" y="0"/>
                  <a:pt x="45735" y="17056"/>
                  <a:pt x="45735" y="38113"/>
                </a:cubicBezTo>
                <a:cubicBezTo>
                  <a:pt x="45735" y="48975"/>
                  <a:pt x="50261" y="58741"/>
                  <a:pt x="57503" y="65697"/>
                </a:cubicBezTo>
                <a:cubicBezTo>
                  <a:pt x="57314" y="67317"/>
                  <a:pt x="57218" y="68937"/>
                  <a:pt x="57168" y="70603"/>
                </a:cubicBezTo>
                <a:cubicBezTo>
                  <a:pt x="45161" y="62552"/>
                  <a:pt x="28823" y="62742"/>
                  <a:pt x="16862" y="72174"/>
                </a:cubicBezTo>
                <a:cubicBezTo>
                  <a:pt x="1997" y="83895"/>
                  <a:pt x="-573" y="105477"/>
                  <a:pt x="11146" y="120339"/>
                </a:cubicBezTo>
                <a:lnTo>
                  <a:pt x="23438" y="135917"/>
                </a:lnTo>
                <a:cubicBezTo>
                  <a:pt x="26058" y="139203"/>
                  <a:pt x="28774" y="142397"/>
                  <a:pt x="31585" y="145398"/>
                </a:cubicBezTo>
                <a:cubicBezTo>
                  <a:pt x="13626" y="148494"/>
                  <a:pt x="0" y="164120"/>
                  <a:pt x="0" y="182940"/>
                </a:cubicBezTo>
                <a:cubicBezTo>
                  <a:pt x="0" y="184799"/>
                  <a:pt x="143" y="186610"/>
                  <a:pt x="381" y="188371"/>
                </a:cubicBezTo>
                <a:cubicBezTo>
                  <a:pt x="428" y="188752"/>
                  <a:pt x="524" y="189086"/>
                  <a:pt x="571" y="189467"/>
                </a:cubicBezTo>
                <a:lnTo>
                  <a:pt x="6765" y="214859"/>
                </a:lnTo>
                <a:cubicBezTo>
                  <a:pt x="10575" y="230581"/>
                  <a:pt x="23819" y="241967"/>
                  <a:pt x="39590" y="243731"/>
                </a:cubicBezTo>
                <a:cubicBezTo>
                  <a:pt x="40352" y="243875"/>
                  <a:pt x="41115" y="243970"/>
                  <a:pt x="41878" y="243970"/>
                </a:cubicBezTo>
                <a:lnTo>
                  <a:pt x="43784" y="243970"/>
                </a:lnTo>
                <a:lnTo>
                  <a:pt x="57124" y="243970"/>
                </a:lnTo>
                <a:lnTo>
                  <a:pt x="217201" y="243970"/>
                </a:lnTo>
                <a:lnTo>
                  <a:pt x="230541" y="243970"/>
                </a:lnTo>
                <a:lnTo>
                  <a:pt x="232448" y="243970"/>
                </a:lnTo>
                <a:cubicBezTo>
                  <a:pt x="233210" y="243970"/>
                  <a:pt x="234020" y="243875"/>
                  <a:pt x="234736" y="243731"/>
                </a:cubicBezTo>
                <a:cubicBezTo>
                  <a:pt x="250506" y="242016"/>
                  <a:pt x="263750" y="230581"/>
                  <a:pt x="267561" y="214859"/>
                </a:cubicBezTo>
                <a:lnTo>
                  <a:pt x="273755" y="189467"/>
                </a:lnTo>
                <a:cubicBezTo>
                  <a:pt x="273851" y="189086"/>
                  <a:pt x="273897" y="188752"/>
                  <a:pt x="273944" y="188371"/>
                </a:cubicBezTo>
                <a:cubicBezTo>
                  <a:pt x="274183" y="186607"/>
                  <a:pt x="274325" y="184797"/>
                  <a:pt x="274325" y="182940"/>
                </a:cubicBezTo>
                <a:cubicBezTo>
                  <a:pt x="274325" y="164123"/>
                  <a:pt x="260700" y="148496"/>
                  <a:pt x="242740" y="145398"/>
                </a:cubicBezTo>
                <a:cubicBezTo>
                  <a:pt x="245552" y="142397"/>
                  <a:pt x="248268" y="139203"/>
                  <a:pt x="250887" y="135917"/>
                </a:cubicBezTo>
                <a:lnTo>
                  <a:pt x="263180" y="120339"/>
                </a:lnTo>
                <a:cubicBezTo>
                  <a:pt x="274899" y="105474"/>
                  <a:pt x="272326" y="83895"/>
                  <a:pt x="257463" y="72174"/>
                </a:cubicBezTo>
                <a:cubicBezTo>
                  <a:pt x="245505" y="62742"/>
                  <a:pt x="229164" y="62550"/>
                  <a:pt x="217157" y="70603"/>
                </a:cubicBezTo>
                <a:cubicBezTo>
                  <a:pt x="217110" y="68937"/>
                  <a:pt x="217014" y="67317"/>
                  <a:pt x="216822" y="65697"/>
                </a:cubicBezTo>
                <a:cubicBezTo>
                  <a:pt x="224160" y="58741"/>
                  <a:pt x="228684" y="48975"/>
                  <a:pt x="228684" y="38113"/>
                </a:cubicBezTo>
                <a:cubicBezTo>
                  <a:pt x="228684" y="17056"/>
                  <a:pt x="211629" y="0"/>
                  <a:pt x="190570" y="0"/>
                </a:cubicBezTo>
                <a:cubicBezTo>
                  <a:pt x="177468" y="0"/>
                  <a:pt x="165892" y="6621"/>
                  <a:pt x="159078" y="16676"/>
                </a:cubicBezTo>
                <a:cubicBezTo>
                  <a:pt x="152075" y="15675"/>
                  <a:pt x="144690" y="15246"/>
                  <a:pt x="137209" y="15246"/>
                </a:cubicBezTo>
                <a:cubicBezTo>
                  <a:pt x="129728" y="15246"/>
                  <a:pt x="122393" y="15675"/>
                  <a:pt x="115340" y="16676"/>
                </a:cubicBezTo>
                <a:cubicBezTo>
                  <a:pt x="108526" y="6624"/>
                  <a:pt x="96950" y="0"/>
                  <a:pt x="83848" y="0"/>
                </a:cubicBezTo>
                <a:lnTo>
                  <a:pt x="83849" y="0"/>
                </a:lnTo>
                <a:moveTo>
                  <a:pt x="43831" y="221056"/>
                </a:moveTo>
                <a:lnTo>
                  <a:pt x="43164" y="221056"/>
                </a:lnTo>
                <a:cubicBezTo>
                  <a:pt x="43022" y="221056"/>
                  <a:pt x="42879" y="221007"/>
                  <a:pt x="42736" y="221007"/>
                </a:cubicBezTo>
                <a:cubicBezTo>
                  <a:pt x="36161" y="220531"/>
                  <a:pt x="30587" y="215911"/>
                  <a:pt x="29015" y="209431"/>
                </a:cubicBezTo>
                <a:lnTo>
                  <a:pt x="22963" y="184658"/>
                </a:lnTo>
                <a:cubicBezTo>
                  <a:pt x="22917" y="184087"/>
                  <a:pt x="22867" y="183514"/>
                  <a:pt x="22867" y="182943"/>
                </a:cubicBezTo>
                <a:cubicBezTo>
                  <a:pt x="22867" y="174511"/>
                  <a:pt x="29681" y="167697"/>
                  <a:pt x="38111" y="167697"/>
                </a:cubicBezTo>
                <a:cubicBezTo>
                  <a:pt x="45781" y="167697"/>
                  <a:pt x="52165" y="173367"/>
                  <a:pt x="53213" y="180752"/>
                </a:cubicBezTo>
                <a:cubicBezTo>
                  <a:pt x="54022" y="186373"/>
                  <a:pt x="58833" y="190567"/>
                  <a:pt x="64550" y="190567"/>
                </a:cubicBezTo>
                <a:lnTo>
                  <a:pt x="64835" y="190567"/>
                </a:lnTo>
                <a:cubicBezTo>
                  <a:pt x="71172" y="190567"/>
                  <a:pt x="76269" y="185470"/>
                  <a:pt x="76269" y="179132"/>
                </a:cubicBezTo>
                <a:lnTo>
                  <a:pt x="76269" y="158409"/>
                </a:lnTo>
                <a:cubicBezTo>
                  <a:pt x="76269" y="154549"/>
                  <a:pt x="74316" y="150929"/>
                  <a:pt x="71030" y="148833"/>
                </a:cubicBezTo>
                <a:cubicBezTo>
                  <a:pt x="60120" y="141782"/>
                  <a:pt x="50066" y="132777"/>
                  <a:pt x="41444" y="121772"/>
                </a:cubicBezTo>
                <a:lnTo>
                  <a:pt x="29105" y="106194"/>
                </a:lnTo>
                <a:cubicBezTo>
                  <a:pt x="25199" y="101239"/>
                  <a:pt x="26058" y="94047"/>
                  <a:pt x="31012" y="90138"/>
                </a:cubicBezTo>
                <a:cubicBezTo>
                  <a:pt x="35966" y="86232"/>
                  <a:pt x="43161" y="87089"/>
                  <a:pt x="47068" y="92044"/>
                </a:cubicBezTo>
                <a:lnTo>
                  <a:pt x="59360" y="107621"/>
                </a:lnTo>
                <a:cubicBezTo>
                  <a:pt x="99046" y="157977"/>
                  <a:pt x="175367" y="157977"/>
                  <a:pt x="215053" y="107621"/>
                </a:cubicBezTo>
                <a:lnTo>
                  <a:pt x="227345" y="92044"/>
                </a:lnTo>
                <a:cubicBezTo>
                  <a:pt x="231252" y="87088"/>
                  <a:pt x="238447" y="86232"/>
                  <a:pt x="243401" y="90138"/>
                </a:cubicBezTo>
                <a:cubicBezTo>
                  <a:pt x="248356" y="94044"/>
                  <a:pt x="249214" y="101239"/>
                  <a:pt x="245308" y="106194"/>
                </a:cubicBezTo>
                <a:lnTo>
                  <a:pt x="233016" y="121772"/>
                </a:lnTo>
                <a:cubicBezTo>
                  <a:pt x="224394" y="132728"/>
                  <a:pt x="214340" y="141733"/>
                  <a:pt x="203430" y="148833"/>
                </a:cubicBezTo>
                <a:cubicBezTo>
                  <a:pt x="200190" y="150929"/>
                  <a:pt x="198191" y="154549"/>
                  <a:pt x="198191" y="158409"/>
                </a:cubicBezTo>
                <a:lnTo>
                  <a:pt x="198191" y="179132"/>
                </a:lnTo>
                <a:cubicBezTo>
                  <a:pt x="198191" y="185468"/>
                  <a:pt x="203287" y="190567"/>
                  <a:pt x="209624" y="190567"/>
                </a:cubicBezTo>
                <a:lnTo>
                  <a:pt x="209909" y="190567"/>
                </a:lnTo>
                <a:cubicBezTo>
                  <a:pt x="215580" y="190567"/>
                  <a:pt x="220438" y="186375"/>
                  <a:pt x="221247" y="180752"/>
                </a:cubicBezTo>
                <a:cubicBezTo>
                  <a:pt x="222295" y="173367"/>
                  <a:pt x="228678" y="167697"/>
                  <a:pt x="236348" y="167697"/>
                </a:cubicBezTo>
                <a:cubicBezTo>
                  <a:pt x="244781" y="167697"/>
                  <a:pt x="251592" y="174509"/>
                  <a:pt x="251592" y="182943"/>
                </a:cubicBezTo>
                <a:cubicBezTo>
                  <a:pt x="251592" y="183514"/>
                  <a:pt x="251546" y="184087"/>
                  <a:pt x="251496" y="184658"/>
                </a:cubicBezTo>
                <a:lnTo>
                  <a:pt x="245445" y="209431"/>
                </a:lnTo>
                <a:cubicBezTo>
                  <a:pt x="243873" y="215911"/>
                  <a:pt x="238299" y="220578"/>
                  <a:pt x="231723" y="221007"/>
                </a:cubicBezTo>
                <a:cubicBezTo>
                  <a:pt x="231581" y="221007"/>
                  <a:pt x="231438" y="221007"/>
                  <a:pt x="231295" y="221056"/>
                </a:cubicBezTo>
                <a:lnTo>
                  <a:pt x="230629" y="221056"/>
                </a:lnTo>
                <a:lnTo>
                  <a:pt x="217289" y="221056"/>
                </a:lnTo>
                <a:lnTo>
                  <a:pt x="179175" y="221056"/>
                </a:lnTo>
                <a:lnTo>
                  <a:pt x="179175" y="198188"/>
                </a:lnTo>
                <a:cubicBezTo>
                  <a:pt x="179175" y="177131"/>
                  <a:pt x="162120" y="160075"/>
                  <a:pt x="141061" y="160075"/>
                </a:cubicBezTo>
                <a:lnTo>
                  <a:pt x="133437" y="160075"/>
                </a:lnTo>
                <a:cubicBezTo>
                  <a:pt x="112381" y="160075"/>
                  <a:pt x="95323" y="177131"/>
                  <a:pt x="95323" y="198188"/>
                </a:cubicBezTo>
                <a:lnTo>
                  <a:pt x="95323" y="221056"/>
                </a:lnTo>
                <a:lnTo>
                  <a:pt x="57209" y="221056"/>
                </a:lnTo>
                <a:lnTo>
                  <a:pt x="43869" y="221056"/>
                </a:lnTo>
                <a:lnTo>
                  <a:pt x="43831" y="221056"/>
                </a:lnTo>
                <a:moveTo>
                  <a:pt x="118152" y="221056"/>
                </a:moveTo>
                <a:lnTo>
                  <a:pt x="118152" y="198188"/>
                </a:lnTo>
                <a:cubicBezTo>
                  <a:pt x="118152" y="189757"/>
                  <a:pt x="124966" y="182943"/>
                  <a:pt x="133396" y="182943"/>
                </a:cubicBezTo>
                <a:lnTo>
                  <a:pt x="141020" y="182943"/>
                </a:lnTo>
                <a:cubicBezTo>
                  <a:pt x="149452" y="182943"/>
                  <a:pt x="156264" y="189754"/>
                  <a:pt x="156264" y="198188"/>
                </a:cubicBezTo>
                <a:lnTo>
                  <a:pt x="156264" y="221056"/>
                </a:lnTo>
                <a:lnTo>
                  <a:pt x="118152" y="221056"/>
                </a:lnTo>
                <a:moveTo>
                  <a:pt x="121963" y="68605"/>
                </a:moveTo>
                <a:cubicBezTo>
                  <a:pt x="121963" y="64394"/>
                  <a:pt x="118550" y="60983"/>
                  <a:pt x="114339" y="60983"/>
                </a:cubicBezTo>
                <a:cubicBezTo>
                  <a:pt x="110129" y="60983"/>
                  <a:pt x="106716" y="64397"/>
                  <a:pt x="106716" y="68605"/>
                </a:cubicBezTo>
                <a:cubicBezTo>
                  <a:pt x="106716" y="72816"/>
                  <a:pt x="110129" y="76227"/>
                  <a:pt x="114339" y="76227"/>
                </a:cubicBezTo>
                <a:cubicBezTo>
                  <a:pt x="118550" y="76227"/>
                  <a:pt x="121963" y="72814"/>
                  <a:pt x="121963" y="68605"/>
                </a:cubicBezTo>
                <a:moveTo>
                  <a:pt x="160077" y="76227"/>
                </a:moveTo>
                <a:cubicBezTo>
                  <a:pt x="164287" y="76227"/>
                  <a:pt x="167700" y="72813"/>
                  <a:pt x="167700" y="68605"/>
                </a:cubicBezTo>
                <a:cubicBezTo>
                  <a:pt x="167700" y="64394"/>
                  <a:pt x="164287" y="60983"/>
                  <a:pt x="160077" y="60983"/>
                </a:cubicBezTo>
                <a:cubicBezTo>
                  <a:pt x="155866" y="60983"/>
                  <a:pt x="152453" y="64396"/>
                  <a:pt x="152453" y="68605"/>
                </a:cubicBezTo>
                <a:cubicBezTo>
                  <a:pt x="152453" y="72816"/>
                  <a:pt x="155866" y="76227"/>
                  <a:pt x="160077" y="76227"/>
                </a:cubicBezTo>
                <a:moveTo>
                  <a:pt x="152453" y="91473"/>
                </a:moveTo>
                <a:cubicBezTo>
                  <a:pt x="152453" y="85137"/>
                  <a:pt x="145639" y="80038"/>
                  <a:pt x="137209" y="80038"/>
                </a:cubicBezTo>
                <a:cubicBezTo>
                  <a:pt x="128777" y="80038"/>
                  <a:pt x="121965" y="85134"/>
                  <a:pt x="121965" y="91473"/>
                </a:cubicBezTo>
                <a:cubicBezTo>
                  <a:pt x="121965" y="97809"/>
                  <a:pt x="128779" y="102908"/>
                  <a:pt x="137209" y="102908"/>
                </a:cubicBezTo>
                <a:cubicBezTo>
                  <a:pt x="145642" y="102908"/>
                  <a:pt x="152453" y="97811"/>
                  <a:pt x="152453" y="9147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mouth is the primary erogenous zone, providing pleasure and satisfaction through sucking and feeding.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stage emphasizes the importance of oral activities in early development.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the Mouth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613554"/>
            <a:ext cx="274320" cy="182880"/>
          </a:xfrm>
          <a:custGeom>
            <a:avLst/>
            <a:gdLst/>
            <a:ahLst/>
            <a:cxnLst/>
            <a:rect l="l" t="t" r="r" b="b"/>
            <a:pathLst>
              <a:path w="274320" h="182880">
                <a:moveTo>
                  <a:pt x="122967" y="35671"/>
                </a:moveTo>
                <a:cubicBezTo>
                  <a:pt x="112252" y="27194"/>
                  <a:pt x="102963" y="22860"/>
                  <a:pt x="95249" y="22860"/>
                </a:cubicBezTo>
                <a:cubicBezTo>
                  <a:pt x="90249" y="22860"/>
                  <a:pt x="83676" y="24813"/>
                  <a:pt x="75389" y="29385"/>
                </a:cubicBezTo>
                <a:cubicBezTo>
                  <a:pt x="67197" y="33910"/>
                  <a:pt x="59196" y="39910"/>
                  <a:pt x="51339" y="46007"/>
                </a:cubicBezTo>
                <a:cubicBezTo>
                  <a:pt x="43005" y="52485"/>
                  <a:pt x="35527" y="59295"/>
                  <a:pt x="30194" y="65295"/>
                </a:cubicBezTo>
                <a:cubicBezTo>
                  <a:pt x="27336" y="68534"/>
                  <a:pt x="25290" y="71106"/>
                  <a:pt x="24003" y="73392"/>
                </a:cubicBezTo>
                <a:cubicBezTo>
                  <a:pt x="23002" y="75250"/>
                  <a:pt x="22859" y="76106"/>
                  <a:pt x="22859" y="76201"/>
                </a:cubicBezTo>
                <a:cubicBezTo>
                  <a:pt x="22859" y="76391"/>
                  <a:pt x="22906" y="77011"/>
                  <a:pt x="23144" y="78154"/>
                </a:cubicBezTo>
                <a:cubicBezTo>
                  <a:pt x="23383" y="79297"/>
                  <a:pt x="23764" y="80630"/>
                  <a:pt x="24239" y="82106"/>
                </a:cubicBezTo>
                <a:cubicBezTo>
                  <a:pt x="28905" y="96155"/>
                  <a:pt x="37766" y="110061"/>
                  <a:pt x="48623" y="122634"/>
                </a:cubicBezTo>
                <a:cubicBezTo>
                  <a:pt x="65911" y="142685"/>
                  <a:pt x="90676" y="160020"/>
                  <a:pt x="121919" y="160020"/>
                </a:cubicBezTo>
                <a:lnTo>
                  <a:pt x="152398" y="160020"/>
                </a:lnTo>
                <a:cubicBezTo>
                  <a:pt x="183641" y="160020"/>
                  <a:pt x="208406" y="142685"/>
                  <a:pt x="225694" y="122634"/>
                </a:cubicBezTo>
                <a:cubicBezTo>
                  <a:pt x="234313" y="112680"/>
                  <a:pt x="240839" y="102250"/>
                  <a:pt x="245220" y="93488"/>
                </a:cubicBezTo>
                <a:cubicBezTo>
                  <a:pt x="249601" y="84677"/>
                  <a:pt x="251411" y="79582"/>
                  <a:pt x="251458" y="76201"/>
                </a:cubicBezTo>
                <a:cubicBezTo>
                  <a:pt x="251458" y="76106"/>
                  <a:pt x="251362" y="75248"/>
                  <a:pt x="250267" y="73392"/>
                </a:cubicBezTo>
                <a:cubicBezTo>
                  <a:pt x="248981" y="71106"/>
                  <a:pt x="246981" y="68534"/>
                  <a:pt x="244076" y="65295"/>
                </a:cubicBezTo>
                <a:cubicBezTo>
                  <a:pt x="238743" y="59295"/>
                  <a:pt x="231265" y="52485"/>
                  <a:pt x="222931" y="46007"/>
                </a:cubicBezTo>
                <a:cubicBezTo>
                  <a:pt x="215072" y="39912"/>
                  <a:pt x="207073" y="33910"/>
                  <a:pt x="198882" y="29385"/>
                </a:cubicBezTo>
                <a:cubicBezTo>
                  <a:pt x="190644" y="24813"/>
                  <a:pt x="184071" y="22860"/>
                  <a:pt x="179070" y="22860"/>
                </a:cubicBezTo>
                <a:cubicBezTo>
                  <a:pt x="171354" y="22860"/>
                  <a:pt x="162068" y="27194"/>
                  <a:pt x="151353" y="35671"/>
                </a:cubicBezTo>
                <a:cubicBezTo>
                  <a:pt x="143019" y="42243"/>
                  <a:pt x="131303" y="42243"/>
                  <a:pt x="123016" y="35671"/>
                </a:cubicBezTo>
                <a:lnTo>
                  <a:pt x="122967" y="35671"/>
                </a:lnTo>
                <a:moveTo>
                  <a:pt x="236982" y="27955"/>
                </a:moveTo>
                <a:cubicBezTo>
                  <a:pt x="246079" y="35003"/>
                  <a:pt x="254651" y="42814"/>
                  <a:pt x="261175" y="50100"/>
                </a:cubicBezTo>
                <a:cubicBezTo>
                  <a:pt x="267555" y="57243"/>
                  <a:pt x="274320" y="66150"/>
                  <a:pt x="274320" y="76199"/>
                </a:cubicBezTo>
                <a:cubicBezTo>
                  <a:pt x="274320" y="85723"/>
                  <a:pt x="269843" y="95392"/>
                  <a:pt x="265701" y="103726"/>
                </a:cubicBezTo>
                <a:cubicBezTo>
                  <a:pt x="260557" y="114060"/>
                  <a:pt x="252937" y="126063"/>
                  <a:pt x="242984" y="137588"/>
                </a:cubicBezTo>
                <a:cubicBezTo>
                  <a:pt x="223269" y="160448"/>
                  <a:pt x="192740" y="182880"/>
                  <a:pt x="152401" y="182880"/>
                </a:cubicBezTo>
                <a:lnTo>
                  <a:pt x="121921" y="182880"/>
                </a:lnTo>
                <a:cubicBezTo>
                  <a:pt x="81583" y="182880"/>
                  <a:pt x="51056" y="160448"/>
                  <a:pt x="31338" y="137588"/>
                </a:cubicBezTo>
                <a:cubicBezTo>
                  <a:pt x="19194" y="123539"/>
                  <a:pt x="8430" y="107060"/>
                  <a:pt x="2526" y="89297"/>
                </a:cubicBezTo>
                <a:cubicBezTo>
                  <a:pt x="1240" y="85295"/>
                  <a:pt x="3" y="80581"/>
                  <a:pt x="3" y="76201"/>
                </a:cubicBezTo>
                <a:cubicBezTo>
                  <a:pt x="3" y="66151"/>
                  <a:pt x="6765" y="57293"/>
                  <a:pt x="13148" y="50102"/>
                </a:cubicBezTo>
                <a:cubicBezTo>
                  <a:pt x="19625" y="42816"/>
                  <a:pt x="28244" y="35005"/>
                  <a:pt x="37340" y="27957"/>
                </a:cubicBezTo>
                <a:cubicBezTo>
                  <a:pt x="53106" y="15717"/>
                  <a:pt x="74297" y="2"/>
                  <a:pt x="95252" y="2"/>
                </a:cubicBezTo>
                <a:cubicBezTo>
                  <a:pt x="110825" y="2"/>
                  <a:pt x="125257" y="8336"/>
                  <a:pt x="137163" y="17767"/>
                </a:cubicBezTo>
                <a:cubicBezTo>
                  <a:pt x="149068" y="8338"/>
                  <a:pt x="163500" y="2"/>
                  <a:pt x="179073" y="2"/>
                </a:cubicBezTo>
                <a:cubicBezTo>
                  <a:pt x="200029" y="2"/>
                  <a:pt x="221223" y="15719"/>
                  <a:pt x="236985" y="27957"/>
                </a:cubicBezTo>
                <a:lnTo>
                  <a:pt x="236982" y="27955"/>
                </a:lnTo>
                <a:moveTo>
                  <a:pt x="45721" y="81916"/>
                </a:moveTo>
                <a:cubicBezTo>
                  <a:pt x="45721" y="78724"/>
                  <a:pt x="64484" y="69010"/>
                  <a:pt x="101965" y="68580"/>
                </a:cubicBezTo>
                <a:cubicBezTo>
                  <a:pt x="103633" y="68580"/>
                  <a:pt x="105298" y="68818"/>
                  <a:pt x="106870" y="69343"/>
                </a:cubicBezTo>
                <a:cubicBezTo>
                  <a:pt x="112490" y="71106"/>
                  <a:pt x="126873" y="75248"/>
                  <a:pt x="137160" y="75248"/>
                </a:cubicBezTo>
                <a:cubicBezTo>
                  <a:pt x="147447" y="75248"/>
                  <a:pt x="161783" y="71104"/>
                  <a:pt x="167450" y="69343"/>
                </a:cubicBezTo>
                <a:cubicBezTo>
                  <a:pt x="169022" y="68867"/>
                  <a:pt x="170690" y="68580"/>
                  <a:pt x="172355" y="68580"/>
                </a:cubicBezTo>
                <a:cubicBezTo>
                  <a:pt x="209836" y="69008"/>
                  <a:pt x="228599" y="78677"/>
                  <a:pt x="228599" y="81916"/>
                </a:cubicBezTo>
                <a:cubicBezTo>
                  <a:pt x="228599" y="85202"/>
                  <a:pt x="195928" y="121921"/>
                  <a:pt x="137160" y="121921"/>
                </a:cubicBezTo>
                <a:cubicBezTo>
                  <a:pt x="78390" y="121921"/>
                  <a:pt x="45721" y="85202"/>
                  <a:pt x="45721" y="81916"/>
                </a:cubicBezTo>
                <a:lnTo>
                  <a:pt x="45721" y="8191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oral stage spans from birth to about 18 months.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the first stage in Freud's psychosexual development theory.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Duration of the Oral Stage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8674" y="1567834"/>
            <a:ext cx="171450" cy="274320"/>
          </a:xfrm>
          <a:custGeom>
            <a:avLst/>
            <a:gdLst/>
            <a:ahLst/>
            <a:cxnLst/>
            <a:rect l="l" t="t" r="r" b="b"/>
            <a:pathLst>
              <a:path w="171450" h="274320">
                <a:moveTo>
                  <a:pt x="66759" y="26628"/>
                </a:moveTo>
                <a:lnTo>
                  <a:pt x="68580" y="25718"/>
                </a:lnTo>
                <a:lnTo>
                  <a:pt x="68580" y="17145"/>
                </a:lnTo>
                <a:cubicBezTo>
                  <a:pt x="68580" y="7662"/>
                  <a:pt x="76242" y="0"/>
                  <a:pt x="85725" y="0"/>
                </a:cubicBezTo>
                <a:cubicBezTo>
                  <a:pt x="95208" y="0"/>
                  <a:pt x="102870" y="7662"/>
                  <a:pt x="102870" y="17145"/>
                </a:cubicBezTo>
                <a:lnTo>
                  <a:pt x="102870" y="25718"/>
                </a:lnTo>
                <a:lnTo>
                  <a:pt x="104691" y="26628"/>
                </a:lnTo>
                <a:cubicBezTo>
                  <a:pt x="114067" y="31344"/>
                  <a:pt x="120015" y="40934"/>
                  <a:pt x="120015" y="51435"/>
                </a:cubicBezTo>
                <a:cubicBezTo>
                  <a:pt x="129498" y="51435"/>
                  <a:pt x="137160" y="59097"/>
                  <a:pt x="137160" y="68580"/>
                </a:cubicBezTo>
                <a:lnTo>
                  <a:pt x="137160" y="77152"/>
                </a:lnTo>
                <a:lnTo>
                  <a:pt x="148839" y="88833"/>
                </a:lnTo>
                <a:cubicBezTo>
                  <a:pt x="163306" y="103298"/>
                  <a:pt x="171448" y="122909"/>
                  <a:pt x="171448" y="143376"/>
                </a:cubicBezTo>
                <a:lnTo>
                  <a:pt x="171448" y="240030"/>
                </a:lnTo>
                <a:cubicBezTo>
                  <a:pt x="171448" y="258944"/>
                  <a:pt x="156071" y="274320"/>
                  <a:pt x="137158" y="274320"/>
                </a:cubicBezTo>
                <a:lnTo>
                  <a:pt x="34288" y="274320"/>
                </a:lnTo>
                <a:cubicBezTo>
                  <a:pt x="15376" y="274320"/>
                  <a:pt x="-2" y="258944"/>
                  <a:pt x="-2" y="240030"/>
                </a:cubicBezTo>
                <a:lnTo>
                  <a:pt x="-2" y="143376"/>
                </a:lnTo>
                <a:cubicBezTo>
                  <a:pt x="-2" y="122909"/>
                  <a:pt x="8142" y="103301"/>
                  <a:pt x="22607" y="88833"/>
                </a:cubicBezTo>
                <a:lnTo>
                  <a:pt x="34288" y="77152"/>
                </a:lnTo>
                <a:lnTo>
                  <a:pt x="34288" y="68580"/>
                </a:lnTo>
                <a:cubicBezTo>
                  <a:pt x="34288" y="59097"/>
                  <a:pt x="41950" y="51435"/>
                  <a:pt x="51433" y="51435"/>
                </a:cubicBezTo>
                <a:cubicBezTo>
                  <a:pt x="51433" y="40934"/>
                  <a:pt x="57381" y="31344"/>
                  <a:pt x="66756" y="26628"/>
                </a:cubicBezTo>
                <a:lnTo>
                  <a:pt x="66759" y="26628"/>
                </a:lnTo>
                <a:moveTo>
                  <a:pt x="145733" y="240030"/>
                </a:moveTo>
                <a:lnTo>
                  <a:pt x="145733" y="143376"/>
                </a:lnTo>
                <a:cubicBezTo>
                  <a:pt x="145733" y="129715"/>
                  <a:pt x="140322" y="116641"/>
                  <a:pt x="130677" y="106996"/>
                </a:cubicBezTo>
                <a:lnTo>
                  <a:pt x="126498" y="102818"/>
                </a:lnTo>
                <a:lnTo>
                  <a:pt x="44952" y="102818"/>
                </a:lnTo>
                <a:lnTo>
                  <a:pt x="40773" y="106996"/>
                </a:lnTo>
                <a:cubicBezTo>
                  <a:pt x="31128" y="116641"/>
                  <a:pt x="25718" y="129712"/>
                  <a:pt x="25718" y="143376"/>
                </a:cubicBezTo>
                <a:lnTo>
                  <a:pt x="25718" y="145733"/>
                </a:lnTo>
                <a:lnTo>
                  <a:pt x="72866" y="145733"/>
                </a:lnTo>
                <a:cubicBezTo>
                  <a:pt x="79992" y="145733"/>
                  <a:pt x="85725" y="151466"/>
                  <a:pt x="85725" y="158593"/>
                </a:cubicBezTo>
                <a:cubicBezTo>
                  <a:pt x="85725" y="165719"/>
                  <a:pt x="79992" y="171453"/>
                  <a:pt x="72866" y="171453"/>
                </a:cubicBezTo>
                <a:lnTo>
                  <a:pt x="25718" y="171453"/>
                </a:lnTo>
                <a:lnTo>
                  <a:pt x="25718" y="197170"/>
                </a:lnTo>
                <a:lnTo>
                  <a:pt x="72866" y="197170"/>
                </a:lnTo>
                <a:cubicBezTo>
                  <a:pt x="79992" y="197170"/>
                  <a:pt x="85725" y="202903"/>
                  <a:pt x="85725" y="210030"/>
                </a:cubicBezTo>
                <a:cubicBezTo>
                  <a:pt x="85725" y="217157"/>
                  <a:pt x="79992" y="222890"/>
                  <a:pt x="72866" y="222890"/>
                </a:cubicBezTo>
                <a:lnTo>
                  <a:pt x="25718" y="222890"/>
                </a:lnTo>
                <a:lnTo>
                  <a:pt x="25718" y="240035"/>
                </a:lnTo>
                <a:cubicBezTo>
                  <a:pt x="25718" y="244751"/>
                  <a:pt x="29575" y="248608"/>
                  <a:pt x="34290" y="248608"/>
                </a:cubicBezTo>
                <a:lnTo>
                  <a:pt x="137160" y="248608"/>
                </a:lnTo>
                <a:cubicBezTo>
                  <a:pt x="141875" y="248608"/>
                  <a:pt x="145733" y="244751"/>
                  <a:pt x="145733" y="240035"/>
                </a:cubicBezTo>
                <a:lnTo>
                  <a:pt x="145733" y="2400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Concepts: Anal Stage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Successful navigation of the anal stage is crucial for developing a sense of control.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fosters self-efficacy, which is essential for personal growth.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Successful Navigation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anal stage is linked to the development of traits such as neatness, orderliness, and stubbornness.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traits emerge as children navigate the challenges of this developmental phase.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Traits Associated with the Anal Stage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anus becomes the primary erogenous zone during this stage.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Toilet training plays a significant role in developing control and independence.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Primary Focus of the Anal Stage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10620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12860"/>
                </a:moveTo>
                <a:cubicBezTo>
                  <a:pt x="0" y="19987"/>
                  <a:pt x="5732" y="25720"/>
                  <a:pt x="12858" y="25720"/>
                </a:cubicBezTo>
                <a:lnTo>
                  <a:pt x="30004" y="25720"/>
                </a:lnTo>
                <a:lnTo>
                  <a:pt x="210026" y="25720"/>
                </a:lnTo>
                <a:lnTo>
                  <a:pt x="227172" y="25720"/>
                </a:lnTo>
                <a:cubicBezTo>
                  <a:pt x="234298" y="25720"/>
                  <a:pt x="240030" y="19987"/>
                  <a:pt x="240030" y="12863"/>
                </a:cubicBezTo>
                <a:cubicBezTo>
                  <a:pt x="240030" y="5736"/>
                  <a:pt x="234298" y="5"/>
                  <a:pt x="227172" y="5"/>
                </a:cubicBezTo>
                <a:lnTo>
                  <a:pt x="210026" y="5"/>
                </a:lnTo>
                <a:lnTo>
                  <a:pt x="30004" y="5"/>
                </a:lnTo>
                <a:lnTo>
                  <a:pt x="12858" y="5"/>
                </a:lnTo>
                <a:cubicBezTo>
                  <a:pt x="5732" y="5"/>
                  <a:pt x="0" y="5739"/>
                  <a:pt x="0" y="12865"/>
                </a:cubicBezTo>
                <a:lnTo>
                  <a:pt x="0" y="12860"/>
                </a:lnTo>
                <a:moveTo>
                  <a:pt x="43719" y="97995"/>
                </a:moveTo>
                <a:lnTo>
                  <a:pt x="42862" y="98264"/>
                </a:lnTo>
                <a:lnTo>
                  <a:pt x="42862" y="42865"/>
                </a:lnTo>
                <a:lnTo>
                  <a:pt x="17145" y="42865"/>
                </a:lnTo>
                <a:lnTo>
                  <a:pt x="17145" y="110962"/>
                </a:lnTo>
                <a:lnTo>
                  <a:pt x="16932" y="111176"/>
                </a:lnTo>
                <a:cubicBezTo>
                  <a:pt x="9378" y="117551"/>
                  <a:pt x="4287" y="126286"/>
                  <a:pt x="4287" y="137163"/>
                </a:cubicBezTo>
                <a:cubicBezTo>
                  <a:pt x="4287" y="176113"/>
                  <a:pt x="22181" y="201565"/>
                  <a:pt x="46292" y="216619"/>
                </a:cubicBezTo>
                <a:cubicBezTo>
                  <a:pt x="47202" y="217209"/>
                  <a:pt x="48167" y="217744"/>
                  <a:pt x="49079" y="218334"/>
                </a:cubicBezTo>
                <a:lnTo>
                  <a:pt x="37130" y="240140"/>
                </a:lnTo>
                <a:cubicBezTo>
                  <a:pt x="35256" y="243514"/>
                  <a:pt x="34291" y="247373"/>
                  <a:pt x="34291" y="251230"/>
                </a:cubicBezTo>
                <a:cubicBezTo>
                  <a:pt x="34291" y="263981"/>
                  <a:pt x="44631" y="274322"/>
                  <a:pt x="57384" y="274322"/>
                </a:cubicBezTo>
                <a:lnTo>
                  <a:pt x="182651" y="274322"/>
                </a:lnTo>
                <a:cubicBezTo>
                  <a:pt x="195401" y="274322"/>
                  <a:pt x="205744" y="263981"/>
                  <a:pt x="205744" y="251230"/>
                </a:cubicBezTo>
                <a:cubicBezTo>
                  <a:pt x="205744" y="247373"/>
                  <a:pt x="204779" y="243516"/>
                  <a:pt x="202904" y="240140"/>
                </a:cubicBezTo>
                <a:lnTo>
                  <a:pt x="190956" y="218334"/>
                </a:lnTo>
                <a:cubicBezTo>
                  <a:pt x="191921" y="217799"/>
                  <a:pt x="192830" y="217209"/>
                  <a:pt x="193742" y="216619"/>
                </a:cubicBezTo>
                <a:cubicBezTo>
                  <a:pt x="217853" y="201565"/>
                  <a:pt x="235748" y="176113"/>
                  <a:pt x="235748" y="137163"/>
                </a:cubicBezTo>
                <a:cubicBezTo>
                  <a:pt x="235748" y="126286"/>
                  <a:pt x="230657" y="117554"/>
                  <a:pt x="223103" y="111176"/>
                </a:cubicBezTo>
                <a:lnTo>
                  <a:pt x="222889" y="110962"/>
                </a:lnTo>
                <a:lnTo>
                  <a:pt x="222889" y="42865"/>
                </a:lnTo>
                <a:lnTo>
                  <a:pt x="197172" y="42865"/>
                </a:lnTo>
                <a:lnTo>
                  <a:pt x="197172" y="98264"/>
                </a:lnTo>
                <a:lnTo>
                  <a:pt x="196315" y="97995"/>
                </a:lnTo>
                <a:cubicBezTo>
                  <a:pt x="175956" y="92155"/>
                  <a:pt x="148792" y="90013"/>
                  <a:pt x="120020" y="90013"/>
                </a:cubicBezTo>
                <a:cubicBezTo>
                  <a:pt x="91247" y="90013"/>
                  <a:pt x="64083" y="92155"/>
                  <a:pt x="43724" y="97995"/>
                </a:cubicBezTo>
                <a:lnTo>
                  <a:pt x="43719" y="97995"/>
                </a:lnTo>
                <a:moveTo>
                  <a:pt x="200276" y="175093"/>
                </a:moveTo>
                <a:cubicBezTo>
                  <a:pt x="195027" y="183504"/>
                  <a:pt x="188006" y="189882"/>
                  <a:pt x="180131" y="194863"/>
                </a:cubicBezTo>
                <a:cubicBezTo>
                  <a:pt x="162342" y="205954"/>
                  <a:pt x="139251" y="210025"/>
                  <a:pt x="120015" y="210025"/>
                </a:cubicBezTo>
                <a:cubicBezTo>
                  <a:pt x="100781" y="210025"/>
                  <a:pt x="77688" y="205954"/>
                  <a:pt x="59899" y="194863"/>
                </a:cubicBezTo>
                <a:cubicBezTo>
                  <a:pt x="52024" y="189934"/>
                  <a:pt x="45006" y="183504"/>
                  <a:pt x="39754" y="175093"/>
                </a:cubicBezTo>
                <a:cubicBezTo>
                  <a:pt x="41040" y="175521"/>
                  <a:pt x="42380" y="175897"/>
                  <a:pt x="43719" y="176325"/>
                </a:cubicBezTo>
                <a:cubicBezTo>
                  <a:pt x="64078" y="182165"/>
                  <a:pt x="91243" y="184307"/>
                  <a:pt x="120015" y="184307"/>
                </a:cubicBezTo>
                <a:cubicBezTo>
                  <a:pt x="148787" y="184307"/>
                  <a:pt x="175952" y="182165"/>
                  <a:pt x="196311" y="176325"/>
                </a:cubicBezTo>
                <a:cubicBezTo>
                  <a:pt x="197650" y="175949"/>
                  <a:pt x="198937" y="175521"/>
                  <a:pt x="200276" y="175093"/>
                </a:cubicBezTo>
                <a:lnTo>
                  <a:pt x="200276" y="175093"/>
                </a:lnTo>
                <a:moveTo>
                  <a:pt x="30004" y="137160"/>
                </a:moveTo>
                <a:cubicBezTo>
                  <a:pt x="30004" y="135177"/>
                  <a:pt x="30647" y="133196"/>
                  <a:pt x="33539" y="130730"/>
                </a:cubicBezTo>
                <a:cubicBezTo>
                  <a:pt x="36809" y="127998"/>
                  <a:pt x="42380" y="125159"/>
                  <a:pt x="50846" y="122692"/>
                </a:cubicBezTo>
                <a:cubicBezTo>
                  <a:pt x="67669" y="117870"/>
                  <a:pt x="91941" y="115727"/>
                  <a:pt x="120015" y="115727"/>
                </a:cubicBezTo>
                <a:cubicBezTo>
                  <a:pt x="148089" y="115727"/>
                  <a:pt x="172361" y="117870"/>
                  <a:pt x="189184" y="122747"/>
                </a:cubicBezTo>
                <a:cubicBezTo>
                  <a:pt x="197650" y="125159"/>
                  <a:pt x="203221" y="127998"/>
                  <a:pt x="206438" y="130785"/>
                </a:cubicBezTo>
                <a:cubicBezTo>
                  <a:pt x="209330" y="133248"/>
                  <a:pt x="209973" y="135179"/>
                  <a:pt x="209973" y="137215"/>
                </a:cubicBezTo>
                <a:cubicBezTo>
                  <a:pt x="209973" y="139250"/>
                  <a:pt x="209330" y="141179"/>
                  <a:pt x="206438" y="143645"/>
                </a:cubicBezTo>
                <a:cubicBezTo>
                  <a:pt x="203169" y="146377"/>
                  <a:pt x="197597" y="149216"/>
                  <a:pt x="189184" y="151682"/>
                </a:cubicBezTo>
                <a:cubicBezTo>
                  <a:pt x="172361" y="156450"/>
                  <a:pt x="148089" y="158595"/>
                  <a:pt x="120015" y="158595"/>
                </a:cubicBezTo>
                <a:cubicBezTo>
                  <a:pt x="91941" y="158595"/>
                  <a:pt x="67669" y="156453"/>
                  <a:pt x="50846" y="151576"/>
                </a:cubicBezTo>
                <a:cubicBezTo>
                  <a:pt x="42380" y="149164"/>
                  <a:pt x="36809" y="146325"/>
                  <a:pt x="33539" y="143538"/>
                </a:cubicBezTo>
                <a:cubicBezTo>
                  <a:pt x="30647" y="141075"/>
                  <a:pt x="30004" y="139143"/>
                  <a:pt x="30004" y="137108"/>
                </a:cubicBezTo>
                <a:lnTo>
                  <a:pt x="30004" y="137160"/>
                </a:lnTo>
                <a:moveTo>
                  <a:pt x="167325" y="228670"/>
                </a:moveTo>
                <a:lnTo>
                  <a:pt x="178201" y="248603"/>
                </a:lnTo>
                <a:lnTo>
                  <a:pt x="61776" y="248603"/>
                </a:lnTo>
                <a:lnTo>
                  <a:pt x="72707" y="228670"/>
                </a:lnTo>
                <a:cubicBezTo>
                  <a:pt x="89049" y="233869"/>
                  <a:pt x="105820" y="235742"/>
                  <a:pt x="120017" y="235742"/>
                </a:cubicBezTo>
                <a:cubicBezTo>
                  <a:pt x="134215" y="235742"/>
                  <a:pt x="150931" y="233866"/>
                  <a:pt x="167327" y="228670"/>
                </a:cubicBezTo>
                <a:lnTo>
                  <a:pt x="167325" y="228670"/>
                </a:lnTo>
                <a:moveTo>
                  <a:pt x="68579" y="42863"/>
                </a:moveTo>
                <a:cubicBezTo>
                  <a:pt x="63865" y="42863"/>
                  <a:pt x="60008" y="46719"/>
                  <a:pt x="60008" y="51435"/>
                </a:cubicBezTo>
                <a:cubicBezTo>
                  <a:pt x="60008" y="56151"/>
                  <a:pt x="63865" y="60008"/>
                  <a:pt x="68579" y="60008"/>
                </a:cubicBezTo>
                <a:lnTo>
                  <a:pt x="94296" y="60008"/>
                </a:lnTo>
                <a:cubicBezTo>
                  <a:pt x="99010" y="60008"/>
                  <a:pt x="102867" y="56151"/>
                  <a:pt x="102867" y="51435"/>
                </a:cubicBezTo>
                <a:cubicBezTo>
                  <a:pt x="102867" y="46719"/>
                  <a:pt x="99010" y="42863"/>
                  <a:pt x="94296" y="42863"/>
                </a:cubicBezTo>
                <a:lnTo>
                  <a:pt x="68579" y="428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anal stage occurs from about 18 months to 3 years.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period is a critical phase in early childhood development.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Duration of the Anal Stage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50100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 Analysis: Oral Stage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analyze the case study and discuss how the individual's experiences during the oral stage might have influenced their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encourages critical thinking about the role of early childhood in shaping personality.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Analysis and Discussion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case study illustrates how the oral stage influences adult behaviors and relationships.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insights into the connection between early experiences and interpersonal dynamics.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Influence on Adult Relationships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17334"/>
            <a:ext cx="365760" cy="243840"/>
          </a:xfrm>
          <a:custGeom>
            <a:avLst/>
            <a:gdLst/>
            <a:ahLst/>
            <a:cxnLst/>
            <a:rect l="l" t="t" r="r" b="b"/>
            <a:pathLst>
              <a:path w="365760" h="243840">
                <a:moveTo>
                  <a:pt x="163956" y="47561"/>
                </a:moveTo>
                <a:cubicBezTo>
                  <a:pt x="149669" y="36259"/>
                  <a:pt x="137284" y="30480"/>
                  <a:pt x="126999" y="30480"/>
                </a:cubicBezTo>
                <a:cubicBezTo>
                  <a:pt x="120331" y="30480"/>
                  <a:pt x="111568" y="33084"/>
                  <a:pt x="100518" y="39180"/>
                </a:cubicBezTo>
                <a:cubicBezTo>
                  <a:pt x="89597" y="45213"/>
                  <a:pt x="78927" y="53213"/>
                  <a:pt x="68452" y="61343"/>
                </a:cubicBezTo>
                <a:cubicBezTo>
                  <a:pt x="57340" y="69980"/>
                  <a:pt x="47369" y="79060"/>
                  <a:pt x="40259" y="87061"/>
                </a:cubicBezTo>
                <a:cubicBezTo>
                  <a:pt x="36448" y="91379"/>
                  <a:pt x="33719" y="94807"/>
                  <a:pt x="32004" y="97855"/>
                </a:cubicBezTo>
                <a:cubicBezTo>
                  <a:pt x="30669" y="100333"/>
                  <a:pt x="30479" y="101474"/>
                  <a:pt x="30479" y="101601"/>
                </a:cubicBezTo>
                <a:cubicBezTo>
                  <a:pt x="30479" y="101854"/>
                  <a:pt x="30541" y="102681"/>
                  <a:pt x="30859" y="104205"/>
                </a:cubicBezTo>
                <a:cubicBezTo>
                  <a:pt x="31177" y="105729"/>
                  <a:pt x="31686" y="107507"/>
                  <a:pt x="32319" y="109474"/>
                </a:cubicBezTo>
                <a:cubicBezTo>
                  <a:pt x="38540" y="128206"/>
                  <a:pt x="50354" y="146748"/>
                  <a:pt x="64831" y="163512"/>
                </a:cubicBezTo>
                <a:cubicBezTo>
                  <a:pt x="87881" y="190246"/>
                  <a:pt x="120902" y="213360"/>
                  <a:pt x="162558" y="213360"/>
                </a:cubicBezTo>
                <a:lnTo>
                  <a:pt x="203198" y="213360"/>
                </a:lnTo>
                <a:cubicBezTo>
                  <a:pt x="244854" y="213360"/>
                  <a:pt x="277875" y="190247"/>
                  <a:pt x="300925" y="163512"/>
                </a:cubicBezTo>
                <a:cubicBezTo>
                  <a:pt x="312418" y="150240"/>
                  <a:pt x="321119" y="136333"/>
                  <a:pt x="326960" y="124651"/>
                </a:cubicBezTo>
                <a:cubicBezTo>
                  <a:pt x="332801" y="112903"/>
                  <a:pt x="335215" y="106110"/>
                  <a:pt x="335278" y="101601"/>
                </a:cubicBezTo>
                <a:cubicBezTo>
                  <a:pt x="335278" y="101474"/>
                  <a:pt x="335150" y="100330"/>
                  <a:pt x="333690" y="97855"/>
                </a:cubicBezTo>
                <a:cubicBezTo>
                  <a:pt x="331975" y="94807"/>
                  <a:pt x="329308" y="91379"/>
                  <a:pt x="325435" y="87061"/>
                </a:cubicBezTo>
                <a:cubicBezTo>
                  <a:pt x="318325" y="79060"/>
                  <a:pt x="308354" y="69980"/>
                  <a:pt x="297242" y="61343"/>
                </a:cubicBezTo>
                <a:cubicBezTo>
                  <a:pt x="286763" y="53216"/>
                  <a:pt x="276098" y="45213"/>
                  <a:pt x="265176" y="39180"/>
                </a:cubicBezTo>
                <a:cubicBezTo>
                  <a:pt x="254192" y="33084"/>
                  <a:pt x="245429" y="30480"/>
                  <a:pt x="238761" y="30480"/>
                </a:cubicBezTo>
                <a:cubicBezTo>
                  <a:pt x="228472" y="30480"/>
                  <a:pt x="216091" y="36259"/>
                  <a:pt x="201804" y="47561"/>
                </a:cubicBezTo>
                <a:cubicBezTo>
                  <a:pt x="190693" y="56325"/>
                  <a:pt x="175071" y="56325"/>
                  <a:pt x="164021" y="47561"/>
                </a:cubicBezTo>
                <a:lnTo>
                  <a:pt x="163956" y="47561"/>
                </a:lnTo>
                <a:moveTo>
                  <a:pt x="315976" y="37273"/>
                </a:moveTo>
                <a:cubicBezTo>
                  <a:pt x="328105" y="46671"/>
                  <a:pt x="339535" y="57085"/>
                  <a:pt x="348233" y="66800"/>
                </a:cubicBezTo>
                <a:cubicBezTo>
                  <a:pt x="356740" y="76324"/>
                  <a:pt x="365760" y="88199"/>
                  <a:pt x="365760" y="101598"/>
                </a:cubicBezTo>
                <a:cubicBezTo>
                  <a:pt x="365760" y="114298"/>
                  <a:pt x="359791" y="127189"/>
                  <a:pt x="354268" y="138301"/>
                </a:cubicBezTo>
                <a:cubicBezTo>
                  <a:pt x="347410" y="152081"/>
                  <a:pt x="337249" y="168084"/>
                  <a:pt x="323979" y="183451"/>
                </a:cubicBezTo>
                <a:cubicBezTo>
                  <a:pt x="297692" y="213931"/>
                  <a:pt x="256987" y="243840"/>
                  <a:pt x="203202" y="243840"/>
                </a:cubicBezTo>
                <a:lnTo>
                  <a:pt x="162562" y="243840"/>
                </a:lnTo>
                <a:cubicBezTo>
                  <a:pt x="108777" y="243840"/>
                  <a:pt x="68075" y="213931"/>
                  <a:pt x="41785" y="183451"/>
                </a:cubicBezTo>
                <a:cubicBezTo>
                  <a:pt x="25592" y="164719"/>
                  <a:pt x="11240" y="142746"/>
                  <a:pt x="3369" y="119062"/>
                </a:cubicBezTo>
                <a:cubicBezTo>
                  <a:pt x="1653" y="113727"/>
                  <a:pt x="4" y="107441"/>
                  <a:pt x="4" y="101601"/>
                </a:cubicBezTo>
                <a:cubicBezTo>
                  <a:pt x="4" y="88202"/>
                  <a:pt x="9020" y="76390"/>
                  <a:pt x="17531" y="66802"/>
                </a:cubicBezTo>
                <a:cubicBezTo>
                  <a:pt x="26167" y="57088"/>
                  <a:pt x="37659" y="46673"/>
                  <a:pt x="49788" y="37276"/>
                </a:cubicBezTo>
                <a:cubicBezTo>
                  <a:pt x="70808" y="20956"/>
                  <a:pt x="99063" y="2"/>
                  <a:pt x="127003" y="2"/>
                </a:cubicBezTo>
                <a:cubicBezTo>
                  <a:pt x="147767" y="2"/>
                  <a:pt x="167010" y="11114"/>
                  <a:pt x="182884" y="23689"/>
                </a:cubicBezTo>
                <a:cubicBezTo>
                  <a:pt x="198758" y="11117"/>
                  <a:pt x="218000" y="2"/>
                  <a:pt x="238765" y="2"/>
                </a:cubicBezTo>
                <a:cubicBezTo>
                  <a:pt x="266705" y="2"/>
                  <a:pt x="294964" y="20958"/>
                  <a:pt x="315980" y="37276"/>
                </a:cubicBezTo>
                <a:lnTo>
                  <a:pt x="315976" y="37273"/>
                </a:lnTo>
                <a:moveTo>
                  <a:pt x="60961" y="109221"/>
                </a:moveTo>
                <a:cubicBezTo>
                  <a:pt x="60961" y="104966"/>
                  <a:pt x="85979" y="92013"/>
                  <a:pt x="135953" y="91440"/>
                </a:cubicBezTo>
                <a:cubicBezTo>
                  <a:pt x="138177" y="91440"/>
                  <a:pt x="140397" y="91757"/>
                  <a:pt x="142493" y="92457"/>
                </a:cubicBezTo>
                <a:cubicBezTo>
                  <a:pt x="149987" y="94807"/>
                  <a:pt x="169164" y="100330"/>
                  <a:pt x="182880" y="100330"/>
                </a:cubicBezTo>
                <a:cubicBezTo>
                  <a:pt x="196596" y="100330"/>
                  <a:pt x="215711" y="94805"/>
                  <a:pt x="223267" y="92457"/>
                </a:cubicBezTo>
                <a:cubicBezTo>
                  <a:pt x="225363" y="91823"/>
                  <a:pt x="227587" y="91440"/>
                  <a:pt x="229807" y="91440"/>
                </a:cubicBezTo>
                <a:cubicBezTo>
                  <a:pt x="279781" y="92011"/>
                  <a:pt x="304799" y="104902"/>
                  <a:pt x="304799" y="109221"/>
                </a:cubicBezTo>
                <a:cubicBezTo>
                  <a:pt x="304799" y="113603"/>
                  <a:pt x="261237" y="162561"/>
                  <a:pt x="182880" y="162561"/>
                </a:cubicBezTo>
                <a:cubicBezTo>
                  <a:pt x="104520" y="162561"/>
                  <a:pt x="60961" y="113603"/>
                  <a:pt x="60961" y="109221"/>
                </a:cubicBezTo>
                <a:lnTo>
                  <a:pt x="60961" y="1092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30-year-old man exhibits excessive dependency on others, which can be linked back to an unresolved oral stage.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dependency highlights the long-term impact of early developmental stages on adult behavior.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Unresolved Oral Stage Dependency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3717" y="1656374"/>
            <a:ext cx="342864" cy="365760"/>
          </a:xfrm>
          <a:custGeom>
            <a:avLst/>
            <a:gdLst/>
            <a:ahLst/>
            <a:cxnLst/>
            <a:rect l="l" t="t" r="r" b="b"/>
            <a:pathLst>
              <a:path w="342864" h="365760">
                <a:moveTo>
                  <a:pt x="182843" y="0"/>
                </a:moveTo>
                <a:cubicBezTo>
                  <a:pt x="164770" y="0"/>
                  <a:pt x="149125" y="10501"/>
                  <a:pt x="141696" y="25717"/>
                </a:cubicBezTo>
                <a:cubicBezTo>
                  <a:pt x="136697" y="23859"/>
                  <a:pt x="131338" y="22860"/>
                  <a:pt x="125694" y="22860"/>
                </a:cubicBezTo>
                <a:cubicBezTo>
                  <a:pt x="100476" y="22860"/>
                  <a:pt x="79973" y="43361"/>
                  <a:pt x="79973" y="68580"/>
                </a:cubicBezTo>
                <a:lnTo>
                  <a:pt x="79973" y="186808"/>
                </a:lnTo>
                <a:lnTo>
                  <a:pt x="78043" y="184881"/>
                </a:lnTo>
                <a:cubicBezTo>
                  <a:pt x="60183" y="167021"/>
                  <a:pt x="31252" y="167021"/>
                  <a:pt x="13392" y="184881"/>
                </a:cubicBezTo>
                <a:cubicBezTo>
                  <a:pt x="-4467" y="202741"/>
                  <a:pt x="-4467" y="231672"/>
                  <a:pt x="13392" y="249532"/>
                </a:cubicBezTo>
                <a:lnTo>
                  <a:pt x="76044" y="312183"/>
                </a:lnTo>
                <a:cubicBezTo>
                  <a:pt x="110334" y="346473"/>
                  <a:pt x="156840" y="365760"/>
                  <a:pt x="205345" y="365760"/>
                </a:cubicBezTo>
                <a:lnTo>
                  <a:pt x="211417" y="365760"/>
                </a:lnTo>
                <a:lnTo>
                  <a:pt x="217133" y="365760"/>
                </a:lnTo>
                <a:cubicBezTo>
                  <a:pt x="218206" y="365760"/>
                  <a:pt x="219276" y="365687"/>
                  <a:pt x="220349" y="365475"/>
                </a:cubicBezTo>
                <a:cubicBezTo>
                  <a:pt x="285856" y="361045"/>
                  <a:pt x="338222" y="308753"/>
                  <a:pt x="342580" y="243245"/>
                </a:cubicBezTo>
                <a:cubicBezTo>
                  <a:pt x="342796" y="242173"/>
                  <a:pt x="342864" y="241102"/>
                  <a:pt x="342864" y="240030"/>
                </a:cubicBezTo>
                <a:lnTo>
                  <a:pt x="342864" y="114300"/>
                </a:lnTo>
                <a:cubicBezTo>
                  <a:pt x="342864" y="89081"/>
                  <a:pt x="322361" y="68580"/>
                  <a:pt x="297143" y="68580"/>
                </a:cubicBezTo>
                <a:cubicBezTo>
                  <a:pt x="293214" y="68580"/>
                  <a:pt x="289357" y="69081"/>
                  <a:pt x="285712" y="70010"/>
                </a:cubicBezTo>
                <a:lnTo>
                  <a:pt x="285712" y="68580"/>
                </a:lnTo>
                <a:cubicBezTo>
                  <a:pt x="285712" y="43361"/>
                  <a:pt x="265209" y="22860"/>
                  <a:pt x="239991" y="22860"/>
                </a:cubicBezTo>
                <a:cubicBezTo>
                  <a:pt x="234348" y="22860"/>
                  <a:pt x="228989" y="23859"/>
                  <a:pt x="223990" y="25717"/>
                </a:cubicBezTo>
                <a:cubicBezTo>
                  <a:pt x="216560" y="10501"/>
                  <a:pt x="200915" y="0"/>
                  <a:pt x="182843" y="0"/>
                </a:cubicBezTo>
                <a:lnTo>
                  <a:pt x="182843" y="0"/>
                </a:lnTo>
                <a:moveTo>
                  <a:pt x="171415" y="68653"/>
                </a:moveTo>
                <a:lnTo>
                  <a:pt x="171415" y="68580"/>
                </a:lnTo>
                <a:lnTo>
                  <a:pt x="171415" y="45720"/>
                </a:lnTo>
                <a:cubicBezTo>
                  <a:pt x="171415" y="39433"/>
                  <a:pt x="176558" y="34290"/>
                  <a:pt x="182846" y="34290"/>
                </a:cubicBezTo>
                <a:cubicBezTo>
                  <a:pt x="189134" y="34290"/>
                  <a:pt x="194277" y="39433"/>
                  <a:pt x="194277" y="45720"/>
                </a:cubicBezTo>
                <a:lnTo>
                  <a:pt x="194277" y="68507"/>
                </a:lnTo>
                <a:lnTo>
                  <a:pt x="194277" y="68580"/>
                </a:lnTo>
                <a:lnTo>
                  <a:pt x="194277" y="165737"/>
                </a:lnTo>
                <a:cubicBezTo>
                  <a:pt x="194277" y="175239"/>
                  <a:pt x="201920" y="182884"/>
                  <a:pt x="211424" y="182884"/>
                </a:cubicBezTo>
                <a:cubicBezTo>
                  <a:pt x="220925" y="182884"/>
                  <a:pt x="228570" y="175239"/>
                  <a:pt x="228570" y="165740"/>
                </a:cubicBezTo>
                <a:lnTo>
                  <a:pt x="228570" y="68587"/>
                </a:lnTo>
                <a:cubicBezTo>
                  <a:pt x="228570" y="68587"/>
                  <a:pt x="228570" y="68587"/>
                  <a:pt x="228570" y="68514"/>
                </a:cubicBezTo>
                <a:cubicBezTo>
                  <a:pt x="228570" y="62227"/>
                  <a:pt x="233713" y="57084"/>
                  <a:pt x="240001" y="57084"/>
                </a:cubicBezTo>
                <a:cubicBezTo>
                  <a:pt x="246290" y="57084"/>
                  <a:pt x="251432" y="62227"/>
                  <a:pt x="251432" y="68514"/>
                </a:cubicBezTo>
                <a:lnTo>
                  <a:pt x="251432" y="108448"/>
                </a:lnTo>
                <a:lnTo>
                  <a:pt x="251432" y="108521"/>
                </a:lnTo>
                <a:lnTo>
                  <a:pt x="251432" y="165671"/>
                </a:lnTo>
                <a:cubicBezTo>
                  <a:pt x="251432" y="175173"/>
                  <a:pt x="259075" y="182818"/>
                  <a:pt x="268579" y="182818"/>
                </a:cubicBezTo>
                <a:cubicBezTo>
                  <a:pt x="278080" y="182818"/>
                  <a:pt x="285726" y="175173"/>
                  <a:pt x="285726" y="165675"/>
                </a:cubicBezTo>
                <a:lnTo>
                  <a:pt x="285726" y="114311"/>
                </a:lnTo>
                <a:lnTo>
                  <a:pt x="285726" y="114238"/>
                </a:lnTo>
                <a:cubicBezTo>
                  <a:pt x="285726" y="107950"/>
                  <a:pt x="290869" y="102808"/>
                  <a:pt x="297157" y="102808"/>
                </a:cubicBezTo>
                <a:cubicBezTo>
                  <a:pt x="303445" y="102808"/>
                  <a:pt x="308588" y="107950"/>
                  <a:pt x="308588" y="114238"/>
                </a:cubicBezTo>
                <a:lnTo>
                  <a:pt x="308588" y="237755"/>
                </a:lnTo>
                <a:cubicBezTo>
                  <a:pt x="308516" y="238183"/>
                  <a:pt x="308516" y="238684"/>
                  <a:pt x="308444" y="239112"/>
                </a:cubicBezTo>
                <a:cubicBezTo>
                  <a:pt x="306016" y="288903"/>
                  <a:pt x="266083" y="328836"/>
                  <a:pt x="216289" y="331265"/>
                </a:cubicBezTo>
                <a:cubicBezTo>
                  <a:pt x="215860" y="331265"/>
                  <a:pt x="215360" y="331338"/>
                  <a:pt x="214931" y="331408"/>
                </a:cubicBezTo>
                <a:lnTo>
                  <a:pt x="211430" y="331408"/>
                </a:lnTo>
                <a:lnTo>
                  <a:pt x="205358" y="331408"/>
                </a:lnTo>
                <a:cubicBezTo>
                  <a:pt x="165925" y="331408"/>
                  <a:pt x="128135" y="315764"/>
                  <a:pt x="100274" y="287901"/>
                </a:cubicBezTo>
                <a:lnTo>
                  <a:pt x="37622" y="225249"/>
                </a:lnTo>
                <a:cubicBezTo>
                  <a:pt x="33192" y="220820"/>
                  <a:pt x="33192" y="213534"/>
                  <a:pt x="37622" y="209105"/>
                </a:cubicBezTo>
                <a:cubicBezTo>
                  <a:pt x="42052" y="204675"/>
                  <a:pt x="49338" y="204675"/>
                  <a:pt x="53768" y="209105"/>
                </a:cubicBezTo>
                <a:lnTo>
                  <a:pt x="84985" y="240322"/>
                </a:lnTo>
                <a:cubicBezTo>
                  <a:pt x="89916" y="245253"/>
                  <a:pt x="97274" y="246679"/>
                  <a:pt x="103702" y="244039"/>
                </a:cubicBezTo>
                <a:cubicBezTo>
                  <a:pt x="110131" y="241394"/>
                  <a:pt x="114276" y="235110"/>
                  <a:pt x="114276" y="228179"/>
                </a:cubicBezTo>
                <a:lnTo>
                  <a:pt x="114276" y="68587"/>
                </a:lnTo>
                <a:cubicBezTo>
                  <a:pt x="114276" y="62300"/>
                  <a:pt x="119419" y="57157"/>
                  <a:pt x="125707" y="57157"/>
                </a:cubicBezTo>
                <a:cubicBezTo>
                  <a:pt x="131996" y="57157"/>
                  <a:pt x="137138" y="62230"/>
                  <a:pt x="137138" y="68514"/>
                </a:cubicBezTo>
                <a:lnTo>
                  <a:pt x="137138" y="165740"/>
                </a:lnTo>
                <a:cubicBezTo>
                  <a:pt x="137138" y="175243"/>
                  <a:pt x="144781" y="182887"/>
                  <a:pt x="154285" y="182887"/>
                </a:cubicBezTo>
                <a:cubicBezTo>
                  <a:pt x="163786" y="182887"/>
                  <a:pt x="171432" y="175243"/>
                  <a:pt x="171432" y="165744"/>
                </a:cubicBezTo>
                <a:lnTo>
                  <a:pt x="171415" y="686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 Analysis: Anal Stage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examine the case study and discuss how the individual's experiences during the anal stage might have influenced their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critical thinking about the relationship between early experiences and later behaviors.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 on Developmental Influences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case study demonstrates how the anal stage impacts personality traits and behaviors.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insights into the long-term effects of early childhood experiences.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the Anal Stage on Personality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97428" y="1629215"/>
            <a:ext cx="342878" cy="457200"/>
          </a:xfrm>
          <a:custGeom>
            <a:avLst/>
            <a:gdLst/>
            <a:ahLst/>
            <a:cxnLst/>
            <a:rect l="l" t="t" r="r" b="b"/>
            <a:pathLst>
              <a:path w="342878" h="457200">
                <a:moveTo>
                  <a:pt x="171484" y="100008"/>
                </a:moveTo>
                <a:cubicBezTo>
                  <a:pt x="187263" y="100008"/>
                  <a:pt x="200056" y="87215"/>
                  <a:pt x="200056" y="71433"/>
                </a:cubicBezTo>
                <a:cubicBezTo>
                  <a:pt x="200056" y="55650"/>
                  <a:pt x="187263" y="42858"/>
                  <a:pt x="171484" y="42858"/>
                </a:cubicBezTo>
                <a:cubicBezTo>
                  <a:pt x="155704" y="42858"/>
                  <a:pt x="142912" y="55650"/>
                  <a:pt x="142912" y="71433"/>
                </a:cubicBezTo>
                <a:cubicBezTo>
                  <a:pt x="142912" y="87215"/>
                  <a:pt x="155704" y="100008"/>
                  <a:pt x="171484" y="100008"/>
                </a:cubicBezTo>
                <a:moveTo>
                  <a:pt x="171484" y="0"/>
                </a:moveTo>
                <a:cubicBezTo>
                  <a:pt x="210935" y="0"/>
                  <a:pt x="242915" y="31981"/>
                  <a:pt x="242915" y="71433"/>
                </a:cubicBezTo>
                <a:cubicBezTo>
                  <a:pt x="242915" y="110885"/>
                  <a:pt x="210935" y="142866"/>
                  <a:pt x="171484" y="142866"/>
                </a:cubicBezTo>
                <a:cubicBezTo>
                  <a:pt x="132032" y="142866"/>
                  <a:pt x="100052" y="110885"/>
                  <a:pt x="100052" y="71433"/>
                </a:cubicBezTo>
                <a:cubicBezTo>
                  <a:pt x="100052" y="31981"/>
                  <a:pt x="132032" y="0"/>
                  <a:pt x="171484" y="0"/>
                </a:cubicBezTo>
                <a:lnTo>
                  <a:pt x="171484" y="0"/>
                </a:lnTo>
                <a:moveTo>
                  <a:pt x="67280" y="161350"/>
                </a:moveTo>
                <a:cubicBezTo>
                  <a:pt x="61742" y="155814"/>
                  <a:pt x="52635" y="155814"/>
                  <a:pt x="47101" y="161350"/>
                </a:cubicBezTo>
                <a:cubicBezTo>
                  <a:pt x="41564" y="166887"/>
                  <a:pt x="41564" y="175995"/>
                  <a:pt x="47101" y="181531"/>
                </a:cubicBezTo>
                <a:lnTo>
                  <a:pt x="63799" y="198228"/>
                </a:lnTo>
                <a:cubicBezTo>
                  <a:pt x="75227" y="209658"/>
                  <a:pt x="88353" y="219122"/>
                  <a:pt x="102551" y="226355"/>
                </a:cubicBezTo>
                <a:cubicBezTo>
                  <a:pt x="109783" y="230017"/>
                  <a:pt x="114247" y="237429"/>
                  <a:pt x="114247" y="245462"/>
                </a:cubicBezTo>
                <a:lnTo>
                  <a:pt x="114247" y="257070"/>
                </a:lnTo>
                <a:lnTo>
                  <a:pt x="114247" y="257070"/>
                </a:lnTo>
                <a:lnTo>
                  <a:pt x="228539" y="257070"/>
                </a:lnTo>
                <a:lnTo>
                  <a:pt x="228539" y="245462"/>
                </a:lnTo>
                <a:cubicBezTo>
                  <a:pt x="228539" y="237424"/>
                  <a:pt x="233092" y="230013"/>
                  <a:pt x="240234" y="226355"/>
                </a:cubicBezTo>
                <a:cubicBezTo>
                  <a:pt x="254433" y="219122"/>
                  <a:pt x="267558" y="209745"/>
                  <a:pt x="278986" y="198228"/>
                </a:cubicBezTo>
                <a:lnTo>
                  <a:pt x="295684" y="181531"/>
                </a:lnTo>
                <a:cubicBezTo>
                  <a:pt x="301222" y="175995"/>
                  <a:pt x="301222" y="166887"/>
                  <a:pt x="295684" y="161350"/>
                </a:cubicBezTo>
                <a:cubicBezTo>
                  <a:pt x="290147" y="155814"/>
                  <a:pt x="281040" y="155814"/>
                  <a:pt x="275506" y="161350"/>
                </a:cubicBezTo>
                <a:lnTo>
                  <a:pt x="258808" y="178047"/>
                </a:lnTo>
                <a:cubicBezTo>
                  <a:pt x="235592" y="201264"/>
                  <a:pt x="204163" y="214299"/>
                  <a:pt x="171391" y="214299"/>
                </a:cubicBezTo>
                <a:cubicBezTo>
                  <a:pt x="138622" y="214299"/>
                  <a:pt x="107101" y="201264"/>
                  <a:pt x="83974" y="178047"/>
                </a:cubicBezTo>
                <a:lnTo>
                  <a:pt x="67280" y="161350"/>
                </a:lnTo>
                <a:moveTo>
                  <a:pt x="243454" y="304930"/>
                </a:moveTo>
                <a:lnTo>
                  <a:pt x="221935" y="323771"/>
                </a:lnTo>
                <a:lnTo>
                  <a:pt x="242919" y="350828"/>
                </a:lnTo>
                <a:cubicBezTo>
                  <a:pt x="248991" y="358687"/>
                  <a:pt x="248902" y="369669"/>
                  <a:pt x="242741" y="377345"/>
                </a:cubicBezTo>
                <a:lnTo>
                  <a:pt x="231758" y="391098"/>
                </a:lnTo>
                <a:cubicBezTo>
                  <a:pt x="226848" y="397261"/>
                  <a:pt x="227829" y="406277"/>
                  <a:pt x="233990" y="411187"/>
                </a:cubicBezTo>
                <a:cubicBezTo>
                  <a:pt x="240152" y="416098"/>
                  <a:pt x="249170" y="415115"/>
                  <a:pt x="254080" y="408956"/>
                </a:cubicBezTo>
                <a:lnTo>
                  <a:pt x="282652" y="373240"/>
                </a:lnTo>
                <a:cubicBezTo>
                  <a:pt x="286759" y="368060"/>
                  <a:pt x="286848" y="360740"/>
                  <a:pt x="282741" y="355560"/>
                </a:cubicBezTo>
                <a:lnTo>
                  <a:pt x="243365" y="304930"/>
                </a:lnTo>
                <a:lnTo>
                  <a:pt x="243454" y="304930"/>
                </a:lnTo>
                <a:moveTo>
                  <a:pt x="121125" y="323771"/>
                </a:moveTo>
                <a:lnTo>
                  <a:pt x="99606" y="304930"/>
                </a:lnTo>
                <a:lnTo>
                  <a:pt x="60230" y="355560"/>
                </a:lnTo>
                <a:cubicBezTo>
                  <a:pt x="56211" y="360740"/>
                  <a:pt x="56211" y="368060"/>
                  <a:pt x="60319" y="373240"/>
                </a:cubicBezTo>
                <a:lnTo>
                  <a:pt x="88891" y="408956"/>
                </a:lnTo>
                <a:cubicBezTo>
                  <a:pt x="93801" y="415119"/>
                  <a:pt x="102819" y="416098"/>
                  <a:pt x="108980" y="411187"/>
                </a:cubicBezTo>
                <a:cubicBezTo>
                  <a:pt x="115142" y="406277"/>
                  <a:pt x="116123" y="397257"/>
                  <a:pt x="111213" y="391098"/>
                </a:cubicBezTo>
                <a:lnTo>
                  <a:pt x="100230" y="377345"/>
                </a:lnTo>
                <a:cubicBezTo>
                  <a:pt x="94069" y="369578"/>
                  <a:pt x="93979" y="358596"/>
                  <a:pt x="100052" y="350828"/>
                </a:cubicBezTo>
                <a:lnTo>
                  <a:pt x="121125" y="323771"/>
                </a:lnTo>
                <a:moveTo>
                  <a:pt x="16743" y="130992"/>
                </a:moveTo>
                <a:cubicBezTo>
                  <a:pt x="39064" y="108667"/>
                  <a:pt x="75227" y="108667"/>
                  <a:pt x="97552" y="130992"/>
                </a:cubicBezTo>
                <a:lnTo>
                  <a:pt x="114340" y="147781"/>
                </a:lnTo>
                <a:cubicBezTo>
                  <a:pt x="129519" y="162960"/>
                  <a:pt x="150057" y="171441"/>
                  <a:pt x="171487" y="171441"/>
                </a:cubicBezTo>
                <a:cubicBezTo>
                  <a:pt x="192917" y="171441"/>
                  <a:pt x="213455" y="162960"/>
                  <a:pt x="228635" y="147781"/>
                </a:cubicBezTo>
                <a:lnTo>
                  <a:pt x="245333" y="131084"/>
                </a:lnTo>
                <a:cubicBezTo>
                  <a:pt x="267654" y="108759"/>
                  <a:pt x="303818" y="108759"/>
                  <a:pt x="326142" y="131084"/>
                </a:cubicBezTo>
                <a:cubicBezTo>
                  <a:pt x="348464" y="153409"/>
                  <a:pt x="348464" y="189569"/>
                  <a:pt x="326142" y="211894"/>
                </a:cubicBezTo>
                <a:lnTo>
                  <a:pt x="309444" y="228591"/>
                </a:lnTo>
                <a:cubicBezTo>
                  <a:pt x="297927" y="240108"/>
                  <a:pt x="285158" y="249933"/>
                  <a:pt x="271494" y="258144"/>
                </a:cubicBezTo>
                <a:lnTo>
                  <a:pt x="271494" y="271179"/>
                </a:lnTo>
                <a:lnTo>
                  <a:pt x="316586" y="329221"/>
                </a:lnTo>
                <a:cubicBezTo>
                  <a:pt x="332839" y="350115"/>
                  <a:pt x="332660" y="379403"/>
                  <a:pt x="316141" y="400027"/>
                </a:cubicBezTo>
                <a:lnTo>
                  <a:pt x="287569" y="435744"/>
                </a:lnTo>
                <a:cubicBezTo>
                  <a:pt x="267836" y="460387"/>
                  <a:pt x="231851" y="464405"/>
                  <a:pt x="207205" y="444673"/>
                </a:cubicBezTo>
                <a:cubicBezTo>
                  <a:pt x="182559" y="424940"/>
                  <a:pt x="178544" y="388954"/>
                  <a:pt x="198276" y="364311"/>
                </a:cubicBezTo>
                <a:lnTo>
                  <a:pt x="198722" y="363776"/>
                </a:lnTo>
                <a:lnTo>
                  <a:pt x="193544" y="357169"/>
                </a:lnTo>
                <a:lnTo>
                  <a:pt x="149433" y="357169"/>
                </a:lnTo>
                <a:lnTo>
                  <a:pt x="144256" y="363776"/>
                </a:lnTo>
                <a:lnTo>
                  <a:pt x="144702" y="364311"/>
                </a:lnTo>
                <a:cubicBezTo>
                  <a:pt x="164434" y="388954"/>
                  <a:pt x="160416" y="424940"/>
                  <a:pt x="135773" y="444673"/>
                </a:cubicBezTo>
                <a:cubicBezTo>
                  <a:pt x="111130" y="464405"/>
                  <a:pt x="75145" y="460387"/>
                  <a:pt x="55413" y="435744"/>
                </a:cubicBezTo>
                <a:lnTo>
                  <a:pt x="26841" y="400027"/>
                </a:lnTo>
                <a:cubicBezTo>
                  <a:pt x="10321" y="379403"/>
                  <a:pt x="10142" y="350115"/>
                  <a:pt x="26395" y="329221"/>
                </a:cubicBezTo>
                <a:lnTo>
                  <a:pt x="71487" y="271179"/>
                </a:lnTo>
                <a:lnTo>
                  <a:pt x="71487" y="258144"/>
                </a:lnTo>
                <a:cubicBezTo>
                  <a:pt x="57737" y="249928"/>
                  <a:pt x="44969" y="240016"/>
                  <a:pt x="33537" y="228591"/>
                </a:cubicBezTo>
                <a:lnTo>
                  <a:pt x="16750" y="211894"/>
                </a:lnTo>
                <a:cubicBezTo>
                  <a:pt x="-5572" y="189569"/>
                  <a:pt x="-5572" y="153409"/>
                  <a:pt x="16750" y="131084"/>
                </a:cubicBezTo>
                <a:lnTo>
                  <a:pt x="16743" y="13099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25-year-old woman is excessively neat and orderly, which can be associated with the anal stage.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highlights the connection between early developmental stages and adult personality traits.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Excessive Neatness and the Anal Stage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21434"/>
                </a:moveTo>
                <a:cubicBezTo>
                  <a:pt x="0" y="33312"/>
                  <a:pt x="9553" y="42867"/>
                  <a:pt x="21431" y="42867"/>
                </a:cubicBezTo>
                <a:lnTo>
                  <a:pt x="50006" y="42867"/>
                </a:lnTo>
                <a:lnTo>
                  <a:pt x="350044" y="42867"/>
                </a:lnTo>
                <a:lnTo>
                  <a:pt x="378619" y="42867"/>
                </a:lnTo>
                <a:cubicBezTo>
                  <a:pt x="390497" y="42867"/>
                  <a:pt x="400050" y="33312"/>
                  <a:pt x="400050" y="21438"/>
                </a:cubicBezTo>
                <a:cubicBezTo>
                  <a:pt x="400050" y="9560"/>
                  <a:pt x="390497" y="9"/>
                  <a:pt x="378619" y="9"/>
                </a:cubicBezTo>
                <a:lnTo>
                  <a:pt x="350044" y="9"/>
                </a:lnTo>
                <a:lnTo>
                  <a:pt x="50006" y="9"/>
                </a:lnTo>
                <a:lnTo>
                  <a:pt x="21431" y="9"/>
                </a:lnTo>
                <a:cubicBezTo>
                  <a:pt x="9553" y="9"/>
                  <a:pt x="0" y="9565"/>
                  <a:pt x="0" y="21443"/>
                </a:cubicBezTo>
                <a:lnTo>
                  <a:pt x="0" y="21434"/>
                </a:lnTo>
                <a:moveTo>
                  <a:pt x="72865" y="163326"/>
                </a:moveTo>
                <a:lnTo>
                  <a:pt x="71437" y="163774"/>
                </a:lnTo>
                <a:lnTo>
                  <a:pt x="71437" y="71442"/>
                </a:lnTo>
                <a:lnTo>
                  <a:pt x="28576" y="71442"/>
                </a:lnTo>
                <a:lnTo>
                  <a:pt x="28576" y="184937"/>
                </a:lnTo>
                <a:lnTo>
                  <a:pt x="28220" y="185294"/>
                </a:lnTo>
                <a:cubicBezTo>
                  <a:pt x="15630" y="195919"/>
                  <a:pt x="7145" y="210477"/>
                  <a:pt x="7145" y="228605"/>
                </a:cubicBezTo>
                <a:cubicBezTo>
                  <a:pt x="7145" y="293522"/>
                  <a:pt x="36969" y="335941"/>
                  <a:pt x="77154" y="361033"/>
                </a:cubicBezTo>
                <a:cubicBezTo>
                  <a:pt x="78670" y="362016"/>
                  <a:pt x="80278" y="362907"/>
                  <a:pt x="81798" y="363890"/>
                </a:cubicBezTo>
                <a:lnTo>
                  <a:pt x="61884" y="400233"/>
                </a:lnTo>
                <a:cubicBezTo>
                  <a:pt x="58759" y="405856"/>
                  <a:pt x="57151" y="412289"/>
                  <a:pt x="57151" y="418717"/>
                </a:cubicBezTo>
                <a:cubicBezTo>
                  <a:pt x="57151" y="439968"/>
                  <a:pt x="74385" y="457205"/>
                  <a:pt x="95640" y="457205"/>
                </a:cubicBezTo>
                <a:lnTo>
                  <a:pt x="304418" y="457205"/>
                </a:lnTo>
                <a:cubicBezTo>
                  <a:pt x="325669" y="457205"/>
                  <a:pt x="342907" y="439968"/>
                  <a:pt x="342907" y="418717"/>
                </a:cubicBezTo>
                <a:cubicBezTo>
                  <a:pt x="342907" y="412289"/>
                  <a:pt x="341299" y="405861"/>
                  <a:pt x="338174" y="400233"/>
                </a:cubicBezTo>
                <a:lnTo>
                  <a:pt x="318260" y="363890"/>
                </a:lnTo>
                <a:cubicBezTo>
                  <a:pt x="319868" y="362999"/>
                  <a:pt x="321384" y="362016"/>
                  <a:pt x="322904" y="361033"/>
                </a:cubicBezTo>
                <a:cubicBezTo>
                  <a:pt x="363089" y="335941"/>
                  <a:pt x="392913" y="293522"/>
                  <a:pt x="392913" y="228605"/>
                </a:cubicBezTo>
                <a:cubicBezTo>
                  <a:pt x="392913" y="210477"/>
                  <a:pt x="384428" y="195924"/>
                  <a:pt x="371838" y="185294"/>
                </a:cubicBezTo>
                <a:lnTo>
                  <a:pt x="371482" y="184937"/>
                </a:lnTo>
                <a:lnTo>
                  <a:pt x="371482" y="71442"/>
                </a:lnTo>
                <a:lnTo>
                  <a:pt x="328621" y="71442"/>
                </a:lnTo>
                <a:lnTo>
                  <a:pt x="328621" y="163774"/>
                </a:lnTo>
                <a:lnTo>
                  <a:pt x="327193" y="163326"/>
                </a:lnTo>
                <a:cubicBezTo>
                  <a:pt x="293261" y="153592"/>
                  <a:pt x="247987" y="150021"/>
                  <a:pt x="200033" y="150021"/>
                </a:cubicBezTo>
                <a:cubicBezTo>
                  <a:pt x="152079" y="150021"/>
                  <a:pt x="106805" y="153592"/>
                  <a:pt x="72873" y="163326"/>
                </a:cubicBezTo>
                <a:lnTo>
                  <a:pt x="72865" y="163326"/>
                </a:lnTo>
                <a:moveTo>
                  <a:pt x="333794" y="291822"/>
                </a:moveTo>
                <a:cubicBezTo>
                  <a:pt x="325045" y="305839"/>
                  <a:pt x="313343" y="316469"/>
                  <a:pt x="300218" y="324772"/>
                </a:cubicBezTo>
                <a:cubicBezTo>
                  <a:pt x="270570" y="343257"/>
                  <a:pt x="232085" y="350041"/>
                  <a:pt x="200025" y="350041"/>
                </a:cubicBezTo>
                <a:cubicBezTo>
                  <a:pt x="167969" y="350041"/>
                  <a:pt x="129480" y="343257"/>
                  <a:pt x="99832" y="324772"/>
                </a:cubicBezTo>
                <a:cubicBezTo>
                  <a:pt x="86707" y="316556"/>
                  <a:pt x="75009" y="305839"/>
                  <a:pt x="66256" y="291822"/>
                </a:cubicBezTo>
                <a:cubicBezTo>
                  <a:pt x="68401" y="292535"/>
                  <a:pt x="70633" y="293161"/>
                  <a:pt x="72865" y="293874"/>
                </a:cubicBezTo>
                <a:cubicBezTo>
                  <a:pt x="106797" y="303608"/>
                  <a:pt x="152071" y="307179"/>
                  <a:pt x="200025" y="307179"/>
                </a:cubicBezTo>
                <a:cubicBezTo>
                  <a:pt x="247979" y="307179"/>
                  <a:pt x="293253" y="303608"/>
                  <a:pt x="327185" y="293874"/>
                </a:cubicBezTo>
                <a:cubicBezTo>
                  <a:pt x="329417" y="293248"/>
                  <a:pt x="331561" y="292535"/>
                  <a:pt x="333794" y="291822"/>
                </a:cubicBezTo>
                <a:lnTo>
                  <a:pt x="333794" y="291822"/>
                </a:lnTo>
                <a:moveTo>
                  <a:pt x="50006" y="228600"/>
                </a:moveTo>
                <a:cubicBezTo>
                  <a:pt x="50006" y="225294"/>
                  <a:pt x="51078" y="221993"/>
                  <a:pt x="55899" y="217883"/>
                </a:cubicBezTo>
                <a:cubicBezTo>
                  <a:pt x="61348" y="213330"/>
                  <a:pt x="70633" y="208598"/>
                  <a:pt x="84743" y="204487"/>
                </a:cubicBezTo>
                <a:cubicBezTo>
                  <a:pt x="112782" y="196450"/>
                  <a:pt x="153235" y="192879"/>
                  <a:pt x="200025" y="192879"/>
                </a:cubicBezTo>
                <a:cubicBezTo>
                  <a:pt x="246815" y="192879"/>
                  <a:pt x="287268" y="196450"/>
                  <a:pt x="315307" y="204579"/>
                </a:cubicBezTo>
                <a:cubicBezTo>
                  <a:pt x="329417" y="208598"/>
                  <a:pt x="338702" y="213330"/>
                  <a:pt x="344063" y="217975"/>
                </a:cubicBezTo>
                <a:cubicBezTo>
                  <a:pt x="348884" y="222080"/>
                  <a:pt x="349956" y="225299"/>
                  <a:pt x="349956" y="228691"/>
                </a:cubicBezTo>
                <a:cubicBezTo>
                  <a:pt x="349956" y="232084"/>
                  <a:pt x="348884" y="235298"/>
                  <a:pt x="344063" y="239408"/>
                </a:cubicBezTo>
                <a:cubicBezTo>
                  <a:pt x="338614" y="243962"/>
                  <a:pt x="329329" y="248694"/>
                  <a:pt x="315307" y="252804"/>
                </a:cubicBezTo>
                <a:cubicBezTo>
                  <a:pt x="287268" y="260750"/>
                  <a:pt x="246815" y="264326"/>
                  <a:pt x="200025" y="264326"/>
                </a:cubicBezTo>
                <a:cubicBezTo>
                  <a:pt x="153235" y="264326"/>
                  <a:pt x="112782" y="260755"/>
                  <a:pt x="84743" y="252626"/>
                </a:cubicBezTo>
                <a:cubicBezTo>
                  <a:pt x="70633" y="248607"/>
                  <a:pt x="61348" y="243875"/>
                  <a:pt x="55899" y="239230"/>
                </a:cubicBezTo>
                <a:cubicBezTo>
                  <a:pt x="51078" y="235124"/>
                  <a:pt x="50006" y="231906"/>
                  <a:pt x="50006" y="228513"/>
                </a:cubicBezTo>
                <a:lnTo>
                  <a:pt x="50006" y="228600"/>
                </a:lnTo>
                <a:moveTo>
                  <a:pt x="278875" y="381117"/>
                </a:moveTo>
                <a:lnTo>
                  <a:pt x="297001" y="414338"/>
                </a:lnTo>
                <a:lnTo>
                  <a:pt x="102961" y="414338"/>
                </a:lnTo>
                <a:lnTo>
                  <a:pt x="121179" y="381117"/>
                </a:lnTo>
                <a:cubicBezTo>
                  <a:pt x="148415" y="389781"/>
                  <a:pt x="176366" y="392904"/>
                  <a:pt x="200029" y="392904"/>
                </a:cubicBezTo>
                <a:cubicBezTo>
                  <a:pt x="223692" y="392904"/>
                  <a:pt x="251551" y="389777"/>
                  <a:pt x="278879" y="381117"/>
                </a:cubicBezTo>
                <a:lnTo>
                  <a:pt x="278875" y="381117"/>
                </a:lnTo>
                <a:moveTo>
                  <a:pt x="114298" y="71438"/>
                </a:moveTo>
                <a:cubicBezTo>
                  <a:pt x="106441" y="71438"/>
                  <a:pt x="100013" y="77866"/>
                  <a:pt x="100013" y="85725"/>
                </a:cubicBezTo>
                <a:cubicBezTo>
                  <a:pt x="100013" y="93584"/>
                  <a:pt x="106441" y="100013"/>
                  <a:pt x="114298" y="100013"/>
                </a:cubicBezTo>
                <a:lnTo>
                  <a:pt x="157160" y="100013"/>
                </a:lnTo>
                <a:cubicBezTo>
                  <a:pt x="165017" y="100013"/>
                  <a:pt x="171445" y="93584"/>
                  <a:pt x="171445" y="85725"/>
                </a:cubicBezTo>
                <a:cubicBezTo>
                  <a:pt x="171445" y="77866"/>
                  <a:pt x="165017" y="71438"/>
                  <a:pt x="157160" y="71438"/>
                </a:cubicBezTo>
                <a:lnTo>
                  <a:pt x="114298" y="714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Discussion: Oral and Anal Stages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group discussion aims to explore the connection between early developmental stages and adult psychological outcomes.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analyze how these stages impact behaviors and relationships.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Psychological Outcomes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encouraged to share their thoughts and insights during the discussion.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instructor will facilitate the discussion to ensure all students participate.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Thought Sharing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participate in a group discussion to analyze the implications of the oral and anal stages on adult behaviors and relationships.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discussion will focus on how experiences during these stages might influence psychological outcomes and behaviors.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Oral and Anal Stages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17147"/>
                </a:moveTo>
                <a:cubicBezTo>
                  <a:pt x="0" y="26649"/>
                  <a:pt x="7643" y="34294"/>
                  <a:pt x="17145" y="34294"/>
                </a:cubicBezTo>
                <a:lnTo>
                  <a:pt x="40005" y="34294"/>
                </a:lnTo>
                <a:lnTo>
                  <a:pt x="280035" y="34294"/>
                </a:lnTo>
                <a:lnTo>
                  <a:pt x="302895" y="34294"/>
                </a:lnTo>
                <a:cubicBezTo>
                  <a:pt x="312397" y="34294"/>
                  <a:pt x="320040" y="26649"/>
                  <a:pt x="320040" y="17150"/>
                </a:cubicBezTo>
                <a:cubicBezTo>
                  <a:pt x="320040" y="7648"/>
                  <a:pt x="312397" y="7"/>
                  <a:pt x="302895" y="7"/>
                </a:cubicBezTo>
                <a:lnTo>
                  <a:pt x="280035" y="7"/>
                </a:lnTo>
                <a:lnTo>
                  <a:pt x="40005" y="7"/>
                </a:lnTo>
                <a:lnTo>
                  <a:pt x="17145" y="7"/>
                </a:lnTo>
                <a:cubicBezTo>
                  <a:pt x="7643" y="7"/>
                  <a:pt x="0" y="7652"/>
                  <a:pt x="0" y="17154"/>
                </a:cubicBezTo>
                <a:lnTo>
                  <a:pt x="0" y="17147"/>
                </a:lnTo>
                <a:moveTo>
                  <a:pt x="58292" y="130660"/>
                </a:moveTo>
                <a:lnTo>
                  <a:pt x="57150" y="131019"/>
                </a:lnTo>
                <a:lnTo>
                  <a:pt x="57150" y="57154"/>
                </a:lnTo>
                <a:lnTo>
                  <a:pt x="22860" y="57154"/>
                </a:lnTo>
                <a:lnTo>
                  <a:pt x="22860" y="147950"/>
                </a:lnTo>
                <a:lnTo>
                  <a:pt x="22576" y="148235"/>
                </a:lnTo>
                <a:cubicBezTo>
                  <a:pt x="12504" y="156735"/>
                  <a:pt x="5716" y="168381"/>
                  <a:pt x="5716" y="182884"/>
                </a:cubicBezTo>
                <a:cubicBezTo>
                  <a:pt x="5716" y="234818"/>
                  <a:pt x="29575" y="268753"/>
                  <a:pt x="61723" y="288826"/>
                </a:cubicBezTo>
                <a:cubicBezTo>
                  <a:pt x="62936" y="289612"/>
                  <a:pt x="64223" y="290326"/>
                  <a:pt x="65439" y="291112"/>
                </a:cubicBezTo>
                <a:lnTo>
                  <a:pt x="49507" y="320186"/>
                </a:lnTo>
                <a:cubicBezTo>
                  <a:pt x="47007" y="324685"/>
                  <a:pt x="45721" y="329831"/>
                  <a:pt x="45721" y="334974"/>
                </a:cubicBezTo>
                <a:cubicBezTo>
                  <a:pt x="45721" y="351974"/>
                  <a:pt x="59508" y="365764"/>
                  <a:pt x="76512" y="365764"/>
                </a:cubicBezTo>
                <a:lnTo>
                  <a:pt x="243535" y="365764"/>
                </a:lnTo>
                <a:cubicBezTo>
                  <a:pt x="260535" y="365764"/>
                  <a:pt x="274326" y="351974"/>
                  <a:pt x="274326" y="334974"/>
                </a:cubicBezTo>
                <a:cubicBezTo>
                  <a:pt x="274326" y="329831"/>
                  <a:pt x="273039" y="324689"/>
                  <a:pt x="270540" y="320186"/>
                </a:cubicBezTo>
                <a:lnTo>
                  <a:pt x="254608" y="291112"/>
                </a:lnTo>
                <a:cubicBezTo>
                  <a:pt x="255894" y="290399"/>
                  <a:pt x="257107" y="289612"/>
                  <a:pt x="258324" y="288826"/>
                </a:cubicBezTo>
                <a:cubicBezTo>
                  <a:pt x="290472" y="268753"/>
                  <a:pt x="314331" y="234818"/>
                  <a:pt x="314331" y="182884"/>
                </a:cubicBezTo>
                <a:cubicBezTo>
                  <a:pt x="314331" y="168381"/>
                  <a:pt x="307543" y="156739"/>
                  <a:pt x="297471" y="148235"/>
                </a:cubicBezTo>
                <a:lnTo>
                  <a:pt x="297186" y="147950"/>
                </a:lnTo>
                <a:lnTo>
                  <a:pt x="297186" y="57154"/>
                </a:lnTo>
                <a:lnTo>
                  <a:pt x="262897" y="57154"/>
                </a:lnTo>
                <a:lnTo>
                  <a:pt x="262897" y="131019"/>
                </a:lnTo>
                <a:lnTo>
                  <a:pt x="261755" y="130660"/>
                </a:lnTo>
                <a:cubicBezTo>
                  <a:pt x="234609" y="122873"/>
                  <a:pt x="198390" y="120017"/>
                  <a:pt x="160027" y="120017"/>
                </a:cubicBezTo>
                <a:cubicBezTo>
                  <a:pt x="121663" y="120017"/>
                  <a:pt x="85444" y="122873"/>
                  <a:pt x="58299" y="130660"/>
                </a:cubicBezTo>
                <a:lnTo>
                  <a:pt x="58292" y="130660"/>
                </a:lnTo>
                <a:moveTo>
                  <a:pt x="267035" y="233457"/>
                </a:moveTo>
                <a:cubicBezTo>
                  <a:pt x="260036" y="244671"/>
                  <a:pt x="250675" y="253175"/>
                  <a:pt x="240174" y="259818"/>
                </a:cubicBezTo>
                <a:cubicBezTo>
                  <a:pt x="216456" y="274605"/>
                  <a:pt x="185668" y="280033"/>
                  <a:pt x="160020" y="280033"/>
                </a:cubicBezTo>
                <a:cubicBezTo>
                  <a:pt x="134375" y="280033"/>
                  <a:pt x="103584" y="274605"/>
                  <a:pt x="79866" y="259818"/>
                </a:cubicBezTo>
                <a:cubicBezTo>
                  <a:pt x="69365" y="253245"/>
                  <a:pt x="60007" y="244672"/>
                  <a:pt x="53005" y="233457"/>
                </a:cubicBezTo>
                <a:cubicBezTo>
                  <a:pt x="54720" y="234028"/>
                  <a:pt x="56506" y="234529"/>
                  <a:pt x="58292" y="235100"/>
                </a:cubicBezTo>
                <a:cubicBezTo>
                  <a:pt x="85438" y="242887"/>
                  <a:pt x="121657" y="245743"/>
                  <a:pt x="160020" y="245743"/>
                </a:cubicBezTo>
                <a:cubicBezTo>
                  <a:pt x="198383" y="245743"/>
                  <a:pt x="234602" y="242887"/>
                  <a:pt x="261748" y="235100"/>
                </a:cubicBezTo>
                <a:cubicBezTo>
                  <a:pt x="263534" y="234598"/>
                  <a:pt x="265249" y="234028"/>
                  <a:pt x="267035" y="233457"/>
                </a:cubicBezTo>
                <a:lnTo>
                  <a:pt x="267035" y="233457"/>
                </a:lnTo>
                <a:moveTo>
                  <a:pt x="40005" y="182880"/>
                </a:moveTo>
                <a:cubicBezTo>
                  <a:pt x="40005" y="180236"/>
                  <a:pt x="40863" y="177595"/>
                  <a:pt x="44719" y="174307"/>
                </a:cubicBezTo>
                <a:cubicBezTo>
                  <a:pt x="49078" y="170664"/>
                  <a:pt x="56506" y="166878"/>
                  <a:pt x="67794" y="163590"/>
                </a:cubicBezTo>
                <a:cubicBezTo>
                  <a:pt x="90226" y="157160"/>
                  <a:pt x="122588" y="154303"/>
                  <a:pt x="160020" y="154303"/>
                </a:cubicBezTo>
                <a:cubicBezTo>
                  <a:pt x="197452" y="154303"/>
                  <a:pt x="229814" y="157160"/>
                  <a:pt x="252246" y="163663"/>
                </a:cubicBezTo>
                <a:cubicBezTo>
                  <a:pt x="263534" y="166878"/>
                  <a:pt x="270962" y="170664"/>
                  <a:pt x="275250" y="174380"/>
                </a:cubicBezTo>
                <a:cubicBezTo>
                  <a:pt x="279107" y="177664"/>
                  <a:pt x="279965" y="180239"/>
                  <a:pt x="279965" y="182953"/>
                </a:cubicBezTo>
                <a:cubicBezTo>
                  <a:pt x="279965" y="185667"/>
                  <a:pt x="279107" y="188238"/>
                  <a:pt x="275250" y="191527"/>
                </a:cubicBezTo>
                <a:cubicBezTo>
                  <a:pt x="270891" y="195170"/>
                  <a:pt x="263463" y="198955"/>
                  <a:pt x="252246" y="202243"/>
                </a:cubicBezTo>
                <a:cubicBezTo>
                  <a:pt x="229814" y="208600"/>
                  <a:pt x="197452" y="211461"/>
                  <a:pt x="160020" y="211461"/>
                </a:cubicBezTo>
                <a:cubicBezTo>
                  <a:pt x="122588" y="211461"/>
                  <a:pt x="90226" y="208604"/>
                  <a:pt x="67794" y="202101"/>
                </a:cubicBezTo>
                <a:cubicBezTo>
                  <a:pt x="56506" y="198886"/>
                  <a:pt x="49078" y="195100"/>
                  <a:pt x="44719" y="191384"/>
                </a:cubicBezTo>
                <a:cubicBezTo>
                  <a:pt x="40863" y="188099"/>
                  <a:pt x="40005" y="185524"/>
                  <a:pt x="40005" y="182810"/>
                </a:cubicBezTo>
                <a:lnTo>
                  <a:pt x="40005" y="182880"/>
                </a:lnTo>
                <a:moveTo>
                  <a:pt x="223100" y="304894"/>
                </a:moveTo>
                <a:lnTo>
                  <a:pt x="237601" y="331470"/>
                </a:lnTo>
                <a:lnTo>
                  <a:pt x="82369" y="331470"/>
                </a:lnTo>
                <a:lnTo>
                  <a:pt x="96943" y="304894"/>
                </a:lnTo>
                <a:cubicBezTo>
                  <a:pt x="118732" y="311825"/>
                  <a:pt x="141093" y="314323"/>
                  <a:pt x="160023" y="314323"/>
                </a:cubicBezTo>
                <a:cubicBezTo>
                  <a:pt x="178954" y="314323"/>
                  <a:pt x="201241" y="311821"/>
                  <a:pt x="223103" y="304894"/>
                </a:cubicBezTo>
                <a:lnTo>
                  <a:pt x="223100" y="304894"/>
                </a:lnTo>
                <a:moveTo>
                  <a:pt x="91439" y="57150"/>
                </a:moveTo>
                <a:cubicBezTo>
                  <a:pt x="85153" y="57150"/>
                  <a:pt x="80010" y="62293"/>
                  <a:pt x="80010" y="68580"/>
                </a:cubicBezTo>
                <a:cubicBezTo>
                  <a:pt x="80010" y="74867"/>
                  <a:pt x="85153" y="80010"/>
                  <a:pt x="91439" y="80010"/>
                </a:cubicBezTo>
                <a:lnTo>
                  <a:pt x="125728" y="80010"/>
                </a:lnTo>
                <a:cubicBezTo>
                  <a:pt x="132013" y="80010"/>
                  <a:pt x="137156" y="74867"/>
                  <a:pt x="137156" y="68580"/>
                </a:cubicBezTo>
                <a:cubicBezTo>
                  <a:pt x="137156" y="62293"/>
                  <a:pt x="132013" y="57150"/>
                  <a:pt x="125728" y="57150"/>
                </a:cubicBezTo>
                <a:lnTo>
                  <a:pt x="91439" y="571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2944" y="524949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34291" y="25718"/>
                </a:moveTo>
                <a:cubicBezTo>
                  <a:pt x="29576" y="25718"/>
                  <a:pt x="25719" y="29574"/>
                  <a:pt x="25719" y="34290"/>
                </a:cubicBezTo>
                <a:lnTo>
                  <a:pt x="25719" y="240030"/>
                </a:lnTo>
                <a:cubicBezTo>
                  <a:pt x="25719" y="244746"/>
                  <a:pt x="29576" y="248603"/>
                  <a:pt x="34291" y="248603"/>
                </a:cubicBezTo>
                <a:lnTo>
                  <a:pt x="205742" y="248603"/>
                </a:lnTo>
                <a:cubicBezTo>
                  <a:pt x="210456" y="248603"/>
                  <a:pt x="214313" y="244746"/>
                  <a:pt x="214313" y="240030"/>
                </a:cubicBezTo>
                <a:lnTo>
                  <a:pt x="214313" y="34290"/>
                </a:lnTo>
                <a:cubicBezTo>
                  <a:pt x="214313" y="29574"/>
                  <a:pt x="210456" y="25718"/>
                  <a:pt x="205742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6" y="0"/>
                  <a:pt x="34291" y="0"/>
                </a:cubicBezTo>
                <a:lnTo>
                  <a:pt x="205742" y="0"/>
                </a:lnTo>
                <a:cubicBezTo>
                  <a:pt x="224654" y="0"/>
                  <a:pt x="240032" y="15376"/>
                  <a:pt x="240032" y="34290"/>
                </a:cubicBezTo>
                <a:lnTo>
                  <a:pt x="240032" y="240030"/>
                </a:lnTo>
                <a:cubicBezTo>
                  <a:pt x="240032" y="258944"/>
                  <a:pt x="224656" y="274320"/>
                  <a:pt x="205742" y="274320"/>
                </a:cubicBezTo>
                <a:lnTo>
                  <a:pt x="34291" y="274320"/>
                </a:lnTo>
                <a:cubicBezTo>
                  <a:pt x="15379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102870" y="214313"/>
                </a:moveTo>
                <a:lnTo>
                  <a:pt x="137160" y="214313"/>
                </a:lnTo>
                <a:cubicBezTo>
                  <a:pt x="141874" y="214313"/>
                  <a:pt x="145732" y="218169"/>
                  <a:pt x="145732" y="222885"/>
                </a:cubicBezTo>
                <a:cubicBezTo>
                  <a:pt x="145732" y="227601"/>
                  <a:pt x="141874" y="231458"/>
                  <a:pt x="137160" y="231458"/>
                </a:cubicBezTo>
                <a:lnTo>
                  <a:pt x="102870" y="231458"/>
                </a:lnTo>
                <a:cubicBezTo>
                  <a:pt x="98155" y="231458"/>
                  <a:pt x="94298" y="227601"/>
                  <a:pt x="94298" y="222885"/>
                </a:cubicBezTo>
                <a:cubicBezTo>
                  <a:pt x="94298" y="218169"/>
                  <a:pt x="98155" y="214313"/>
                  <a:pt x="102870" y="21431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94372" y="4064855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944" y="2894290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12860"/>
                </a:moveTo>
                <a:cubicBezTo>
                  <a:pt x="0" y="19987"/>
                  <a:pt x="5732" y="25720"/>
                  <a:pt x="12858" y="25720"/>
                </a:cubicBezTo>
                <a:lnTo>
                  <a:pt x="30004" y="25720"/>
                </a:lnTo>
                <a:lnTo>
                  <a:pt x="210026" y="25720"/>
                </a:lnTo>
                <a:lnTo>
                  <a:pt x="227172" y="25720"/>
                </a:lnTo>
                <a:cubicBezTo>
                  <a:pt x="234298" y="25720"/>
                  <a:pt x="240030" y="19987"/>
                  <a:pt x="240030" y="12863"/>
                </a:cubicBezTo>
                <a:cubicBezTo>
                  <a:pt x="240030" y="5736"/>
                  <a:pt x="234298" y="5"/>
                  <a:pt x="227172" y="5"/>
                </a:cubicBezTo>
                <a:lnTo>
                  <a:pt x="210026" y="5"/>
                </a:lnTo>
                <a:lnTo>
                  <a:pt x="30004" y="5"/>
                </a:lnTo>
                <a:lnTo>
                  <a:pt x="12858" y="5"/>
                </a:lnTo>
                <a:cubicBezTo>
                  <a:pt x="5732" y="5"/>
                  <a:pt x="0" y="5739"/>
                  <a:pt x="0" y="12865"/>
                </a:cubicBezTo>
                <a:lnTo>
                  <a:pt x="0" y="12860"/>
                </a:lnTo>
                <a:moveTo>
                  <a:pt x="43719" y="97995"/>
                </a:moveTo>
                <a:lnTo>
                  <a:pt x="42862" y="98264"/>
                </a:lnTo>
                <a:lnTo>
                  <a:pt x="42862" y="42865"/>
                </a:lnTo>
                <a:lnTo>
                  <a:pt x="17145" y="42865"/>
                </a:lnTo>
                <a:lnTo>
                  <a:pt x="17145" y="110962"/>
                </a:lnTo>
                <a:lnTo>
                  <a:pt x="16932" y="111176"/>
                </a:lnTo>
                <a:cubicBezTo>
                  <a:pt x="9378" y="117551"/>
                  <a:pt x="4287" y="126286"/>
                  <a:pt x="4287" y="137163"/>
                </a:cubicBezTo>
                <a:cubicBezTo>
                  <a:pt x="4287" y="176113"/>
                  <a:pt x="22181" y="201565"/>
                  <a:pt x="46292" y="216619"/>
                </a:cubicBezTo>
                <a:cubicBezTo>
                  <a:pt x="47202" y="217209"/>
                  <a:pt x="48167" y="217744"/>
                  <a:pt x="49079" y="218334"/>
                </a:cubicBezTo>
                <a:lnTo>
                  <a:pt x="37130" y="240140"/>
                </a:lnTo>
                <a:cubicBezTo>
                  <a:pt x="35256" y="243514"/>
                  <a:pt x="34291" y="247373"/>
                  <a:pt x="34291" y="251230"/>
                </a:cubicBezTo>
                <a:cubicBezTo>
                  <a:pt x="34291" y="263981"/>
                  <a:pt x="44631" y="274322"/>
                  <a:pt x="57384" y="274322"/>
                </a:cubicBezTo>
                <a:lnTo>
                  <a:pt x="182651" y="274322"/>
                </a:lnTo>
                <a:cubicBezTo>
                  <a:pt x="195401" y="274322"/>
                  <a:pt x="205744" y="263981"/>
                  <a:pt x="205744" y="251230"/>
                </a:cubicBezTo>
                <a:cubicBezTo>
                  <a:pt x="205744" y="247373"/>
                  <a:pt x="204779" y="243516"/>
                  <a:pt x="202904" y="240140"/>
                </a:cubicBezTo>
                <a:lnTo>
                  <a:pt x="190956" y="218334"/>
                </a:lnTo>
                <a:cubicBezTo>
                  <a:pt x="191921" y="217799"/>
                  <a:pt x="192830" y="217209"/>
                  <a:pt x="193742" y="216619"/>
                </a:cubicBezTo>
                <a:cubicBezTo>
                  <a:pt x="217853" y="201565"/>
                  <a:pt x="235748" y="176113"/>
                  <a:pt x="235748" y="137163"/>
                </a:cubicBezTo>
                <a:cubicBezTo>
                  <a:pt x="235748" y="126286"/>
                  <a:pt x="230657" y="117554"/>
                  <a:pt x="223103" y="111176"/>
                </a:cubicBezTo>
                <a:lnTo>
                  <a:pt x="222889" y="110962"/>
                </a:lnTo>
                <a:lnTo>
                  <a:pt x="222889" y="42865"/>
                </a:lnTo>
                <a:lnTo>
                  <a:pt x="197172" y="42865"/>
                </a:lnTo>
                <a:lnTo>
                  <a:pt x="197172" y="98264"/>
                </a:lnTo>
                <a:lnTo>
                  <a:pt x="196315" y="97995"/>
                </a:lnTo>
                <a:cubicBezTo>
                  <a:pt x="175956" y="92155"/>
                  <a:pt x="148792" y="90013"/>
                  <a:pt x="120020" y="90013"/>
                </a:cubicBezTo>
                <a:cubicBezTo>
                  <a:pt x="91247" y="90013"/>
                  <a:pt x="64083" y="92155"/>
                  <a:pt x="43724" y="97995"/>
                </a:cubicBezTo>
                <a:lnTo>
                  <a:pt x="43719" y="97995"/>
                </a:lnTo>
                <a:moveTo>
                  <a:pt x="200276" y="175093"/>
                </a:moveTo>
                <a:cubicBezTo>
                  <a:pt x="195027" y="183504"/>
                  <a:pt x="188006" y="189882"/>
                  <a:pt x="180131" y="194863"/>
                </a:cubicBezTo>
                <a:cubicBezTo>
                  <a:pt x="162342" y="205954"/>
                  <a:pt x="139251" y="210025"/>
                  <a:pt x="120015" y="210025"/>
                </a:cubicBezTo>
                <a:cubicBezTo>
                  <a:pt x="100781" y="210025"/>
                  <a:pt x="77688" y="205954"/>
                  <a:pt x="59899" y="194863"/>
                </a:cubicBezTo>
                <a:cubicBezTo>
                  <a:pt x="52024" y="189934"/>
                  <a:pt x="45006" y="183504"/>
                  <a:pt x="39754" y="175093"/>
                </a:cubicBezTo>
                <a:cubicBezTo>
                  <a:pt x="41040" y="175521"/>
                  <a:pt x="42380" y="175897"/>
                  <a:pt x="43719" y="176325"/>
                </a:cubicBezTo>
                <a:cubicBezTo>
                  <a:pt x="64078" y="182165"/>
                  <a:pt x="91243" y="184307"/>
                  <a:pt x="120015" y="184307"/>
                </a:cubicBezTo>
                <a:cubicBezTo>
                  <a:pt x="148787" y="184307"/>
                  <a:pt x="175952" y="182165"/>
                  <a:pt x="196311" y="176325"/>
                </a:cubicBezTo>
                <a:cubicBezTo>
                  <a:pt x="197650" y="175949"/>
                  <a:pt x="198937" y="175521"/>
                  <a:pt x="200276" y="175093"/>
                </a:cubicBezTo>
                <a:lnTo>
                  <a:pt x="200276" y="175093"/>
                </a:lnTo>
                <a:moveTo>
                  <a:pt x="30004" y="137160"/>
                </a:moveTo>
                <a:cubicBezTo>
                  <a:pt x="30004" y="135177"/>
                  <a:pt x="30647" y="133196"/>
                  <a:pt x="33539" y="130730"/>
                </a:cubicBezTo>
                <a:cubicBezTo>
                  <a:pt x="36809" y="127998"/>
                  <a:pt x="42380" y="125159"/>
                  <a:pt x="50846" y="122692"/>
                </a:cubicBezTo>
                <a:cubicBezTo>
                  <a:pt x="67669" y="117870"/>
                  <a:pt x="91941" y="115727"/>
                  <a:pt x="120015" y="115727"/>
                </a:cubicBezTo>
                <a:cubicBezTo>
                  <a:pt x="148089" y="115727"/>
                  <a:pt x="172361" y="117870"/>
                  <a:pt x="189184" y="122747"/>
                </a:cubicBezTo>
                <a:cubicBezTo>
                  <a:pt x="197650" y="125159"/>
                  <a:pt x="203221" y="127998"/>
                  <a:pt x="206438" y="130785"/>
                </a:cubicBezTo>
                <a:cubicBezTo>
                  <a:pt x="209330" y="133248"/>
                  <a:pt x="209973" y="135179"/>
                  <a:pt x="209973" y="137215"/>
                </a:cubicBezTo>
                <a:cubicBezTo>
                  <a:pt x="209973" y="139250"/>
                  <a:pt x="209330" y="141179"/>
                  <a:pt x="206438" y="143645"/>
                </a:cubicBezTo>
                <a:cubicBezTo>
                  <a:pt x="203169" y="146377"/>
                  <a:pt x="197597" y="149216"/>
                  <a:pt x="189184" y="151682"/>
                </a:cubicBezTo>
                <a:cubicBezTo>
                  <a:pt x="172361" y="156450"/>
                  <a:pt x="148089" y="158595"/>
                  <a:pt x="120015" y="158595"/>
                </a:cubicBezTo>
                <a:cubicBezTo>
                  <a:pt x="91941" y="158595"/>
                  <a:pt x="67669" y="156453"/>
                  <a:pt x="50846" y="151576"/>
                </a:cubicBezTo>
                <a:cubicBezTo>
                  <a:pt x="42380" y="149164"/>
                  <a:pt x="36809" y="146325"/>
                  <a:pt x="33539" y="143538"/>
                </a:cubicBezTo>
                <a:cubicBezTo>
                  <a:pt x="30647" y="141075"/>
                  <a:pt x="30004" y="139143"/>
                  <a:pt x="30004" y="137108"/>
                </a:cubicBezTo>
                <a:lnTo>
                  <a:pt x="30004" y="137160"/>
                </a:lnTo>
                <a:moveTo>
                  <a:pt x="167325" y="228670"/>
                </a:moveTo>
                <a:lnTo>
                  <a:pt x="178201" y="248603"/>
                </a:lnTo>
                <a:lnTo>
                  <a:pt x="61776" y="248603"/>
                </a:lnTo>
                <a:lnTo>
                  <a:pt x="72707" y="228670"/>
                </a:lnTo>
                <a:cubicBezTo>
                  <a:pt x="89049" y="233869"/>
                  <a:pt x="105820" y="235742"/>
                  <a:pt x="120017" y="235742"/>
                </a:cubicBezTo>
                <a:cubicBezTo>
                  <a:pt x="134215" y="235742"/>
                  <a:pt x="150931" y="233866"/>
                  <a:pt x="167327" y="228670"/>
                </a:cubicBezTo>
                <a:lnTo>
                  <a:pt x="167325" y="228670"/>
                </a:lnTo>
                <a:moveTo>
                  <a:pt x="68579" y="42863"/>
                </a:moveTo>
                <a:cubicBezTo>
                  <a:pt x="63865" y="42863"/>
                  <a:pt x="60008" y="46719"/>
                  <a:pt x="60008" y="51435"/>
                </a:cubicBezTo>
                <a:cubicBezTo>
                  <a:pt x="60008" y="56151"/>
                  <a:pt x="63865" y="60008"/>
                  <a:pt x="68579" y="60008"/>
                </a:cubicBezTo>
                <a:lnTo>
                  <a:pt x="94296" y="60008"/>
                </a:lnTo>
                <a:cubicBezTo>
                  <a:pt x="99010" y="60008"/>
                  <a:pt x="102867" y="56151"/>
                  <a:pt x="102867" y="51435"/>
                </a:cubicBezTo>
                <a:cubicBezTo>
                  <a:pt x="102867" y="46719"/>
                  <a:pt x="99010" y="42863"/>
                  <a:pt x="94296" y="42863"/>
                </a:cubicBezTo>
                <a:lnTo>
                  <a:pt x="68579" y="4286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723750"/>
            <a:ext cx="274320" cy="192057"/>
          </a:xfrm>
          <a:custGeom>
            <a:avLst/>
            <a:gdLst/>
            <a:ahLst/>
            <a:cxnLst/>
            <a:rect l="l" t="t" r="r" b="b"/>
            <a:pathLst>
              <a:path w="274320" h="192057">
                <a:moveTo>
                  <a:pt x="137163" y="20573"/>
                </a:moveTo>
                <a:cubicBezTo>
                  <a:pt x="138235" y="20573"/>
                  <a:pt x="139305" y="20744"/>
                  <a:pt x="140334" y="21130"/>
                </a:cubicBezTo>
                <a:lnTo>
                  <a:pt x="233773" y="54863"/>
                </a:lnTo>
                <a:lnTo>
                  <a:pt x="140334" y="88596"/>
                </a:lnTo>
                <a:cubicBezTo>
                  <a:pt x="139305" y="88982"/>
                  <a:pt x="138233" y="89153"/>
                  <a:pt x="137163" y="89153"/>
                </a:cubicBezTo>
                <a:cubicBezTo>
                  <a:pt x="136090" y="89153"/>
                  <a:pt x="135020" y="88982"/>
                  <a:pt x="133992" y="88596"/>
                </a:cubicBezTo>
                <a:lnTo>
                  <a:pt x="79257" y="68837"/>
                </a:lnTo>
                <a:lnTo>
                  <a:pt x="139604" y="46207"/>
                </a:lnTo>
                <a:cubicBezTo>
                  <a:pt x="143162" y="44878"/>
                  <a:pt x="144962" y="40935"/>
                  <a:pt x="143634" y="37378"/>
                </a:cubicBezTo>
                <a:cubicBezTo>
                  <a:pt x="142306" y="33821"/>
                  <a:pt x="138361" y="32020"/>
                  <a:pt x="134804" y="33349"/>
                </a:cubicBezTo>
                <a:lnTo>
                  <a:pt x="66396" y="58981"/>
                </a:lnTo>
                <a:cubicBezTo>
                  <a:pt x="64169" y="59837"/>
                  <a:pt x="61983" y="60780"/>
                  <a:pt x="59837" y="61810"/>
                </a:cubicBezTo>
                <a:lnTo>
                  <a:pt x="40594" y="54867"/>
                </a:lnTo>
                <a:lnTo>
                  <a:pt x="134033" y="21134"/>
                </a:lnTo>
                <a:cubicBezTo>
                  <a:pt x="135061" y="20748"/>
                  <a:pt x="136134" y="20577"/>
                  <a:pt x="137204" y="20577"/>
                </a:cubicBezTo>
                <a:lnTo>
                  <a:pt x="137163" y="20573"/>
                </a:lnTo>
                <a:moveTo>
                  <a:pt x="6778" y="64548"/>
                </a:moveTo>
                <a:lnTo>
                  <a:pt x="39952" y="76506"/>
                </a:lnTo>
                <a:cubicBezTo>
                  <a:pt x="28293" y="88807"/>
                  <a:pt x="21221" y="105094"/>
                  <a:pt x="20621" y="122667"/>
                </a:cubicBezTo>
                <a:cubicBezTo>
                  <a:pt x="20577" y="122924"/>
                  <a:pt x="20577" y="123182"/>
                  <a:pt x="20577" y="123439"/>
                </a:cubicBezTo>
                <a:cubicBezTo>
                  <a:pt x="20577" y="135612"/>
                  <a:pt x="15949" y="148212"/>
                  <a:pt x="11019" y="158071"/>
                </a:cubicBezTo>
                <a:cubicBezTo>
                  <a:pt x="8232" y="163642"/>
                  <a:pt x="5061" y="169129"/>
                  <a:pt x="1374" y="174186"/>
                </a:cubicBezTo>
                <a:cubicBezTo>
                  <a:pt x="3" y="176030"/>
                  <a:pt x="-384" y="178429"/>
                  <a:pt x="389" y="180616"/>
                </a:cubicBezTo>
                <a:cubicBezTo>
                  <a:pt x="1160" y="182802"/>
                  <a:pt x="2960" y="184431"/>
                  <a:pt x="5190" y="184988"/>
                </a:cubicBezTo>
                <a:lnTo>
                  <a:pt x="32622" y="191846"/>
                </a:lnTo>
                <a:cubicBezTo>
                  <a:pt x="34422" y="192316"/>
                  <a:pt x="36350" y="191975"/>
                  <a:pt x="37936" y="190989"/>
                </a:cubicBezTo>
                <a:cubicBezTo>
                  <a:pt x="39521" y="190004"/>
                  <a:pt x="40635" y="188375"/>
                  <a:pt x="40978" y="186532"/>
                </a:cubicBezTo>
                <a:cubicBezTo>
                  <a:pt x="44665" y="168186"/>
                  <a:pt x="42821" y="151729"/>
                  <a:pt x="40078" y="139941"/>
                </a:cubicBezTo>
                <a:cubicBezTo>
                  <a:pt x="38707" y="133941"/>
                  <a:pt x="36863" y="127810"/>
                  <a:pt x="34334" y="122152"/>
                </a:cubicBezTo>
                <a:cubicBezTo>
                  <a:pt x="35149" y="106294"/>
                  <a:pt x="42564" y="91763"/>
                  <a:pt x="54351" y="81776"/>
                </a:cubicBezTo>
                <a:lnTo>
                  <a:pt x="127002" y="108007"/>
                </a:lnTo>
                <a:cubicBezTo>
                  <a:pt x="130258" y="109165"/>
                  <a:pt x="133687" y="109765"/>
                  <a:pt x="137160" y="109765"/>
                </a:cubicBezTo>
                <a:cubicBezTo>
                  <a:pt x="140633" y="109765"/>
                  <a:pt x="144062" y="109165"/>
                  <a:pt x="147318" y="108007"/>
                </a:cubicBezTo>
                <a:lnTo>
                  <a:pt x="267544" y="64547"/>
                </a:lnTo>
                <a:cubicBezTo>
                  <a:pt x="271615" y="63089"/>
                  <a:pt x="274317" y="59188"/>
                  <a:pt x="274317" y="54859"/>
                </a:cubicBezTo>
                <a:cubicBezTo>
                  <a:pt x="274317" y="50530"/>
                  <a:pt x="271618" y="46672"/>
                  <a:pt x="267544" y="45172"/>
                </a:cubicBezTo>
                <a:lnTo>
                  <a:pt x="147318" y="1754"/>
                </a:lnTo>
                <a:cubicBezTo>
                  <a:pt x="144062" y="595"/>
                  <a:pt x="140633" y="-4"/>
                  <a:pt x="137160" y="-4"/>
                </a:cubicBezTo>
                <a:cubicBezTo>
                  <a:pt x="133687" y="-4"/>
                  <a:pt x="130258" y="595"/>
                  <a:pt x="127002" y="1754"/>
                </a:cubicBezTo>
                <a:lnTo>
                  <a:pt x="6776" y="45172"/>
                </a:lnTo>
                <a:cubicBezTo>
                  <a:pt x="2705" y="46672"/>
                  <a:pt x="3" y="50530"/>
                  <a:pt x="3" y="54859"/>
                </a:cubicBezTo>
                <a:cubicBezTo>
                  <a:pt x="3" y="59188"/>
                  <a:pt x="2702" y="63047"/>
                  <a:pt x="6776" y="64547"/>
                </a:cubicBezTo>
                <a:lnTo>
                  <a:pt x="6778" y="64548"/>
                </a:lnTo>
                <a:moveTo>
                  <a:pt x="212856" y="98838"/>
                </a:moveTo>
                <a:lnTo>
                  <a:pt x="192926" y="106038"/>
                </a:lnTo>
                <a:lnTo>
                  <a:pt x="198369" y="157686"/>
                </a:lnTo>
                <a:cubicBezTo>
                  <a:pt x="196312" y="159186"/>
                  <a:pt x="192883" y="161115"/>
                  <a:pt x="187824" y="163087"/>
                </a:cubicBezTo>
                <a:cubicBezTo>
                  <a:pt x="175738" y="167844"/>
                  <a:pt x="157737" y="171445"/>
                  <a:pt x="137163" y="171445"/>
                </a:cubicBezTo>
                <a:cubicBezTo>
                  <a:pt x="116589" y="171445"/>
                  <a:pt x="98588" y="167844"/>
                  <a:pt x="86457" y="163129"/>
                </a:cubicBezTo>
                <a:cubicBezTo>
                  <a:pt x="81399" y="161157"/>
                  <a:pt x="77970" y="159186"/>
                  <a:pt x="75913" y="157729"/>
                </a:cubicBezTo>
                <a:lnTo>
                  <a:pt x="81355" y="106081"/>
                </a:lnTo>
                <a:lnTo>
                  <a:pt x="61426" y="98880"/>
                </a:lnTo>
                <a:lnTo>
                  <a:pt x="54867" y="161159"/>
                </a:lnTo>
                <a:cubicBezTo>
                  <a:pt x="54867" y="176289"/>
                  <a:pt x="91727" y="192019"/>
                  <a:pt x="137160" y="192019"/>
                </a:cubicBezTo>
                <a:cubicBezTo>
                  <a:pt x="182593" y="192019"/>
                  <a:pt x="219453" y="176289"/>
                  <a:pt x="219453" y="161159"/>
                </a:cubicBezTo>
                <a:lnTo>
                  <a:pt x="212894" y="98838"/>
                </a:lnTo>
                <a:lnTo>
                  <a:pt x="212856" y="98838"/>
                </a:lnTo>
                <a:moveTo>
                  <a:pt x="200341" y="156016"/>
                </a:moveTo>
                <a:cubicBezTo>
                  <a:pt x="200341" y="156016"/>
                  <a:pt x="200298" y="156058"/>
                  <a:pt x="200212" y="156187"/>
                </a:cubicBezTo>
                <a:cubicBezTo>
                  <a:pt x="200298" y="156058"/>
                  <a:pt x="200341" y="156016"/>
                  <a:pt x="200341" y="156016"/>
                </a:cubicBezTo>
                <a:moveTo>
                  <a:pt x="73987" y="156016"/>
                </a:moveTo>
                <a:cubicBezTo>
                  <a:pt x="73987" y="156016"/>
                  <a:pt x="74031" y="156058"/>
                  <a:pt x="74116" y="156187"/>
                </a:cubicBezTo>
                <a:cubicBezTo>
                  <a:pt x="74031" y="156058"/>
                  <a:pt x="73987" y="156016"/>
                  <a:pt x="73987" y="156016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 for Mixed-Ability Groups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 will be incorporated to provide additional support and challenges.</a:t>
            </a:r>
            <a:endParaRPr lang="en-US" sz="1125" dirty="0"/>
          </a:p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students can access resources tailored to their needs while engaging with advanced tools.</a:t>
            </a:r>
            <a:endParaRPr lang="en-US" sz="1125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 for Support and Challenges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Graphic Organizers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graphic organizers will be used to help students structure their thoughts and analyses.</a:t>
            </a:r>
            <a:endParaRPr lang="en-US" sz="1125" dirty="0"/>
          </a:p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will support students in organizing their ideas effectively, regardless of their learning abilities.</a:t>
            </a:r>
            <a:endParaRPr lang="en-US" sz="1125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Centers for Oral and Anal Stages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centers or stations will be set up to focus on various aspects of the oral and anal stages.</a:t>
            </a:r>
            <a:endParaRPr lang="en-US" sz="1125" dirty="0"/>
          </a:p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stations will allow students to explore concepts in a hands-on and interactive manner.</a:t>
            </a:r>
            <a:endParaRPr lang="en-US" sz="1125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Tiered Case Studies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Tiered case studies will be provided to cater to different learning abilities.</a:t>
            </a:r>
            <a:endParaRPr lang="en-US" sz="1125" dirty="0"/>
          </a:p>
          <a:p>
            <a:pPr algn="l" marL="0" indent="0">
              <a:lnSpc>
                <a:spcPct val="90000"/>
              </a:lnSpc>
              <a:spcBef>
                <a:spcPts val="803"/>
              </a:spcBef>
              <a:buNone/>
            </a:pPr>
            <a:r>
              <a:rPr lang="en-US" sz="11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students engage with material suited to their individual skill levels.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Instructor Support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instructor will provide feedback and guidance to support students' learning and development.</a:t>
            </a:r>
            <a:endParaRPr lang="en-US" sz="930" dirty="0"/>
          </a:p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support will help students improve their understanding and performance in assessments.</a:t>
            </a:r>
            <a:endParaRPr lang="en-US" sz="93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Criteria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assessments aim to evaluate students' understanding of key concepts and their analytical skills.</a:t>
            </a:r>
            <a:endParaRPr lang="en-US" sz="930" dirty="0"/>
          </a:p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Participation in group discussions will also be considered as part of the evaluation process.</a:t>
            </a:r>
            <a:endParaRPr lang="en-US" sz="93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Methods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assessed through a written essay, case study presentation, and reflective journal.</a:t>
            </a:r>
            <a:endParaRPr lang="en-US" sz="930" dirty="0"/>
          </a:p>
          <a:p>
            <a:pPr algn="l" marL="0" indent="0">
              <a:lnSpc>
                <a:spcPct val="90000"/>
              </a:lnSpc>
              <a:spcBef>
                <a:spcPts val="581"/>
              </a:spcBef>
              <a:buNone/>
            </a:pPr>
            <a:r>
              <a:rPr lang="en-US" sz="93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assessments will evaluate students' understanding of the oral and anal stages, their ability to analyze case studies, and their participation in group discussions.</a:t>
            </a:r>
            <a:endParaRPr lang="en-US" sz="930" dirty="0"/>
          </a:p>
        </p:txBody>
      </p:sp>
      <p:sp>
        <p:nvSpPr>
          <p:cNvPr id="21" name="Text 19"/>
          <p:cNvSpPr/>
          <p:nvPr/>
        </p:nvSpPr>
        <p:spPr>
          <a:xfrm>
            <a:off x="3885670" y="4926877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14245" y="3340517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8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3071" y="210707"/>
                  <a:pt x="78123" y="207891"/>
                  <a:pt x="82457" y="204094"/>
                </a:cubicBezTo>
                <a:cubicBezTo>
                  <a:pt x="83083" y="203557"/>
                  <a:pt x="83664" y="202976"/>
                  <a:pt x="84245" y="202396"/>
                </a:cubicBezTo>
                <a:lnTo>
                  <a:pt x="220202" y="66481"/>
                </a:lnTo>
                <a:cubicBezTo>
                  <a:pt x="229990" y="56693"/>
                  <a:pt x="231197" y="41633"/>
                  <a:pt x="223866" y="30502"/>
                </a:cubicBezTo>
                <a:cubicBezTo>
                  <a:pt x="222837" y="28938"/>
                  <a:pt x="221587" y="27418"/>
                  <a:pt x="220202" y="26033"/>
                </a:cubicBezTo>
                <a:lnTo>
                  <a:pt x="202592" y="8378"/>
                </a:lnTo>
                <a:cubicBezTo>
                  <a:pt x="191418" y="-2796"/>
                  <a:pt x="173317" y="-2796"/>
                  <a:pt x="162144" y="8378"/>
                </a:cubicBezTo>
                <a:lnTo>
                  <a:pt x="26187" y="144336"/>
                </a:lnTo>
                <a:cubicBezTo>
                  <a:pt x="21539" y="148983"/>
                  <a:pt x="18143" y="154748"/>
                  <a:pt x="16264" y="161051"/>
                </a:cubicBezTo>
                <a:lnTo>
                  <a:pt x="16266" y="161053"/>
                </a:lnTo>
                <a:moveTo>
                  <a:pt x="36825" y="167086"/>
                </a:moveTo>
                <a:cubicBezTo>
                  <a:pt x="37584" y="164583"/>
                  <a:pt x="38836" y="162258"/>
                  <a:pt x="40578" y="160292"/>
                </a:cubicBezTo>
                <a:cubicBezTo>
                  <a:pt x="40846" y="160025"/>
                  <a:pt x="41070" y="159755"/>
                  <a:pt x="41337" y="159487"/>
                </a:cubicBezTo>
                <a:lnTo>
                  <a:pt x="143461" y="57408"/>
                </a:lnTo>
                <a:lnTo>
                  <a:pt x="171170" y="85119"/>
                </a:lnTo>
                <a:lnTo>
                  <a:pt x="69089" y="187244"/>
                </a:lnTo>
                <a:cubicBezTo>
                  <a:pt x="66989" y="189345"/>
                  <a:pt x="64351" y="190908"/>
                  <a:pt x="61491" y="191759"/>
                </a:cubicBezTo>
                <a:lnTo>
                  <a:pt x="51034" y="194843"/>
                </a:lnTo>
                <a:lnTo>
                  <a:pt x="26541" y="202039"/>
                </a:lnTo>
                <a:lnTo>
                  <a:pt x="33737" y="177547"/>
                </a:lnTo>
                <a:lnTo>
                  <a:pt x="36825" y="16708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Implications for Professionals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Professionals in psychology, education, and social work benefit from understanding psychoanalytic stages.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aids in addressing developmental and behavioral challenges effectively.</a:t>
            </a:r>
            <a:endParaRPr lang="en-US" sz="913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Exploration of Psychoanalytic Stages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will explore more complex aspects of psychoanalytic theory, including the phallic, latency, and genital stages.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stages provide deeper insights into human psychological development.</a:t>
            </a:r>
            <a:endParaRPr lang="en-US" sz="913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Foundational Concepts in Psychoanalytic Theory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oral and anal stages are foundational concepts in psychoanalytic theory, influencing psychological development and adult behaviors.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stages is crucial for professionals in psychology, education, and social work.</a:t>
            </a:r>
            <a:endParaRPr lang="en-US" sz="913" dirty="0"/>
          </a:p>
        </p:txBody>
      </p:sp>
      <p:sp>
        <p:nvSpPr>
          <p:cNvPr id="21" name="Text 19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48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39555" y="1757598"/>
            <a:ext cx="171439" cy="228600"/>
          </a:xfrm>
          <a:custGeom>
            <a:avLst/>
            <a:gdLst/>
            <a:ahLst/>
            <a:cxnLst/>
            <a:rect l="l" t="t" r="r" b="b"/>
            <a:pathLst>
              <a:path w="171439" h="228600">
                <a:moveTo>
                  <a:pt x="85742" y="50004"/>
                </a:moveTo>
                <a:cubicBezTo>
                  <a:pt x="93631" y="50004"/>
                  <a:pt x="100028" y="43608"/>
                  <a:pt x="100028" y="35716"/>
                </a:cubicBezTo>
                <a:cubicBezTo>
                  <a:pt x="100028" y="27825"/>
                  <a:pt x="93631" y="21429"/>
                  <a:pt x="85742" y="21429"/>
                </a:cubicBezTo>
                <a:cubicBezTo>
                  <a:pt x="77852" y="21429"/>
                  <a:pt x="71456" y="27825"/>
                  <a:pt x="71456" y="35716"/>
                </a:cubicBezTo>
                <a:cubicBezTo>
                  <a:pt x="71456" y="43608"/>
                  <a:pt x="77852" y="50004"/>
                  <a:pt x="85742" y="50004"/>
                </a:cubicBezTo>
                <a:moveTo>
                  <a:pt x="85742" y="0"/>
                </a:moveTo>
                <a:cubicBezTo>
                  <a:pt x="105468" y="0"/>
                  <a:pt x="121458" y="15991"/>
                  <a:pt x="121458" y="35716"/>
                </a:cubicBezTo>
                <a:cubicBezTo>
                  <a:pt x="121458" y="55442"/>
                  <a:pt x="105468" y="71433"/>
                  <a:pt x="85742" y="71433"/>
                </a:cubicBezTo>
                <a:cubicBezTo>
                  <a:pt x="66016" y="71433"/>
                  <a:pt x="50026" y="55442"/>
                  <a:pt x="50026" y="35716"/>
                </a:cubicBezTo>
                <a:cubicBezTo>
                  <a:pt x="50026" y="15991"/>
                  <a:pt x="66016" y="0"/>
                  <a:pt x="85742" y="0"/>
                </a:cubicBezTo>
                <a:moveTo>
                  <a:pt x="33640" y="80675"/>
                </a:moveTo>
                <a:cubicBezTo>
                  <a:pt x="30871" y="77907"/>
                  <a:pt x="26318" y="77907"/>
                  <a:pt x="23551" y="80675"/>
                </a:cubicBezTo>
                <a:cubicBezTo>
                  <a:pt x="20782" y="83444"/>
                  <a:pt x="20782" y="87997"/>
                  <a:pt x="23551" y="90766"/>
                </a:cubicBezTo>
                <a:lnTo>
                  <a:pt x="31900" y="99114"/>
                </a:lnTo>
                <a:cubicBezTo>
                  <a:pt x="37614" y="104829"/>
                  <a:pt x="44176" y="109561"/>
                  <a:pt x="51276" y="113178"/>
                </a:cubicBezTo>
                <a:cubicBezTo>
                  <a:pt x="54891" y="115009"/>
                  <a:pt x="57123" y="118714"/>
                  <a:pt x="57123" y="122731"/>
                </a:cubicBezTo>
                <a:lnTo>
                  <a:pt x="57123" y="128535"/>
                </a:lnTo>
                <a:lnTo>
                  <a:pt x="57123" y="128535"/>
                </a:lnTo>
                <a:lnTo>
                  <a:pt x="114269" y="128535"/>
                </a:lnTo>
                <a:lnTo>
                  <a:pt x="114269" y="122731"/>
                </a:lnTo>
                <a:cubicBezTo>
                  <a:pt x="114269" y="118712"/>
                  <a:pt x="116546" y="115006"/>
                  <a:pt x="120117" y="113178"/>
                </a:cubicBezTo>
                <a:cubicBezTo>
                  <a:pt x="127216" y="109561"/>
                  <a:pt x="133779" y="104873"/>
                  <a:pt x="139493" y="99114"/>
                </a:cubicBezTo>
                <a:lnTo>
                  <a:pt x="147842" y="90766"/>
                </a:lnTo>
                <a:cubicBezTo>
                  <a:pt x="150611" y="87997"/>
                  <a:pt x="150611" y="83444"/>
                  <a:pt x="147842" y="80675"/>
                </a:cubicBezTo>
                <a:cubicBezTo>
                  <a:pt x="145073" y="77907"/>
                  <a:pt x="140520" y="77907"/>
                  <a:pt x="137753" y="80675"/>
                </a:cubicBezTo>
                <a:lnTo>
                  <a:pt x="129404" y="89024"/>
                </a:lnTo>
                <a:cubicBezTo>
                  <a:pt x="117796" y="100632"/>
                  <a:pt x="102082" y="107149"/>
                  <a:pt x="85695" y="107149"/>
                </a:cubicBezTo>
                <a:cubicBezTo>
                  <a:pt x="69311" y="107149"/>
                  <a:pt x="53551" y="100632"/>
                  <a:pt x="41987" y="89024"/>
                </a:cubicBezTo>
                <a:lnTo>
                  <a:pt x="33640" y="80675"/>
                </a:lnTo>
                <a:moveTo>
                  <a:pt x="121727" y="152465"/>
                </a:moveTo>
                <a:lnTo>
                  <a:pt x="110967" y="161885"/>
                </a:lnTo>
                <a:lnTo>
                  <a:pt x="121459" y="175414"/>
                </a:lnTo>
                <a:cubicBezTo>
                  <a:pt x="124496" y="179344"/>
                  <a:pt x="124451" y="184835"/>
                  <a:pt x="121370" y="188673"/>
                </a:cubicBezTo>
                <a:lnTo>
                  <a:pt x="115879" y="195549"/>
                </a:lnTo>
                <a:cubicBezTo>
                  <a:pt x="113424" y="198631"/>
                  <a:pt x="113914" y="203139"/>
                  <a:pt x="116995" y="205594"/>
                </a:cubicBezTo>
                <a:cubicBezTo>
                  <a:pt x="120076" y="208049"/>
                  <a:pt x="124585" y="207557"/>
                  <a:pt x="127040" y="204478"/>
                </a:cubicBezTo>
                <a:lnTo>
                  <a:pt x="141326" y="186620"/>
                </a:lnTo>
                <a:cubicBezTo>
                  <a:pt x="143380" y="184030"/>
                  <a:pt x="143424" y="180370"/>
                  <a:pt x="141370" y="177780"/>
                </a:cubicBezTo>
                <a:lnTo>
                  <a:pt x="121682" y="152465"/>
                </a:lnTo>
                <a:lnTo>
                  <a:pt x="121727" y="152465"/>
                </a:lnTo>
                <a:moveTo>
                  <a:pt x="60563" y="161885"/>
                </a:moveTo>
                <a:lnTo>
                  <a:pt x="49803" y="152465"/>
                </a:lnTo>
                <a:lnTo>
                  <a:pt x="30115" y="177780"/>
                </a:lnTo>
                <a:cubicBezTo>
                  <a:pt x="28106" y="180370"/>
                  <a:pt x="28106" y="184030"/>
                  <a:pt x="30159" y="186620"/>
                </a:cubicBezTo>
                <a:lnTo>
                  <a:pt x="44445" y="204478"/>
                </a:lnTo>
                <a:cubicBezTo>
                  <a:pt x="46900" y="207560"/>
                  <a:pt x="51409" y="208049"/>
                  <a:pt x="54490" y="205594"/>
                </a:cubicBezTo>
                <a:cubicBezTo>
                  <a:pt x="57571" y="203139"/>
                  <a:pt x="58061" y="198628"/>
                  <a:pt x="55606" y="195549"/>
                </a:cubicBezTo>
                <a:lnTo>
                  <a:pt x="50115" y="188673"/>
                </a:lnTo>
                <a:cubicBezTo>
                  <a:pt x="47034" y="184789"/>
                  <a:pt x="46990" y="179298"/>
                  <a:pt x="50026" y="175414"/>
                </a:cubicBezTo>
                <a:lnTo>
                  <a:pt x="60563" y="161885"/>
                </a:lnTo>
                <a:moveTo>
                  <a:pt x="8371" y="65496"/>
                </a:moveTo>
                <a:cubicBezTo>
                  <a:pt x="19532" y="54334"/>
                  <a:pt x="37614" y="54334"/>
                  <a:pt x="48776" y="65496"/>
                </a:cubicBezTo>
                <a:lnTo>
                  <a:pt x="57170" y="73890"/>
                </a:lnTo>
                <a:cubicBezTo>
                  <a:pt x="64759" y="81480"/>
                  <a:pt x="75029" y="85720"/>
                  <a:pt x="85743" y="85720"/>
                </a:cubicBezTo>
                <a:cubicBezTo>
                  <a:pt x="96458" y="85720"/>
                  <a:pt x="106728" y="81480"/>
                  <a:pt x="114317" y="73890"/>
                </a:cubicBezTo>
                <a:lnTo>
                  <a:pt x="122666" y="65542"/>
                </a:lnTo>
                <a:cubicBezTo>
                  <a:pt x="133827" y="54379"/>
                  <a:pt x="151909" y="54379"/>
                  <a:pt x="163071" y="65542"/>
                </a:cubicBezTo>
                <a:cubicBezTo>
                  <a:pt x="174232" y="76704"/>
                  <a:pt x="174232" y="94784"/>
                  <a:pt x="163071" y="105947"/>
                </a:cubicBezTo>
                <a:lnTo>
                  <a:pt x="154722" y="114295"/>
                </a:lnTo>
                <a:cubicBezTo>
                  <a:pt x="148963" y="120054"/>
                  <a:pt x="142579" y="124966"/>
                  <a:pt x="135747" y="129072"/>
                </a:cubicBezTo>
                <a:lnTo>
                  <a:pt x="135747" y="135590"/>
                </a:lnTo>
                <a:lnTo>
                  <a:pt x="158293" y="164610"/>
                </a:lnTo>
                <a:cubicBezTo>
                  <a:pt x="166419" y="175057"/>
                  <a:pt x="166330" y="189701"/>
                  <a:pt x="158070" y="200014"/>
                </a:cubicBezTo>
                <a:lnTo>
                  <a:pt x="143784" y="217872"/>
                </a:lnTo>
                <a:cubicBezTo>
                  <a:pt x="133918" y="230193"/>
                  <a:pt x="115925" y="232203"/>
                  <a:pt x="103602" y="222336"/>
                </a:cubicBezTo>
                <a:cubicBezTo>
                  <a:pt x="91279" y="212470"/>
                  <a:pt x="89272" y="194477"/>
                  <a:pt x="99138" y="182155"/>
                </a:cubicBezTo>
                <a:lnTo>
                  <a:pt x="99361" y="181888"/>
                </a:lnTo>
                <a:lnTo>
                  <a:pt x="96772" y="178585"/>
                </a:lnTo>
                <a:lnTo>
                  <a:pt x="74717" y="178585"/>
                </a:lnTo>
                <a:lnTo>
                  <a:pt x="72128" y="181888"/>
                </a:lnTo>
                <a:lnTo>
                  <a:pt x="72351" y="182155"/>
                </a:lnTo>
                <a:cubicBezTo>
                  <a:pt x="82217" y="194477"/>
                  <a:pt x="80208" y="212470"/>
                  <a:pt x="67887" y="222336"/>
                </a:cubicBezTo>
                <a:cubicBezTo>
                  <a:pt x="55565" y="232203"/>
                  <a:pt x="37573" y="230193"/>
                  <a:pt x="27706" y="217872"/>
                </a:cubicBezTo>
                <a:lnTo>
                  <a:pt x="13420" y="200014"/>
                </a:lnTo>
                <a:cubicBezTo>
                  <a:pt x="5161" y="189701"/>
                  <a:pt x="5071" y="175057"/>
                  <a:pt x="13198" y="164610"/>
                </a:cubicBezTo>
                <a:lnTo>
                  <a:pt x="35744" y="135590"/>
                </a:lnTo>
                <a:lnTo>
                  <a:pt x="35744" y="129072"/>
                </a:lnTo>
                <a:cubicBezTo>
                  <a:pt x="28869" y="124964"/>
                  <a:pt x="22484" y="120008"/>
                  <a:pt x="16769" y="114295"/>
                </a:cubicBezTo>
                <a:lnTo>
                  <a:pt x="8375" y="105947"/>
                </a:lnTo>
                <a:cubicBezTo>
                  <a:pt x="-2786" y="94784"/>
                  <a:pt x="-2786" y="76704"/>
                  <a:pt x="8375" y="65542"/>
                </a:cubicBezTo>
                <a:lnTo>
                  <a:pt x="8371" y="654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 for Teachers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well did the differentiated activities cater to the needs of mixed-ability groups?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inquiry evaluates the inclusivity and adaptability of teaching methods.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Mixed Abilities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what extent did students demonstrate a clear understanding of the oral and anal stages?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reflection focuses on assessing students' grasp of key psychological concepts.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Developmental Stages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effective were the introductory activities and case studies in engaging students?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explores the impact of initial teaching strategies on student involvement.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Through Activities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43557" y="1971318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visual aids and technology to enhance engagement and understanding.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make learning more interactive and accessible.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Engagement with Technology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27820" y="163140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45721" y="34290"/>
                </a:moveTo>
                <a:cubicBezTo>
                  <a:pt x="39435" y="34290"/>
                  <a:pt x="34292" y="39433"/>
                  <a:pt x="34292" y="45720"/>
                </a:cubicBezTo>
                <a:lnTo>
                  <a:pt x="34292" y="320040"/>
                </a:lnTo>
                <a:cubicBezTo>
                  <a:pt x="34292" y="326327"/>
                  <a:pt x="39435" y="331470"/>
                  <a:pt x="45721" y="331470"/>
                </a:cubicBezTo>
                <a:lnTo>
                  <a:pt x="274322" y="331470"/>
                </a:lnTo>
                <a:cubicBezTo>
                  <a:pt x="280608" y="331470"/>
                  <a:pt x="285751" y="326327"/>
                  <a:pt x="285751" y="320040"/>
                </a:cubicBezTo>
                <a:lnTo>
                  <a:pt x="285751" y="45720"/>
                </a:lnTo>
                <a:cubicBezTo>
                  <a:pt x="285751" y="39433"/>
                  <a:pt x="280608" y="34290"/>
                  <a:pt x="274322" y="34290"/>
                </a:cubicBezTo>
                <a:lnTo>
                  <a:pt x="45721" y="34290"/>
                </a:lnTo>
                <a:moveTo>
                  <a:pt x="0" y="45720"/>
                </a:moveTo>
                <a:cubicBezTo>
                  <a:pt x="0" y="20501"/>
                  <a:pt x="20502" y="0"/>
                  <a:pt x="45721" y="0"/>
                </a:cubicBezTo>
                <a:lnTo>
                  <a:pt x="274322" y="0"/>
                </a:lnTo>
                <a:cubicBezTo>
                  <a:pt x="299538" y="0"/>
                  <a:pt x="320043" y="20501"/>
                  <a:pt x="320043" y="45720"/>
                </a:cubicBezTo>
                <a:lnTo>
                  <a:pt x="320043" y="320040"/>
                </a:lnTo>
                <a:cubicBezTo>
                  <a:pt x="320043" y="345259"/>
                  <a:pt x="299541" y="365760"/>
                  <a:pt x="274322" y="365760"/>
                </a:cubicBezTo>
                <a:lnTo>
                  <a:pt x="45721" y="365760"/>
                </a:lnTo>
                <a:cubicBezTo>
                  <a:pt x="20505" y="365760"/>
                  <a:pt x="0" y="345259"/>
                  <a:pt x="0" y="320040"/>
                </a:cubicBezTo>
                <a:lnTo>
                  <a:pt x="0" y="45720"/>
                </a:lnTo>
                <a:moveTo>
                  <a:pt x="137160" y="285750"/>
                </a:moveTo>
                <a:lnTo>
                  <a:pt x="182880" y="285750"/>
                </a:lnTo>
                <a:cubicBezTo>
                  <a:pt x="189166" y="285750"/>
                  <a:pt x="194309" y="290893"/>
                  <a:pt x="194309" y="297180"/>
                </a:cubicBezTo>
                <a:cubicBezTo>
                  <a:pt x="194309" y="303467"/>
                  <a:pt x="189166" y="308610"/>
                  <a:pt x="182880" y="308610"/>
                </a:cubicBezTo>
                <a:lnTo>
                  <a:pt x="137160" y="308610"/>
                </a:lnTo>
                <a:cubicBezTo>
                  <a:pt x="130874" y="308610"/>
                  <a:pt x="125731" y="303467"/>
                  <a:pt x="125731" y="297180"/>
                </a:cubicBezTo>
                <a:cubicBezTo>
                  <a:pt x="125731" y="290893"/>
                  <a:pt x="130874" y="285750"/>
                  <a:pt x="137160" y="2857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Facilitate reflective journaling to provide students with a safe space to process their thoughts and feelings.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helps in personal growth and emotional well-being.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Facilitating Reflective Journaling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73" y="163140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diverse case studies to cater to different learning styles and interests.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inclusivity and keeps students engaged.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Diverse Learning Styles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89020" y="162804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active participation through think-pair-share and group discussions.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foster collaboration and deeper understanding among students.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Active Participation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03910" y="162489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oral and anal stages is crucial for applying psychoanalytic theory to real-life scenarios.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supports human development by addressing foundational psychological traits.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of Psychoanalytic Theory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anal stage impacts the development of control and independence, and traits such as neatness and orderliness.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stage plays a significant role in shaping an individual's approach to organization and self-discipline.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the Anal Stage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oral stage influences personality traits and behaviors, such as dependency or independence.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traits are shaped during early childhood and have lasting effects on adult behavior.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Influence of the Oral Stage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Recommendations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64824" b="-16482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should build upon the foundational knowledge of the oral and anal stages, exploring more complex aspects of psychoanalytic theory.</a:t>
            </a:r>
            <a:endParaRPr lang="en-US" sz="1128" dirty="0"/>
          </a:p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progression allows for a deeper understanding of psychoanalytic concepts and their applications.</a:t>
            </a:r>
            <a:endParaRPr lang="en-US" sz="1128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546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Foundational Knowledge Expansion</a:t>
            </a:r>
            <a:endParaRPr lang="en-US" sz="1546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should incorporate differentiated activities and assessments to cater to mixed-ability groups.</a:t>
            </a:r>
            <a:endParaRPr lang="en-US" sz="1128" dirty="0"/>
          </a:p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all students can engage with and benefit from the material presented.</a:t>
            </a:r>
            <a:endParaRPr lang="en-US" sz="1128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546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Teaching Strategies</a:t>
            </a:r>
            <a:endParaRPr lang="en-US" sz="1546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oral and anal stages are essential concepts in psychoanalytic theory, influencing psychological development and adult behaviors.</a:t>
            </a:r>
            <a:endParaRPr lang="en-US" sz="1128" dirty="0"/>
          </a:p>
          <a:p>
            <a:pPr algn="ctr" marL="0" indent="0">
              <a:lnSpc>
                <a:spcPct val="90000"/>
              </a:lnSpc>
              <a:spcBef>
                <a:spcPts val="805"/>
              </a:spcBef>
              <a:buNone/>
            </a:pPr>
            <a:r>
              <a:rPr lang="en-US" sz="11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should build upon the foundational knowledge of the oral and anal stages, exploring more complex aspects of psychoanalytic theory.</a:t>
            </a:r>
            <a:endParaRPr lang="en-US" sz="1128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546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Psychoanalytic Development Stages</a:t>
            </a:r>
            <a:endParaRPr lang="en-US" sz="1546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37144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922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10717"/>
                </a:moveTo>
                <a:cubicBezTo>
                  <a:pt x="0" y="16656"/>
                  <a:pt x="4777" y="21434"/>
                  <a:pt x="10715" y="21434"/>
                </a:cubicBezTo>
                <a:lnTo>
                  <a:pt x="25003" y="21434"/>
                </a:lnTo>
                <a:lnTo>
                  <a:pt x="175022" y="21434"/>
                </a:lnTo>
                <a:lnTo>
                  <a:pt x="189310" y="21434"/>
                </a:lnTo>
                <a:cubicBezTo>
                  <a:pt x="195248" y="21434"/>
                  <a:pt x="200025" y="16656"/>
                  <a:pt x="200025" y="10719"/>
                </a:cubicBezTo>
                <a:cubicBezTo>
                  <a:pt x="200025" y="4780"/>
                  <a:pt x="195248" y="5"/>
                  <a:pt x="189310" y="5"/>
                </a:cubicBezTo>
                <a:lnTo>
                  <a:pt x="175022" y="5"/>
                </a:lnTo>
                <a:lnTo>
                  <a:pt x="25003" y="5"/>
                </a:lnTo>
                <a:lnTo>
                  <a:pt x="10715" y="5"/>
                </a:lnTo>
                <a:cubicBezTo>
                  <a:pt x="4777" y="5"/>
                  <a:pt x="0" y="4782"/>
                  <a:pt x="0" y="10721"/>
                </a:cubicBezTo>
                <a:lnTo>
                  <a:pt x="0" y="10717"/>
                </a:lnTo>
                <a:moveTo>
                  <a:pt x="36433" y="81663"/>
                </a:moveTo>
                <a:lnTo>
                  <a:pt x="35718" y="81887"/>
                </a:lnTo>
                <a:lnTo>
                  <a:pt x="35718" y="35721"/>
                </a:lnTo>
                <a:lnTo>
                  <a:pt x="14288" y="35721"/>
                </a:lnTo>
                <a:lnTo>
                  <a:pt x="14288" y="92469"/>
                </a:lnTo>
                <a:lnTo>
                  <a:pt x="14110" y="92647"/>
                </a:lnTo>
                <a:cubicBezTo>
                  <a:pt x="7815" y="97960"/>
                  <a:pt x="3572" y="105238"/>
                  <a:pt x="3572" y="114302"/>
                </a:cubicBezTo>
                <a:cubicBezTo>
                  <a:pt x="3572" y="146761"/>
                  <a:pt x="18484" y="167971"/>
                  <a:pt x="38577" y="180516"/>
                </a:cubicBezTo>
                <a:cubicBezTo>
                  <a:pt x="39335" y="181008"/>
                  <a:pt x="40139" y="181454"/>
                  <a:pt x="40899" y="181945"/>
                </a:cubicBezTo>
                <a:lnTo>
                  <a:pt x="30942" y="200116"/>
                </a:lnTo>
                <a:cubicBezTo>
                  <a:pt x="29380" y="202928"/>
                  <a:pt x="28576" y="206145"/>
                  <a:pt x="28576" y="209359"/>
                </a:cubicBezTo>
                <a:cubicBezTo>
                  <a:pt x="28576" y="219984"/>
                  <a:pt x="37193" y="228602"/>
                  <a:pt x="47820" y="228602"/>
                </a:cubicBezTo>
                <a:lnTo>
                  <a:pt x="152209" y="228602"/>
                </a:lnTo>
                <a:cubicBezTo>
                  <a:pt x="162834" y="228602"/>
                  <a:pt x="171453" y="219984"/>
                  <a:pt x="171453" y="209359"/>
                </a:cubicBezTo>
                <a:cubicBezTo>
                  <a:pt x="171453" y="206145"/>
                  <a:pt x="170649" y="202931"/>
                  <a:pt x="169087" y="200116"/>
                </a:cubicBezTo>
                <a:lnTo>
                  <a:pt x="159130" y="181945"/>
                </a:lnTo>
                <a:cubicBezTo>
                  <a:pt x="159934" y="181499"/>
                  <a:pt x="160692" y="181008"/>
                  <a:pt x="161452" y="180516"/>
                </a:cubicBezTo>
                <a:cubicBezTo>
                  <a:pt x="181545" y="167971"/>
                  <a:pt x="196457" y="146761"/>
                  <a:pt x="196457" y="114302"/>
                </a:cubicBezTo>
                <a:cubicBezTo>
                  <a:pt x="196457" y="105238"/>
                  <a:pt x="192214" y="97962"/>
                  <a:pt x="185919" y="92647"/>
                </a:cubicBezTo>
                <a:lnTo>
                  <a:pt x="185741" y="92469"/>
                </a:lnTo>
                <a:lnTo>
                  <a:pt x="185741" y="35721"/>
                </a:lnTo>
                <a:lnTo>
                  <a:pt x="164311" y="35721"/>
                </a:lnTo>
                <a:lnTo>
                  <a:pt x="164311" y="81887"/>
                </a:lnTo>
                <a:lnTo>
                  <a:pt x="163596" y="81663"/>
                </a:lnTo>
                <a:cubicBezTo>
                  <a:pt x="146630" y="76796"/>
                  <a:pt x="123993" y="75011"/>
                  <a:pt x="100017" y="75011"/>
                </a:cubicBezTo>
                <a:cubicBezTo>
                  <a:pt x="76040" y="75011"/>
                  <a:pt x="53403" y="76796"/>
                  <a:pt x="36437" y="81663"/>
                </a:cubicBezTo>
                <a:lnTo>
                  <a:pt x="36433" y="81663"/>
                </a:lnTo>
                <a:moveTo>
                  <a:pt x="166897" y="145911"/>
                </a:moveTo>
                <a:cubicBezTo>
                  <a:pt x="162522" y="152920"/>
                  <a:pt x="156672" y="158235"/>
                  <a:pt x="150109" y="162386"/>
                </a:cubicBezTo>
                <a:cubicBezTo>
                  <a:pt x="135285" y="171628"/>
                  <a:pt x="116043" y="175021"/>
                  <a:pt x="100013" y="175021"/>
                </a:cubicBezTo>
                <a:cubicBezTo>
                  <a:pt x="83984" y="175021"/>
                  <a:pt x="64740" y="171628"/>
                  <a:pt x="49916" y="162386"/>
                </a:cubicBezTo>
                <a:cubicBezTo>
                  <a:pt x="43353" y="158278"/>
                  <a:pt x="37505" y="152920"/>
                  <a:pt x="33128" y="145911"/>
                </a:cubicBezTo>
                <a:cubicBezTo>
                  <a:pt x="34200" y="146267"/>
                  <a:pt x="35316" y="146581"/>
                  <a:pt x="36433" y="146937"/>
                </a:cubicBezTo>
                <a:cubicBezTo>
                  <a:pt x="53399" y="151804"/>
                  <a:pt x="76036" y="153589"/>
                  <a:pt x="100013" y="153589"/>
                </a:cubicBezTo>
                <a:cubicBezTo>
                  <a:pt x="123989" y="153589"/>
                  <a:pt x="146626" y="151804"/>
                  <a:pt x="163592" y="146937"/>
                </a:cubicBezTo>
                <a:cubicBezTo>
                  <a:pt x="164709" y="146624"/>
                  <a:pt x="165781" y="146267"/>
                  <a:pt x="166897" y="145911"/>
                </a:cubicBezTo>
                <a:lnTo>
                  <a:pt x="166897" y="145911"/>
                </a:lnTo>
                <a:moveTo>
                  <a:pt x="25003" y="114300"/>
                </a:moveTo>
                <a:cubicBezTo>
                  <a:pt x="25003" y="112647"/>
                  <a:pt x="25539" y="110997"/>
                  <a:pt x="27949" y="108942"/>
                </a:cubicBezTo>
                <a:cubicBezTo>
                  <a:pt x="30674" y="106665"/>
                  <a:pt x="35316" y="104299"/>
                  <a:pt x="42371" y="102244"/>
                </a:cubicBezTo>
                <a:cubicBezTo>
                  <a:pt x="56391" y="98225"/>
                  <a:pt x="76618" y="96439"/>
                  <a:pt x="100013" y="96439"/>
                </a:cubicBezTo>
                <a:cubicBezTo>
                  <a:pt x="123407" y="96439"/>
                  <a:pt x="143634" y="98225"/>
                  <a:pt x="157654" y="102289"/>
                </a:cubicBezTo>
                <a:cubicBezTo>
                  <a:pt x="164709" y="104299"/>
                  <a:pt x="169351" y="106665"/>
                  <a:pt x="172032" y="108987"/>
                </a:cubicBezTo>
                <a:cubicBezTo>
                  <a:pt x="174442" y="111040"/>
                  <a:pt x="174978" y="112650"/>
                  <a:pt x="174978" y="114346"/>
                </a:cubicBezTo>
                <a:cubicBezTo>
                  <a:pt x="174978" y="116042"/>
                  <a:pt x="174442" y="117649"/>
                  <a:pt x="172032" y="119704"/>
                </a:cubicBezTo>
                <a:cubicBezTo>
                  <a:pt x="169307" y="121981"/>
                  <a:pt x="164665" y="124347"/>
                  <a:pt x="157654" y="126402"/>
                </a:cubicBezTo>
                <a:cubicBezTo>
                  <a:pt x="143634" y="130375"/>
                  <a:pt x="123407" y="132163"/>
                  <a:pt x="100012" y="132163"/>
                </a:cubicBezTo>
                <a:cubicBezTo>
                  <a:pt x="76618" y="132163"/>
                  <a:pt x="56391" y="130377"/>
                  <a:pt x="42371" y="126313"/>
                </a:cubicBezTo>
                <a:cubicBezTo>
                  <a:pt x="35316" y="124304"/>
                  <a:pt x="30674" y="121938"/>
                  <a:pt x="27949" y="119615"/>
                </a:cubicBezTo>
                <a:cubicBezTo>
                  <a:pt x="25539" y="117562"/>
                  <a:pt x="25003" y="115953"/>
                  <a:pt x="25003" y="114257"/>
                </a:cubicBezTo>
                <a:lnTo>
                  <a:pt x="25003" y="114300"/>
                </a:lnTo>
                <a:moveTo>
                  <a:pt x="139437" y="190559"/>
                </a:moveTo>
                <a:lnTo>
                  <a:pt x="148501" y="207169"/>
                </a:lnTo>
                <a:lnTo>
                  <a:pt x="51480" y="207169"/>
                </a:lnTo>
                <a:lnTo>
                  <a:pt x="60590" y="190559"/>
                </a:lnTo>
                <a:cubicBezTo>
                  <a:pt x="74207" y="194891"/>
                  <a:pt x="88183" y="196452"/>
                  <a:pt x="100015" y="196452"/>
                </a:cubicBezTo>
                <a:cubicBezTo>
                  <a:pt x="111846" y="196452"/>
                  <a:pt x="125776" y="194888"/>
                  <a:pt x="139439" y="190559"/>
                </a:cubicBezTo>
                <a:lnTo>
                  <a:pt x="139437" y="190559"/>
                </a:lnTo>
                <a:moveTo>
                  <a:pt x="57149" y="35719"/>
                </a:moveTo>
                <a:cubicBezTo>
                  <a:pt x="53221" y="35719"/>
                  <a:pt x="50006" y="38933"/>
                  <a:pt x="50006" y="42863"/>
                </a:cubicBezTo>
                <a:cubicBezTo>
                  <a:pt x="50006" y="46792"/>
                  <a:pt x="53221" y="50006"/>
                  <a:pt x="57149" y="50006"/>
                </a:cubicBezTo>
                <a:lnTo>
                  <a:pt x="78580" y="50006"/>
                </a:lnTo>
                <a:cubicBezTo>
                  <a:pt x="82508" y="50006"/>
                  <a:pt x="85723" y="46792"/>
                  <a:pt x="85723" y="42863"/>
                </a:cubicBezTo>
                <a:cubicBezTo>
                  <a:pt x="85723" y="38933"/>
                  <a:pt x="82508" y="35719"/>
                  <a:pt x="78580" y="35719"/>
                </a:cubicBezTo>
                <a:lnTo>
                  <a:pt x="57149" y="357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resources, such as online articles and educational websites, will be provided to support further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aim to enhance understanding and provide diverse perspectives on the topics discussed.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Supplementary Learning Materials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Freud, S. (1923). The ego and the id.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text delves into the structural model of the psyche, introducing key concepts of ego, id, and superego.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Ego and Id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Freud, S. (1905). Three essays on the theory of sexuality.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seminal work explores the development and dynamics of human sexuality.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Foundational Work on Sexuality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Appendix: Case Studies and Group Discussion Guidelines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encouraged to ask questions and seek clarification on any aspects of the case studies or discussions.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aims to enhance comprehension and active participation.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Student Engagement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53068" y="1656374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discussion guidelines will be established to ensure respectful and productive discussions.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rules will foster an environment conducive to open dialogue.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Discussion Guidelines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445"/>
            <a:ext cx="365760" cy="365617"/>
          </a:xfrm>
          <a:custGeom>
            <a:avLst/>
            <a:gdLst/>
            <a:ahLst/>
            <a:cxnLst/>
            <a:rect l="l" t="t" r="r" b="b"/>
            <a:pathLst>
              <a:path w="365760" h="365617">
                <a:moveTo>
                  <a:pt x="223626" y="5035"/>
                </a:moveTo>
                <a:cubicBezTo>
                  <a:pt x="230268" y="11674"/>
                  <a:pt x="230337" y="22387"/>
                  <a:pt x="223768" y="29099"/>
                </a:cubicBezTo>
                <a:lnTo>
                  <a:pt x="336660" y="141991"/>
                </a:lnTo>
                <a:cubicBezTo>
                  <a:pt x="343372" y="135421"/>
                  <a:pt x="354085" y="135494"/>
                  <a:pt x="360724" y="142134"/>
                </a:cubicBezTo>
                <a:cubicBezTo>
                  <a:pt x="367435" y="148846"/>
                  <a:pt x="367435" y="159698"/>
                  <a:pt x="360724" y="166341"/>
                </a:cubicBezTo>
                <a:lnTo>
                  <a:pt x="348800" y="178337"/>
                </a:lnTo>
                <a:lnTo>
                  <a:pt x="280750" y="246386"/>
                </a:lnTo>
                <a:lnTo>
                  <a:pt x="269324" y="257811"/>
                </a:lnTo>
                <a:cubicBezTo>
                  <a:pt x="262612" y="264524"/>
                  <a:pt x="251756" y="264524"/>
                  <a:pt x="245118" y="257811"/>
                </a:cubicBezTo>
                <a:cubicBezTo>
                  <a:pt x="238691" y="251384"/>
                  <a:pt x="238406" y="241029"/>
                  <a:pt x="244474" y="234320"/>
                </a:cubicBezTo>
                <a:lnTo>
                  <a:pt x="131509" y="121356"/>
                </a:lnTo>
                <a:cubicBezTo>
                  <a:pt x="124797" y="127355"/>
                  <a:pt x="114443" y="127140"/>
                  <a:pt x="108016" y="120712"/>
                </a:cubicBezTo>
                <a:cubicBezTo>
                  <a:pt x="101305" y="113999"/>
                  <a:pt x="101305" y="103148"/>
                  <a:pt x="108016" y="96505"/>
                </a:cubicBezTo>
                <a:lnTo>
                  <a:pt x="119443" y="85079"/>
                </a:lnTo>
                <a:lnTo>
                  <a:pt x="187423" y="17030"/>
                </a:lnTo>
                <a:lnTo>
                  <a:pt x="199347" y="5034"/>
                </a:lnTo>
                <a:cubicBezTo>
                  <a:pt x="206058" y="-1678"/>
                  <a:pt x="216914" y="-1678"/>
                  <a:pt x="223553" y="5034"/>
                </a:cubicBezTo>
                <a:lnTo>
                  <a:pt x="223626" y="5035"/>
                </a:lnTo>
                <a:moveTo>
                  <a:pt x="199489" y="53376"/>
                </a:moveTo>
                <a:lnTo>
                  <a:pt x="155719" y="97148"/>
                </a:lnTo>
                <a:lnTo>
                  <a:pt x="268610" y="210040"/>
                </a:lnTo>
                <a:lnTo>
                  <a:pt x="312381" y="166268"/>
                </a:lnTo>
                <a:lnTo>
                  <a:pt x="199489" y="53376"/>
                </a:lnTo>
                <a:moveTo>
                  <a:pt x="159647" y="181836"/>
                </a:moveTo>
                <a:lnTo>
                  <a:pt x="183853" y="206044"/>
                </a:lnTo>
                <a:lnTo>
                  <a:pt x="148294" y="241604"/>
                </a:lnTo>
                <a:lnTo>
                  <a:pt x="153294" y="246601"/>
                </a:lnTo>
                <a:cubicBezTo>
                  <a:pt x="162218" y="255526"/>
                  <a:pt x="162218" y="270023"/>
                  <a:pt x="153294" y="278948"/>
                </a:cubicBezTo>
                <a:lnTo>
                  <a:pt x="73320" y="358923"/>
                </a:lnTo>
                <a:cubicBezTo>
                  <a:pt x="64396" y="367847"/>
                  <a:pt x="49901" y="367847"/>
                  <a:pt x="40972" y="358923"/>
                </a:cubicBezTo>
                <a:lnTo>
                  <a:pt x="6697" y="324646"/>
                </a:lnTo>
                <a:cubicBezTo>
                  <a:pt x="-2228" y="315721"/>
                  <a:pt x="-2228" y="301225"/>
                  <a:pt x="6697" y="292300"/>
                </a:cubicBezTo>
                <a:lnTo>
                  <a:pt x="86670" y="212325"/>
                </a:lnTo>
                <a:cubicBezTo>
                  <a:pt x="95595" y="203400"/>
                  <a:pt x="110090" y="203400"/>
                  <a:pt x="119018" y="212325"/>
                </a:cubicBezTo>
                <a:lnTo>
                  <a:pt x="124018" y="217323"/>
                </a:lnTo>
                <a:lnTo>
                  <a:pt x="159577" y="181763"/>
                </a:lnTo>
                <a:lnTo>
                  <a:pt x="159647" y="181836"/>
                </a:lnTo>
                <a:moveTo>
                  <a:pt x="102950" y="244675"/>
                </a:moveTo>
                <a:lnTo>
                  <a:pt x="39114" y="308511"/>
                </a:lnTo>
                <a:lnTo>
                  <a:pt x="57252" y="326650"/>
                </a:lnTo>
                <a:lnTo>
                  <a:pt x="121089" y="262813"/>
                </a:lnTo>
                <a:lnTo>
                  <a:pt x="102950" y="244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studies will be provided to illustrate the oral and anal stages.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aim to deepen understanding of the developmental stages.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Studies Overview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Glossary of Key Terms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area of the body that is particularly sensitive to stimulation and plays a significant role in sexual pleasure and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zones shift focus depending on the stage of psychosexual development.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Erogenous Zone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second stage of psychosexual development, occurring from about 18 months to 3 years.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stage emphasizes control and pleasure associated with bowel movements.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 Stage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first stage of psychosexual development, spanning from birth to about 18 months.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During this stage, the mouth is the primary focus of pleasure and exploration.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Oral Stage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process by which the sexual instinct develops and matures through a series of stages from birth to adulthood.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concept is foundational to understanding human psychological and sexual growth.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Psychosexual Development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6116" r="-9611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Index of Topics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Tailored Educational Strategies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for mixed-ability groups.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Adapting teaching methods to cater to diverse learning needs.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Approaches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 analysis and group discussions.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methods to deepen comprehension and foster collaboration.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Developmental Stages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oral and anal stages.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foundational aspects of early psychological development.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85670" y="493798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9787" y="25583"/>
                </a:moveTo>
                <a:cubicBezTo>
                  <a:pt x="86662" y="27905"/>
                  <a:pt x="85725" y="30360"/>
                  <a:pt x="85725" y="32146"/>
                </a:cubicBezTo>
                <a:cubicBezTo>
                  <a:pt x="85725" y="34020"/>
                  <a:pt x="86797" y="36656"/>
                  <a:pt x="90368" y="39111"/>
                </a:cubicBezTo>
                <a:cubicBezTo>
                  <a:pt x="93849" y="41477"/>
                  <a:pt x="96439" y="45631"/>
                  <a:pt x="96439" y="50541"/>
                </a:cubicBezTo>
                <a:cubicBezTo>
                  <a:pt x="96439" y="58131"/>
                  <a:pt x="90279" y="64248"/>
                  <a:pt x="82733" y="64248"/>
                </a:cubicBezTo>
                <a:lnTo>
                  <a:pt x="25002" y="64294"/>
                </a:lnTo>
                <a:cubicBezTo>
                  <a:pt x="23038" y="64294"/>
                  <a:pt x="21431" y="65901"/>
                  <a:pt x="21431" y="67867"/>
                </a:cubicBezTo>
                <a:lnTo>
                  <a:pt x="21431" y="91307"/>
                </a:lnTo>
                <a:cubicBezTo>
                  <a:pt x="24735" y="90014"/>
                  <a:pt x="28351" y="89298"/>
                  <a:pt x="32148" y="89298"/>
                </a:cubicBezTo>
                <a:cubicBezTo>
                  <a:pt x="51392" y="89298"/>
                  <a:pt x="64296" y="106889"/>
                  <a:pt x="64296" y="125017"/>
                </a:cubicBezTo>
                <a:cubicBezTo>
                  <a:pt x="64296" y="143145"/>
                  <a:pt x="51392" y="160736"/>
                  <a:pt x="32150" y="160736"/>
                </a:cubicBezTo>
                <a:cubicBezTo>
                  <a:pt x="28356" y="160736"/>
                  <a:pt x="24739" y="160020"/>
                  <a:pt x="21436" y="158726"/>
                </a:cubicBezTo>
                <a:lnTo>
                  <a:pt x="21436" y="203598"/>
                </a:lnTo>
                <a:cubicBezTo>
                  <a:pt x="21436" y="205562"/>
                  <a:pt x="23043" y="207171"/>
                  <a:pt x="25009" y="207171"/>
                </a:cubicBezTo>
                <a:lnTo>
                  <a:pt x="69881" y="207171"/>
                </a:lnTo>
                <a:cubicBezTo>
                  <a:pt x="68587" y="203868"/>
                  <a:pt x="67871" y="200251"/>
                  <a:pt x="67871" y="196457"/>
                </a:cubicBezTo>
                <a:cubicBezTo>
                  <a:pt x="67871" y="177213"/>
                  <a:pt x="85462" y="164311"/>
                  <a:pt x="103590" y="164311"/>
                </a:cubicBezTo>
                <a:cubicBezTo>
                  <a:pt x="121718" y="164311"/>
                  <a:pt x="139309" y="177215"/>
                  <a:pt x="139309" y="196459"/>
                </a:cubicBezTo>
                <a:cubicBezTo>
                  <a:pt x="139309" y="200254"/>
                  <a:pt x="138593" y="203870"/>
                  <a:pt x="137299" y="207176"/>
                </a:cubicBezTo>
                <a:lnTo>
                  <a:pt x="160740" y="207176"/>
                </a:lnTo>
                <a:cubicBezTo>
                  <a:pt x="162704" y="207176"/>
                  <a:pt x="164313" y="205569"/>
                  <a:pt x="164313" y="203605"/>
                </a:cubicBezTo>
                <a:lnTo>
                  <a:pt x="164313" y="145874"/>
                </a:lnTo>
                <a:cubicBezTo>
                  <a:pt x="164313" y="138285"/>
                  <a:pt x="170474" y="132167"/>
                  <a:pt x="178020" y="132167"/>
                </a:cubicBezTo>
                <a:cubicBezTo>
                  <a:pt x="182976" y="132167"/>
                  <a:pt x="187084" y="134757"/>
                  <a:pt x="189450" y="138239"/>
                </a:cubicBezTo>
                <a:cubicBezTo>
                  <a:pt x="191905" y="141812"/>
                  <a:pt x="194541" y="142882"/>
                  <a:pt x="196415" y="142882"/>
                </a:cubicBezTo>
                <a:cubicBezTo>
                  <a:pt x="198201" y="142882"/>
                  <a:pt x="200656" y="141945"/>
                  <a:pt x="202979" y="138820"/>
                </a:cubicBezTo>
                <a:cubicBezTo>
                  <a:pt x="205301" y="135695"/>
                  <a:pt x="207130" y="130828"/>
                  <a:pt x="207130" y="125024"/>
                </a:cubicBezTo>
                <a:cubicBezTo>
                  <a:pt x="207130" y="119219"/>
                  <a:pt x="205345" y="114398"/>
                  <a:pt x="202979" y="111228"/>
                </a:cubicBezTo>
                <a:cubicBezTo>
                  <a:pt x="200613" y="108057"/>
                  <a:pt x="198201" y="107165"/>
                  <a:pt x="196415" y="107165"/>
                </a:cubicBezTo>
                <a:cubicBezTo>
                  <a:pt x="194541" y="107165"/>
                  <a:pt x="191905" y="108238"/>
                  <a:pt x="189450" y="111808"/>
                </a:cubicBezTo>
                <a:cubicBezTo>
                  <a:pt x="187084" y="115290"/>
                  <a:pt x="182930" y="117880"/>
                  <a:pt x="178020" y="117880"/>
                </a:cubicBezTo>
                <a:cubicBezTo>
                  <a:pt x="170430" y="117880"/>
                  <a:pt x="164313" y="111719"/>
                  <a:pt x="164313" y="104173"/>
                </a:cubicBezTo>
                <a:lnTo>
                  <a:pt x="164313" y="67874"/>
                </a:lnTo>
                <a:cubicBezTo>
                  <a:pt x="164313" y="65910"/>
                  <a:pt x="162706" y="64303"/>
                  <a:pt x="160742" y="64303"/>
                </a:cubicBezTo>
                <a:lnTo>
                  <a:pt x="124443" y="64303"/>
                </a:lnTo>
                <a:cubicBezTo>
                  <a:pt x="116853" y="64303"/>
                  <a:pt x="110736" y="58142"/>
                  <a:pt x="110736" y="50596"/>
                </a:cubicBezTo>
                <a:cubicBezTo>
                  <a:pt x="110736" y="45640"/>
                  <a:pt x="113326" y="41532"/>
                  <a:pt x="116808" y="39166"/>
                </a:cubicBezTo>
                <a:cubicBezTo>
                  <a:pt x="120381" y="36711"/>
                  <a:pt x="121451" y="34075"/>
                  <a:pt x="121451" y="32201"/>
                </a:cubicBezTo>
                <a:cubicBezTo>
                  <a:pt x="121451" y="30415"/>
                  <a:pt x="120513" y="27960"/>
                  <a:pt x="117388" y="25637"/>
                </a:cubicBezTo>
                <a:cubicBezTo>
                  <a:pt x="114263" y="23315"/>
                  <a:pt x="109397" y="21440"/>
                  <a:pt x="103592" y="21440"/>
                </a:cubicBezTo>
                <a:cubicBezTo>
                  <a:pt x="97788" y="21440"/>
                  <a:pt x="92967" y="23226"/>
                  <a:pt x="89796" y="25592"/>
                </a:cubicBezTo>
                <a:lnTo>
                  <a:pt x="89787" y="25583"/>
                </a:lnTo>
                <a:moveTo>
                  <a:pt x="76928" y="8438"/>
                </a:moveTo>
                <a:cubicBezTo>
                  <a:pt x="84161" y="3036"/>
                  <a:pt x="93582" y="0"/>
                  <a:pt x="103583" y="0"/>
                </a:cubicBezTo>
                <a:cubicBezTo>
                  <a:pt x="113584" y="0"/>
                  <a:pt x="123005" y="3036"/>
                  <a:pt x="130238" y="8438"/>
                </a:cubicBezTo>
                <a:cubicBezTo>
                  <a:pt x="137471" y="13839"/>
                  <a:pt x="142873" y="22101"/>
                  <a:pt x="142873" y="32146"/>
                </a:cubicBezTo>
                <a:cubicBezTo>
                  <a:pt x="142873" y="35986"/>
                  <a:pt x="142068" y="39603"/>
                  <a:pt x="140685" y="42863"/>
                </a:cubicBezTo>
                <a:lnTo>
                  <a:pt x="160733" y="42863"/>
                </a:lnTo>
                <a:cubicBezTo>
                  <a:pt x="174529" y="42863"/>
                  <a:pt x="185738" y="54068"/>
                  <a:pt x="185738" y="67867"/>
                </a:cubicBezTo>
                <a:lnTo>
                  <a:pt x="185738" y="87915"/>
                </a:lnTo>
                <a:cubicBezTo>
                  <a:pt x="188997" y="86532"/>
                  <a:pt x="192614" y="85727"/>
                  <a:pt x="196454" y="85727"/>
                </a:cubicBezTo>
                <a:cubicBezTo>
                  <a:pt x="206501" y="85727"/>
                  <a:pt x="214761" y="91175"/>
                  <a:pt x="220162" y="98362"/>
                </a:cubicBezTo>
                <a:cubicBezTo>
                  <a:pt x="225564" y="105551"/>
                  <a:pt x="228600" y="115016"/>
                  <a:pt x="228600" y="125017"/>
                </a:cubicBezTo>
                <a:cubicBezTo>
                  <a:pt x="228600" y="135018"/>
                  <a:pt x="225564" y="144439"/>
                  <a:pt x="220162" y="151672"/>
                </a:cubicBezTo>
                <a:cubicBezTo>
                  <a:pt x="214761" y="158904"/>
                  <a:pt x="206499" y="164306"/>
                  <a:pt x="196454" y="164306"/>
                </a:cubicBezTo>
                <a:cubicBezTo>
                  <a:pt x="192614" y="164306"/>
                  <a:pt x="188997" y="163502"/>
                  <a:pt x="185740" y="162119"/>
                </a:cubicBezTo>
                <a:lnTo>
                  <a:pt x="185740" y="203598"/>
                </a:lnTo>
                <a:cubicBezTo>
                  <a:pt x="185740" y="217394"/>
                  <a:pt x="174534" y="228602"/>
                  <a:pt x="160738" y="228602"/>
                </a:cubicBezTo>
                <a:lnTo>
                  <a:pt x="125867" y="228602"/>
                </a:lnTo>
                <a:cubicBezTo>
                  <a:pt x="117519" y="228602"/>
                  <a:pt x="110732" y="221815"/>
                  <a:pt x="110732" y="213467"/>
                </a:cubicBezTo>
                <a:cubicBezTo>
                  <a:pt x="110732" y="208956"/>
                  <a:pt x="112741" y="205207"/>
                  <a:pt x="115153" y="202661"/>
                </a:cubicBezTo>
                <a:cubicBezTo>
                  <a:pt x="117027" y="200741"/>
                  <a:pt x="117875" y="198553"/>
                  <a:pt x="117875" y="196454"/>
                </a:cubicBezTo>
                <a:cubicBezTo>
                  <a:pt x="117875" y="192033"/>
                  <a:pt x="113098" y="185740"/>
                  <a:pt x="103588" y="185740"/>
                </a:cubicBezTo>
                <a:cubicBezTo>
                  <a:pt x="94078" y="185740"/>
                  <a:pt x="89300" y="192035"/>
                  <a:pt x="89300" y="196457"/>
                </a:cubicBezTo>
                <a:cubicBezTo>
                  <a:pt x="89300" y="198555"/>
                  <a:pt x="90148" y="200697"/>
                  <a:pt x="92023" y="202663"/>
                </a:cubicBezTo>
                <a:cubicBezTo>
                  <a:pt x="94478" y="205207"/>
                  <a:pt x="96444" y="208959"/>
                  <a:pt x="96444" y="213469"/>
                </a:cubicBezTo>
                <a:cubicBezTo>
                  <a:pt x="96444" y="221817"/>
                  <a:pt x="89657" y="228605"/>
                  <a:pt x="81308" y="228605"/>
                </a:cubicBezTo>
                <a:lnTo>
                  <a:pt x="25007" y="228605"/>
                </a:lnTo>
                <a:cubicBezTo>
                  <a:pt x="11211" y="228605"/>
                  <a:pt x="5" y="217399"/>
                  <a:pt x="5" y="203603"/>
                </a:cubicBezTo>
                <a:lnTo>
                  <a:pt x="5" y="147301"/>
                </a:lnTo>
                <a:cubicBezTo>
                  <a:pt x="5" y="138952"/>
                  <a:pt x="6792" y="132165"/>
                  <a:pt x="15140" y="132165"/>
                </a:cubicBezTo>
                <a:cubicBezTo>
                  <a:pt x="19650" y="132165"/>
                  <a:pt x="23399" y="134174"/>
                  <a:pt x="25946" y="136586"/>
                </a:cubicBezTo>
                <a:cubicBezTo>
                  <a:pt x="27866" y="138461"/>
                  <a:pt x="30054" y="139309"/>
                  <a:pt x="32153" y="139309"/>
                </a:cubicBezTo>
                <a:cubicBezTo>
                  <a:pt x="36574" y="139309"/>
                  <a:pt x="42869" y="134531"/>
                  <a:pt x="42869" y="125021"/>
                </a:cubicBezTo>
                <a:cubicBezTo>
                  <a:pt x="42869" y="115512"/>
                  <a:pt x="36574" y="110734"/>
                  <a:pt x="32155" y="110734"/>
                </a:cubicBezTo>
                <a:cubicBezTo>
                  <a:pt x="30056" y="110734"/>
                  <a:pt x="27914" y="111582"/>
                  <a:pt x="25948" y="113456"/>
                </a:cubicBezTo>
                <a:cubicBezTo>
                  <a:pt x="23404" y="115868"/>
                  <a:pt x="19653" y="117878"/>
                  <a:pt x="15142" y="117878"/>
                </a:cubicBezTo>
                <a:cubicBezTo>
                  <a:pt x="6794" y="117878"/>
                  <a:pt x="7" y="111090"/>
                  <a:pt x="7" y="102742"/>
                </a:cubicBezTo>
                <a:lnTo>
                  <a:pt x="7" y="67871"/>
                </a:lnTo>
                <a:cubicBezTo>
                  <a:pt x="7" y="54075"/>
                  <a:pt x="11213" y="42869"/>
                  <a:pt x="25011" y="42869"/>
                </a:cubicBezTo>
                <a:lnTo>
                  <a:pt x="66491" y="42869"/>
                </a:lnTo>
                <a:cubicBezTo>
                  <a:pt x="65108" y="39610"/>
                  <a:pt x="64303" y="35993"/>
                  <a:pt x="64303" y="32155"/>
                </a:cubicBezTo>
                <a:cubicBezTo>
                  <a:pt x="64303" y="22108"/>
                  <a:pt x="69750" y="13849"/>
                  <a:pt x="76938" y="8447"/>
                </a:cubicBezTo>
                <a:lnTo>
                  <a:pt x="76928" y="84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Individual and Group Support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Professionals equipped with insights into psychoanalytic stages can tailor interventions to meet diverse needs.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targeted support fosters better outcomes in therapeutic and educational settings.</a:t>
            </a:r>
            <a:endParaRPr lang="en-US" sz="913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of Knowledge in Professional Fields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knowledge and skills gained from this presentation, professionals can provide effective support and intervention to individuals and groups.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enhances their ability to address psychological and developmental challenges effectively.</a:t>
            </a:r>
            <a:endParaRPr lang="en-US" sz="913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Foundational Concepts in Psychoanalytic Theory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oral and anal stages are foundational concepts in psychoanalytic theory, influencing psychological development and adult behaviors.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stages is crucial for professionals in psychology, education, and social work.</a:t>
            </a:r>
            <a:endParaRPr lang="en-US" sz="913" dirty="0"/>
          </a:p>
        </p:txBody>
      </p:sp>
      <p:sp>
        <p:nvSpPr>
          <p:cNvPr id="15" name="Text 13"/>
          <p:cNvSpPr/>
          <p:nvPr/>
        </p:nvSpPr>
        <p:spPr>
          <a:xfrm>
            <a:off x="910975" y="499967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34745"/>
            <a:ext cx="228600" cy="214313"/>
          </a:xfrm>
          <a:custGeom>
            <a:avLst/>
            <a:gdLst/>
            <a:ahLst/>
            <a:cxnLst/>
            <a:rect l="l" t="t" r="r" b="b"/>
            <a:pathLst>
              <a:path w="228600" h="214313">
                <a:moveTo>
                  <a:pt x="78581" y="25004"/>
                </a:moveTo>
                <a:lnTo>
                  <a:pt x="78581" y="42863"/>
                </a:lnTo>
                <a:lnTo>
                  <a:pt x="150019" y="42863"/>
                </a:lnTo>
                <a:lnTo>
                  <a:pt x="150019" y="25004"/>
                </a:lnTo>
                <a:cubicBezTo>
                  <a:pt x="150019" y="23039"/>
                  <a:pt x="148412" y="21431"/>
                  <a:pt x="146448" y="21431"/>
                </a:cubicBezTo>
                <a:lnTo>
                  <a:pt x="82154" y="21431"/>
                </a:lnTo>
                <a:cubicBezTo>
                  <a:pt x="80191" y="21431"/>
                  <a:pt x="78584" y="23039"/>
                  <a:pt x="78584" y="25004"/>
                </a:cubicBezTo>
                <a:lnTo>
                  <a:pt x="78581" y="25004"/>
                </a:lnTo>
                <a:moveTo>
                  <a:pt x="57150" y="42863"/>
                </a:moveTo>
                <a:lnTo>
                  <a:pt x="57150" y="25004"/>
                </a:lnTo>
                <a:cubicBezTo>
                  <a:pt x="57150" y="11209"/>
                  <a:pt x="68356" y="0"/>
                  <a:pt x="82154" y="0"/>
                </a:cubicBezTo>
                <a:lnTo>
                  <a:pt x="146448" y="0"/>
                </a:lnTo>
                <a:cubicBezTo>
                  <a:pt x="160244" y="0"/>
                  <a:pt x="171452" y="11207"/>
                  <a:pt x="171452" y="25004"/>
                </a:cubicBezTo>
                <a:lnTo>
                  <a:pt x="171452" y="42863"/>
                </a:lnTo>
                <a:lnTo>
                  <a:pt x="200027" y="42863"/>
                </a:lnTo>
                <a:cubicBezTo>
                  <a:pt x="215789" y="42863"/>
                  <a:pt x="228602" y="55676"/>
                  <a:pt x="228602" y="71437"/>
                </a:cubicBezTo>
                <a:lnTo>
                  <a:pt x="228602" y="125015"/>
                </a:lnTo>
                <a:lnTo>
                  <a:pt x="228602" y="185736"/>
                </a:lnTo>
                <a:cubicBezTo>
                  <a:pt x="228602" y="201497"/>
                  <a:pt x="215789" y="214310"/>
                  <a:pt x="200027" y="214310"/>
                </a:cubicBezTo>
                <a:lnTo>
                  <a:pt x="28577" y="214310"/>
                </a:lnTo>
                <a:cubicBezTo>
                  <a:pt x="12815" y="214310"/>
                  <a:pt x="2" y="201497"/>
                  <a:pt x="2" y="185736"/>
                </a:cubicBezTo>
                <a:lnTo>
                  <a:pt x="2" y="125015"/>
                </a:lnTo>
                <a:lnTo>
                  <a:pt x="2" y="71437"/>
                </a:lnTo>
                <a:cubicBezTo>
                  <a:pt x="2" y="55676"/>
                  <a:pt x="12815" y="42863"/>
                  <a:pt x="28577" y="42863"/>
                </a:cubicBezTo>
                <a:lnTo>
                  <a:pt x="57150" y="42863"/>
                </a:lnTo>
                <a:moveTo>
                  <a:pt x="21431" y="135731"/>
                </a:moveTo>
                <a:lnTo>
                  <a:pt x="21431" y="185736"/>
                </a:lnTo>
                <a:cubicBezTo>
                  <a:pt x="21431" y="189664"/>
                  <a:pt x="24645" y="192879"/>
                  <a:pt x="28575" y="192879"/>
                </a:cubicBezTo>
                <a:lnTo>
                  <a:pt x="200025" y="192879"/>
                </a:lnTo>
                <a:cubicBezTo>
                  <a:pt x="203955" y="192879"/>
                  <a:pt x="207169" y="189664"/>
                  <a:pt x="207169" y="185736"/>
                </a:cubicBezTo>
                <a:lnTo>
                  <a:pt x="207169" y="135731"/>
                </a:lnTo>
                <a:lnTo>
                  <a:pt x="142875" y="135731"/>
                </a:lnTo>
                <a:lnTo>
                  <a:pt x="142875" y="142874"/>
                </a:lnTo>
                <a:cubicBezTo>
                  <a:pt x="142875" y="150775"/>
                  <a:pt x="136490" y="157162"/>
                  <a:pt x="128588" y="157162"/>
                </a:cubicBezTo>
                <a:lnTo>
                  <a:pt x="100013" y="157162"/>
                </a:lnTo>
                <a:cubicBezTo>
                  <a:pt x="92110" y="157162"/>
                  <a:pt x="85725" y="150777"/>
                  <a:pt x="85725" y="142874"/>
                </a:cubicBezTo>
                <a:lnTo>
                  <a:pt x="85725" y="135731"/>
                </a:lnTo>
                <a:lnTo>
                  <a:pt x="21431" y="135731"/>
                </a:lnTo>
                <a:moveTo>
                  <a:pt x="85725" y="114299"/>
                </a:moveTo>
                <a:lnTo>
                  <a:pt x="142875" y="114299"/>
                </a:lnTo>
                <a:lnTo>
                  <a:pt x="207169" y="114299"/>
                </a:lnTo>
                <a:lnTo>
                  <a:pt x="207169" y="71437"/>
                </a:lnTo>
                <a:cubicBezTo>
                  <a:pt x="207169" y="67508"/>
                  <a:pt x="203955" y="64294"/>
                  <a:pt x="200025" y="64294"/>
                </a:cubicBezTo>
                <a:lnTo>
                  <a:pt x="160736" y="64294"/>
                </a:lnTo>
                <a:lnTo>
                  <a:pt x="67867" y="64294"/>
                </a:lnTo>
                <a:lnTo>
                  <a:pt x="28577" y="64294"/>
                </a:lnTo>
                <a:cubicBezTo>
                  <a:pt x="24648" y="64294"/>
                  <a:pt x="21434" y="67508"/>
                  <a:pt x="21434" y="71437"/>
                </a:cubicBezTo>
                <a:lnTo>
                  <a:pt x="21434" y="114299"/>
                </a:lnTo>
                <a:lnTo>
                  <a:pt x="85725" y="1142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25263" y="1844682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10717"/>
                </a:moveTo>
                <a:cubicBezTo>
                  <a:pt x="0" y="16656"/>
                  <a:pt x="4777" y="21434"/>
                  <a:pt x="10715" y="21434"/>
                </a:cubicBezTo>
                <a:lnTo>
                  <a:pt x="25003" y="21434"/>
                </a:lnTo>
                <a:lnTo>
                  <a:pt x="175022" y="21434"/>
                </a:lnTo>
                <a:lnTo>
                  <a:pt x="189310" y="21434"/>
                </a:lnTo>
                <a:cubicBezTo>
                  <a:pt x="195248" y="21434"/>
                  <a:pt x="200025" y="16656"/>
                  <a:pt x="200025" y="10719"/>
                </a:cubicBezTo>
                <a:cubicBezTo>
                  <a:pt x="200025" y="4780"/>
                  <a:pt x="195248" y="5"/>
                  <a:pt x="189310" y="5"/>
                </a:cubicBezTo>
                <a:lnTo>
                  <a:pt x="175022" y="5"/>
                </a:lnTo>
                <a:lnTo>
                  <a:pt x="25003" y="5"/>
                </a:lnTo>
                <a:lnTo>
                  <a:pt x="10715" y="5"/>
                </a:lnTo>
                <a:cubicBezTo>
                  <a:pt x="4777" y="5"/>
                  <a:pt x="0" y="4782"/>
                  <a:pt x="0" y="10721"/>
                </a:cubicBezTo>
                <a:lnTo>
                  <a:pt x="0" y="10717"/>
                </a:lnTo>
                <a:moveTo>
                  <a:pt x="36433" y="81663"/>
                </a:moveTo>
                <a:lnTo>
                  <a:pt x="35718" y="81887"/>
                </a:lnTo>
                <a:lnTo>
                  <a:pt x="35718" y="35721"/>
                </a:lnTo>
                <a:lnTo>
                  <a:pt x="14288" y="35721"/>
                </a:lnTo>
                <a:lnTo>
                  <a:pt x="14288" y="92469"/>
                </a:lnTo>
                <a:lnTo>
                  <a:pt x="14110" y="92647"/>
                </a:lnTo>
                <a:cubicBezTo>
                  <a:pt x="7815" y="97960"/>
                  <a:pt x="3572" y="105238"/>
                  <a:pt x="3572" y="114302"/>
                </a:cubicBezTo>
                <a:cubicBezTo>
                  <a:pt x="3572" y="146761"/>
                  <a:pt x="18484" y="167971"/>
                  <a:pt x="38577" y="180516"/>
                </a:cubicBezTo>
                <a:cubicBezTo>
                  <a:pt x="39335" y="181008"/>
                  <a:pt x="40139" y="181454"/>
                  <a:pt x="40899" y="181945"/>
                </a:cubicBezTo>
                <a:lnTo>
                  <a:pt x="30942" y="200116"/>
                </a:lnTo>
                <a:cubicBezTo>
                  <a:pt x="29380" y="202928"/>
                  <a:pt x="28576" y="206145"/>
                  <a:pt x="28576" y="209359"/>
                </a:cubicBezTo>
                <a:cubicBezTo>
                  <a:pt x="28576" y="219984"/>
                  <a:pt x="37193" y="228602"/>
                  <a:pt x="47820" y="228602"/>
                </a:cubicBezTo>
                <a:lnTo>
                  <a:pt x="152209" y="228602"/>
                </a:lnTo>
                <a:cubicBezTo>
                  <a:pt x="162834" y="228602"/>
                  <a:pt x="171453" y="219984"/>
                  <a:pt x="171453" y="209359"/>
                </a:cubicBezTo>
                <a:cubicBezTo>
                  <a:pt x="171453" y="206145"/>
                  <a:pt x="170649" y="202931"/>
                  <a:pt x="169087" y="200116"/>
                </a:cubicBezTo>
                <a:lnTo>
                  <a:pt x="159130" y="181945"/>
                </a:lnTo>
                <a:cubicBezTo>
                  <a:pt x="159934" y="181499"/>
                  <a:pt x="160692" y="181008"/>
                  <a:pt x="161452" y="180516"/>
                </a:cubicBezTo>
                <a:cubicBezTo>
                  <a:pt x="181545" y="167971"/>
                  <a:pt x="196457" y="146761"/>
                  <a:pt x="196457" y="114302"/>
                </a:cubicBezTo>
                <a:cubicBezTo>
                  <a:pt x="196457" y="105238"/>
                  <a:pt x="192214" y="97962"/>
                  <a:pt x="185919" y="92647"/>
                </a:cubicBezTo>
                <a:lnTo>
                  <a:pt x="185741" y="92469"/>
                </a:lnTo>
                <a:lnTo>
                  <a:pt x="185741" y="35721"/>
                </a:lnTo>
                <a:lnTo>
                  <a:pt x="164311" y="35721"/>
                </a:lnTo>
                <a:lnTo>
                  <a:pt x="164311" y="81887"/>
                </a:lnTo>
                <a:lnTo>
                  <a:pt x="163596" y="81663"/>
                </a:lnTo>
                <a:cubicBezTo>
                  <a:pt x="146630" y="76796"/>
                  <a:pt x="123993" y="75011"/>
                  <a:pt x="100017" y="75011"/>
                </a:cubicBezTo>
                <a:cubicBezTo>
                  <a:pt x="76040" y="75011"/>
                  <a:pt x="53403" y="76796"/>
                  <a:pt x="36437" y="81663"/>
                </a:cubicBezTo>
                <a:lnTo>
                  <a:pt x="36433" y="81663"/>
                </a:lnTo>
                <a:moveTo>
                  <a:pt x="166897" y="145911"/>
                </a:moveTo>
                <a:cubicBezTo>
                  <a:pt x="162522" y="152920"/>
                  <a:pt x="156672" y="158235"/>
                  <a:pt x="150109" y="162386"/>
                </a:cubicBezTo>
                <a:cubicBezTo>
                  <a:pt x="135285" y="171628"/>
                  <a:pt x="116043" y="175021"/>
                  <a:pt x="100013" y="175021"/>
                </a:cubicBezTo>
                <a:cubicBezTo>
                  <a:pt x="83984" y="175021"/>
                  <a:pt x="64740" y="171628"/>
                  <a:pt x="49916" y="162386"/>
                </a:cubicBezTo>
                <a:cubicBezTo>
                  <a:pt x="43353" y="158278"/>
                  <a:pt x="37505" y="152920"/>
                  <a:pt x="33128" y="145911"/>
                </a:cubicBezTo>
                <a:cubicBezTo>
                  <a:pt x="34200" y="146267"/>
                  <a:pt x="35316" y="146581"/>
                  <a:pt x="36433" y="146937"/>
                </a:cubicBezTo>
                <a:cubicBezTo>
                  <a:pt x="53399" y="151804"/>
                  <a:pt x="76036" y="153589"/>
                  <a:pt x="100013" y="153589"/>
                </a:cubicBezTo>
                <a:cubicBezTo>
                  <a:pt x="123989" y="153589"/>
                  <a:pt x="146626" y="151804"/>
                  <a:pt x="163592" y="146937"/>
                </a:cubicBezTo>
                <a:cubicBezTo>
                  <a:pt x="164709" y="146624"/>
                  <a:pt x="165781" y="146267"/>
                  <a:pt x="166897" y="145911"/>
                </a:cubicBezTo>
                <a:lnTo>
                  <a:pt x="166897" y="145911"/>
                </a:lnTo>
                <a:moveTo>
                  <a:pt x="25003" y="114300"/>
                </a:moveTo>
                <a:cubicBezTo>
                  <a:pt x="25003" y="112647"/>
                  <a:pt x="25539" y="110997"/>
                  <a:pt x="27949" y="108942"/>
                </a:cubicBezTo>
                <a:cubicBezTo>
                  <a:pt x="30674" y="106665"/>
                  <a:pt x="35316" y="104299"/>
                  <a:pt x="42371" y="102244"/>
                </a:cubicBezTo>
                <a:cubicBezTo>
                  <a:pt x="56391" y="98225"/>
                  <a:pt x="76618" y="96439"/>
                  <a:pt x="100013" y="96439"/>
                </a:cubicBezTo>
                <a:cubicBezTo>
                  <a:pt x="123407" y="96439"/>
                  <a:pt x="143634" y="98225"/>
                  <a:pt x="157654" y="102289"/>
                </a:cubicBezTo>
                <a:cubicBezTo>
                  <a:pt x="164709" y="104299"/>
                  <a:pt x="169351" y="106665"/>
                  <a:pt x="172032" y="108987"/>
                </a:cubicBezTo>
                <a:cubicBezTo>
                  <a:pt x="174442" y="111040"/>
                  <a:pt x="174978" y="112650"/>
                  <a:pt x="174978" y="114346"/>
                </a:cubicBezTo>
                <a:cubicBezTo>
                  <a:pt x="174978" y="116042"/>
                  <a:pt x="174442" y="117649"/>
                  <a:pt x="172032" y="119704"/>
                </a:cubicBezTo>
                <a:cubicBezTo>
                  <a:pt x="169307" y="121981"/>
                  <a:pt x="164665" y="124347"/>
                  <a:pt x="157654" y="126402"/>
                </a:cubicBezTo>
                <a:cubicBezTo>
                  <a:pt x="143634" y="130375"/>
                  <a:pt x="123407" y="132163"/>
                  <a:pt x="100012" y="132163"/>
                </a:cubicBezTo>
                <a:cubicBezTo>
                  <a:pt x="76618" y="132163"/>
                  <a:pt x="56391" y="130377"/>
                  <a:pt x="42371" y="126313"/>
                </a:cubicBezTo>
                <a:cubicBezTo>
                  <a:pt x="35316" y="124304"/>
                  <a:pt x="30674" y="121938"/>
                  <a:pt x="27949" y="119615"/>
                </a:cubicBezTo>
                <a:cubicBezTo>
                  <a:pt x="25539" y="117562"/>
                  <a:pt x="25003" y="115953"/>
                  <a:pt x="25003" y="114257"/>
                </a:cubicBezTo>
                <a:lnTo>
                  <a:pt x="25003" y="114300"/>
                </a:lnTo>
                <a:moveTo>
                  <a:pt x="139437" y="190559"/>
                </a:moveTo>
                <a:lnTo>
                  <a:pt x="148501" y="207169"/>
                </a:lnTo>
                <a:lnTo>
                  <a:pt x="51480" y="207169"/>
                </a:lnTo>
                <a:lnTo>
                  <a:pt x="60590" y="190559"/>
                </a:lnTo>
                <a:cubicBezTo>
                  <a:pt x="74207" y="194891"/>
                  <a:pt x="88183" y="196452"/>
                  <a:pt x="100015" y="196452"/>
                </a:cubicBezTo>
                <a:cubicBezTo>
                  <a:pt x="111846" y="196452"/>
                  <a:pt x="125776" y="194888"/>
                  <a:pt x="139439" y="190559"/>
                </a:cubicBezTo>
                <a:lnTo>
                  <a:pt x="139437" y="190559"/>
                </a:lnTo>
                <a:moveTo>
                  <a:pt x="57149" y="35719"/>
                </a:moveTo>
                <a:cubicBezTo>
                  <a:pt x="53221" y="35719"/>
                  <a:pt x="50006" y="38933"/>
                  <a:pt x="50006" y="42863"/>
                </a:cubicBezTo>
                <a:cubicBezTo>
                  <a:pt x="50006" y="46792"/>
                  <a:pt x="53221" y="50006"/>
                  <a:pt x="57149" y="50006"/>
                </a:cubicBezTo>
                <a:lnTo>
                  <a:pt x="78580" y="50006"/>
                </a:lnTo>
                <a:cubicBezTo>
                  <a:pt x="82508" y="50006"/>
                  <a:pt x="85723" y="46792"/>
                  <a:pt x="85723" y="42863"/>
                </a:cubicBezTo>
                <a:cubicBezTo>
                  <a:pt x="85723" y="38933"/>
                  <a:pt x="82508" y="35719"/>
                  <a:pt x="78580" y="35719"/>
                </a:cubicBezTo>
                <a:lnTo>
                  <a:pt x="57149" y="357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66448" r="-6644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Slide: Thank You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Slide: Thank You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your attention, and we hope this presentation has provided valuable insights into the oral and anal stages.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27" y="1763953"/>
            <a:ext cx="411480" cy="248021"/>
          </a:xfrm>
          <a:custGeom>
            <a:avLst/>
            <a:gdLst/>
            <a:ahLst/>
            <a:cxnLst/>
            <a:rect l="l" t="t" r="r" b="b"/>
            <a:pathLst>
              <a:path w="411480" h="248021">
                <a:moveTo>
                  <a:pt x="175007" y="387"/>
                </a:moveTo>
                <a:lnTo>
                  <a:pt x="142154" y="33242"/>
                </a:lnTo>
                <a:cubicBezTo>
                  <a:pt x="132315" y="35943"/>
                  <a:pt x="123189" y="40894"/>
                  <a:pt x="115474" y="47709"/>
                </a:cubicBezTo>
                <a:lnTo>
                  <a:pt x="98372" y="62948"/>
                </a:lnTo>
                <a:cubicBezTo>
                  <a:pt x="91813" y="68798"/>
                  <a:pt x="83263" y="72013"/>
                  <a:pt x="74453" y="72013"/>
                </a:cubicBezTo>
                <a:lnTo>
                  <a:pt x="61722" y="72013"/>
                </a:lnTo>
                <a:lnTo>
                  <a:pt x="61722" y="154308"/>
                </a:lnTo>
                <a:cubicBezTo>
                  <a:pt x="74836" y="154695"/>
                  <a:pt x="87312" y="160030"/>
                  <a:pt x="96632" y="169353"/>
                </a:cubicBezTo>
                <a:lnTo>
                  <a:pt x="119518" y="192241"/>
                </a:lnTo>
                <a:lnTo>
                  <a:pt x="124020" y="196742"/>
                </a:lnTo>
                <a:lnTo>
                  <a:pt x="124020" y="196742"/>
                </a:lnTo>
                <a:lnTo>
                  <a:pt x="141380" y="214101"/>
                </a:lnTo>
                <a:cubicBezTo>
                  <a:pt x="145368" y="218087"/>
                  <a:pt x="151927" y="218087"/>
                  <a:pt x="155910" y="214101"/>
                </a:cubicBezTo>
                <a:cubicBezTo>
                  <a:pt x="157004" y="213007"/>
                  <a:pt x="157840" y="211723"/>
                  <a:pt x="158288" y="210371"/>
                </a:cubicBezTo>
                <a:cubicBezTo>
                  <a:pt x="160090" y="205420"/>
                  <a:pt x="164267" y="201690"/>
                  <a:pt x="169410" y="200534"/>
                </a:cubicBezTo>
                <a:cubicBezTo>
                  <a:pt x="174554" y="199376"/>
                  <a:pt x="179952" y="200921"/>
                  <a:pt x="183685" y="204714"/>
                </a:cubicBezTo>
                <a:lnTo>
                  <a:pt x="190630" y="211529"/>
                </a:lnTo>
                <a:cubicBezTo>
                  <a:pt x="198091" y="218987"/>
                  <a:pt x="210176" y="218987"/>
                  <a:pt x="217570" y="211529"/>
                </a:cubicBezTo>
                <a:cubicBezTo>
                  <a:pt x="221043" y="208057"/>
                  <a:pt x="222907" y="203622"/>
                  <a:pt x="223100" y="199056"/>
                </a:cubicBezTo>
                <a:cubicBezTo>
                  <a:pt x="223355" y="193399"/>
                  <a:pt x="226701" y="188384"/>
                  <a:pt x="231844" y="185941"/>
                </a:cubicBezTo>
                <a:cubicBezTo>
                  <a:pt x="236988" y="183498"/>
                  <a:pt x="242967" y="184011"/>
                  <a:pt x="247530" y="187290"/>
                </a:cubicBezTo>
                <a:cubicBezTo>
                  <a:pt x="253575" y="191598"/>
                  <a:pt x="261998" y="191020"/>
                  <a:pt x="267396" y="185619"/>
                </a:cubicBezTo>
                <a:cubicBezTo>
                  <a:pt x="273441" y="179574"/>
                  <a:pt x="273441" y="169802"/>
                  <a:pt x="267396" y="163822"/>
                </a:cubicBezTo>
                <a:lnTo>
                  <a:pt x="218660" y="115089"/>
                </a:lnTo>
                <a:lnTo>
                  <a:pt x="195642" y="136307"/>
                </a:lnTo>
                <a:cubicBezTo>
                  <a:pt x="178089" y="152510"/>
                  <a:pt x="151153" y="152766"/>
                  <a:pt x="133278" y="136885"/>
                </a:cubicBezTo>
                <a:cubicBezTo>
                  <a:pt x="112898" y="118755"/>
                  <a:pt x="112445" y="87122"/>
                  <a:pt x="132250" y="68412"/>
                </a:cubicBezTo>
                <a:lnTo>
                  <a:pt x="177319" y="25849"/>
                </a:lnTo>
                <a:cubicBezTo>
                  <a:pt x="194935" y="9261"/>
                  <a:pt x="218208" y="2"/>
                  <a:pt x="242448" y="2"/>
                </a:cubicBezTo>
                <a:cubicBezTo>
                  <a:pt x="265660" y="2"/>
                  <a:pt x="288098" y="8554"/>
                  <a:pt x="305392" y="23919"/>
                </a:cubicBezTo>
                <a:lnTo>
                  <a:pt x="324744" y="41149"/>
                </a:lnTo>
                <a:lnTo>
                  <a:pt x="349754" y="41149"/>
                </a:lnTo>
                <a:lnTo>
                  <a:pt x="375471" y="41149"/>
                </a:lnTo>
                <a:lnTo>
                  <a:pt x="401189" y="41149"/>
                </a:lnTo>
                <a:cubicBezTo>
                  <a:pt x="406847" y="41149"/>
                  <a:pt x="411476" y="45777"/>
                  <a:pt x="411476" y="51437"/>
                </a:cubicBezTo>
                <a:lnTo>
                  <a:pt x="411476" y="185167"/>
                </a:lnTo>
                <a:cubicBezTo>
                  <a:pt x="411476" y="196546"/>
                  <a:pt x="402284" y="205740"/>
                  <a:pt x="390902" y="205740"/>
                </a:cubicBezTo>
                <a:lnTo>
                  <a:pt x="370328" y="205740"/>
                </a:lnTo>
                <a:cubicBezTo>
                  <a:pt x="362740" y="205740"/>
                  <a:pt x="356054" y="201626"/>
                  <a:pt x="352519" y="195453"/>
                </a:cubicBezTo>
                <a:lnTo>
                  <a:pt x="297932" y="195453"/>
                </a:lnTo>
                <a:cubicBezTo>
                  <a:pt x="295747" y="199761"/>
                  <a:pt x="292855" y="203875"/>
                  <a:pt x="289254" y="207477"/>
                </a:cubicBezTo>
                <a:cubicBezTo>
                  <a:pt x="278259" y="218471"/>
                  <a:pt x="263022" y="222780"/>
                  <a:pt x="248748" y="220399"/>
                </a:cubicBezTo>
                <a:cubicBezTo>
                  <a:pt x="246435" y="225091"/>
                  <a:pt x="243283" y="229464"/>
                  <a:pt x="239362" y="233385"/>
                </a:cubicBezTo>
                <a:cubicBezTo>
                  <a:pt x="221808" y="250937"/>
                  <a:pt x="194359" y="252674"/>
                  <a:pt x="174813" y="238593"/>
                </a:cubicBezTo>
                <a:cubicBezTo>
                  <a:pt x="158675" y="251967"/>
                  <a:pt x="134628" y="251131"/>
                  <a:pt x="119523" y="235957"/>
                </a:cubicBezTo>
                <a:lnTo>
                  <a:pt x="102228" y="218598"/>
                </a:lnTo>
                <a:lnTo>
                  <a:pt x="97727" y="214096"/>
                </a:lnTo>
                <a:lnTo>
                  <a:pt x="74836" y="191209"/>
                </a:lnTo>
                <a:cubicBezTo>
                  <a:pt x="71301" y="187672"/>
                  <a:pt x="66672" y="185616"/>
                  <a:pt x="61722" y="185229"/>
                </a:cubicBezTo>
                <a:cubicBezTo>
                  <a:pt x="61722" y="196544"/>
                  <a:pt x="52464" y="205738"/>
                  <a:pt x="41148" y="205738"/>
                </a:cubicBezTo>
                <a:lnTo>
                  <a:pt x="20574" y="205738"/>
                </a:lnTo>
                <a:cubicBezTo>
                  <a:pt x="9193" y="205738"/>
                  <a:pt x="0" y="196544"/>
                  <a:pt x="0" y="185165"/>
                </a:cubicBezTo>
                <a:lnTo>
                  <a:pt x="0" y="51435"/>
                </a:lnTo>
                <a:cubicBezTo>
                  <a:pt x="0" y="45777"/>
                  <a:pt x="4629" y="41147"/>
                  <a:pt x="10287" y="41147"/>
                </a:cubicBezTo>
                <a:lnTo>
                  <a:pt x="36005" y="41147"/>
                </a:lnTo>
                <a:lnTo>
                  <a:pt x="61722" y="41147"/>
                </a:lnTo>
                <a:lnTo>
                  <a:pt x="74453" y="41147"/>
                </a:lnTo>
                <a:cubicBezTo>
                  <a:pt x="75741" y="41147"/>
                  <a:pt x="76959" y="40698"/>
                  <a:pt x="77860" y="39862"/>
                </a:cubicBezTo>
                <a:lnTo>
                  <a:pt x="94900" y="24688"/>
                </a:lnTo>
                <a:cubicBezTo>
                  <a:pt x="112836" y="8807"/>
                  <a:pt x="135920" y="0"/>
                  <a:pt x="159901" y="0"/>
                </a:cubicBezTo>
                <a:lnTo>
                  <a:pt x="166522" y="0"/>
                </a:lnTo>
                <a:cubicBezTo>
                  <a:pt x="169349" y="0"/>
                  <a:pt x="172246" y="129"/>
                  <a:pt x="175007" y="387"/>
                </a:cubicBezTo>
                <a:lnTo>
                  <a:pt x="175007" y="387"/>
                </a:lnTo>
                <a:moveTo>
                  <a:pt x="349758" y="164591"/>
                </a:moveTo>
                <a:lnTo>
                  <a:pt x="349758" y="72008"/>
                </a:lnTo>
                <a:lnTo>
                  <a:pt x="318897" y="72008"/>
                </a:lnTo>
                <a:cubicBezTo>
                  <a:pt x="315103" y="72008"/>
                  <a:pt x="311437" y="70594"/>
                  <a:pt x="308676" y="68087"/>
                </a:cubicBezTo>
                <a:lnTo>
                  <a:pt x="284950" y="46997"/>
                </a:lnTo>
                <a:cubicBezTo>
                  <a:pt x="273247" y="36583"/>
                  <a:pt x="258138" y="30859"/>
                  <a:pt x="242452" y="30859"/>
                </a:cubicBezTo>
                <a:cubicBezTo>
                  <a:pt x="226121" y="30859"/>
                  <a:pt x="210435" y="37096"/>
                  <a:pt x="198539" y="48282"/>
                </a:cubicBezTo>
                <a:lnTo>
                  <a:pt x="153470" y="90845"/>
                </a:lnTo>
                <a:cubicBezTo>
                  <a:pt x="146849" y="97145"/>
                  <a:pt x="146976" y="107755"/>
                  <a:pt x="153791" y="113797"/>
                </a:cubicBezTo>
                <a:cubicBezTo>
                  <a:pt x="159769" y="119134"/>
                  <a:pt x="168834" y="119005"/>
                  <a:pt x="174686" y="113603"/>
                </a:cubicBezTo>
                <a:lnTo>
                  <a:pt x="220911" y="70912"/>
                </a:lnTo>
                <a:cubicBezTo>
                  <a:pt x="227149" y="65125"/>
                  <a:pt x="236922" y="65510"/>
                  <a:pt x="242707" y="71812"/>
                </a:cubicBezTo>
                <a:cubicBezTo>
                  <a:pt x="248493" y="78112"/>
                  <a:pt x="248110" y="87822"/>
                  <a:pt x="241806" y="93608"/>
                </a:cubicBezTo>
                <a:lnTo>
                  <a:pt x="241292" y="94121"/>
                </a:lnTo>
                <a:lnTo>
                  <a:pt x="289126" y="141957"/>
                </a:lnTo>
                <a:cubicBezTo>
                  <a:pt x="295558" y="148386"/>
                  <a:pt x="299734" y="156295"/>
                  <a:pt x="301598" y="164524"/>
                </a:cubicBezTo>
                <a:lnTo>
                  <a:pt x="349688" y="164524"/>
                </a:lnTo>
                <a:lnTo>
                  <a:pt x="349758" y="164591"/>
                </a:lnTo>
                <a:moveTo>
                  <a:pt x="41148" y="174879"/>
                </a:moveTo>
                <a:cubicBezTo>
                  <a:pt x="41148" y="169197"/>
                  <a:pt x="36544" y="164591"/>
                  <a:pt x="30861" y="164591"/>
                </a:cubicBezTo>
                <a:cubicBezTo>
                  <a:pt x="25178" y="164591"/>
                  <a:pt x="20574" y="169197"/>
                  <a:pt x="20574" y="174879"/>
                </a:cubicBezTo>
                <a:cubicBezTo>
                  <a:pt x="20574" y="180561"/>
                  <a:pt x="25178" y="185167"/>
                  <a:pt x="30861" y="185167"/>
                </a:cubicBezTo>
                <a:cubicBezTo>
                  <a:pt x="36544" y="185167"/>
                  <a:pt x="41148" y="180561"/>
                  <a:pt x="41148" y="174879"/>
                </a:cubicBezTo>
                <a:moveTo>
                  <a:pt x="380619" y="185167"/>
                </a:moveTo>
                <a:cubicBezTo>
                  <a:pt x="386302" y="185167"/>
                  <a:pt x="390906" y="180562"/>
                  <a:pt x="390906" y="174879"/>
                </a:cubicBezTo>
                <a:cubicBezTo>
                  <a:pt x="390906" y="169197"/>
                  <a:pt x="386302" y="164592"/>
                  <a:pt x="380619" y="164592"/>
                </a:cubicBezTo>
                <a:cubicBezTo>
                  <a:pt x="374936" y="164592"/>
                  <a:pt x="370332" y="169197"/>
                  <a:pt x="370332" y="174879"/>
                </a:cubicBezTo>
                <a:cubicBezTo>
                  <a:pt x="370332" y="180562"/>
                  <a:pt x="374936" y="185167"/>
                  <a:pt x="380619" y="18516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Early Psychosexual Development: The Oral and Anal Stages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2025-09-25T04:40:29Z</dcterms:created>
  <dcterms:modified xsi:type="dcterms:W3CDTF">2025-09-25T04:40:29Z</dcterms:modified>
</cp:coreProperties>
</file>