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445300092b0f4ce7ff14e5dbe08a5adb492a9b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b21e8333520c74654de852a452ae869d70f9cc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e9e139d1a0b5c12e61cc9bb9e7e5694ab389c5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fe3833fc0e7c8228abad7f609891ce59b0b8d3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56a098ed0a845e0ec1d93249629f4b17c54583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56058a7bbc9255a78dd47affb25e5f0052f0bf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fd4a973237c2c7f72d56c95181978cd83a073ad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b535ba4a235c8a854515a3cfa9b1b4adbd2b2b6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47c297f0a7afad738f9312492d14a2ce26b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54422" r="-544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Alphabet and Basic Phrases for Effective Communication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Foundations of English Language Learning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English Alphabet and Basic Phrases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Learn English Alphabet and Basic Phrases?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English Alphabet Introduction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Basic Phrases for Beginners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Script: Introduction and Icebreaker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Script: English Alphabet Introduction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Activity: Alphabet Scavenger Hunt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Basic Phrases Introduction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Exercises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Homework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Practice: Alphabet Matching Game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Alphabet Tracing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Knowledge: English Alphabet and Phonics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Remediation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Feedback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Encouragement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 and Support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54997" r="-1549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English Alphabet and Basic Phrases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Recognize and write the English alphabet, understand basic phrases, and apply them in simple conversations.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form the basis for further language development.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for initial interactions and basic communication.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building confidence while speaking English.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Basic Phrases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64807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foundation of the English language, consisting of 26 letters.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these letters is the first step in mastering English.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English Alphabet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Learn English Alphabet and Basic Phrases?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Opens doors to a broader range of educational and cultural resources.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Improves overall performance and personal growth.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Opportunities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Improves overall performance and personal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Enhances academic and social interactions.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Growth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Opens doors to a broader range of educational and cultural resources.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Facilitates communication in English-speaking environments.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Access to Resources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Enhances academic and social interactions.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Facilitates communication in English-speaking environments.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and Social Benefits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English Alphabet Introduction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knowledge of the alphabet helps in forming words and constructing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the basis for developing advanced language skills.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of Alphabet Knowledge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31869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 alphabet involves recognizing letters, understanding their sounds, and applying them in words and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skill is essential for effective communication in English.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Alphabet Mastery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54620"/>
            <a:ext cx="457200" cy="406391"/>
          </a:xfrm>
          <a:custGeom>
            <a:avLst/>
            <a:gdLst/>
            <a:ahLst/>
            <a:cxnLst/>
            <a:rect l="l" t="t" r="r" b="b"/>
            <a:pathLst>
              <a:path w="457200" h="406391">
                <a:moveTo>
                  <a:pt x="106454" y="11586"/>
                </a:moveTo>
                <a:cubicBezTo>
                  <a:pt x="103437" y="4600"/>
                  <a:pt x="96533" y="0"/>
                  <a:pt x="88912" y="0"/>
                </a:cubicBezTo>
                <a:cubicBezTo>
                  <a:pt x="81290" y="0"/>
                  <a:pt x="74386" y="4604"/>
                  <a:pt x="71369" y="11586"/>
                </a:cubicBezTo>
                <a:lnTo>
                  <a:pt x="1522" y="176678"/>
                </a:lnTo>
                <a:cubicBezTo>
                  <a:pt x="-2606" y="186363"/>
                  <a:pt x="1920" y="197555"/>
                  <a:pt x="11681" y="201680"/>
                </a:cubicBezTo>
                <a:cubicBezTo>
                  <a:pt x="21443" y="205808"/>
                  <a:pt x="32557" y="201281"/>
                  <a:pt x="36681" y="191520"/>
                </a:cubicBezTo>
                <a:lnTo>
                  <a:pt x="45094" y="171440"/>
                </a:lnTo>
                <a:lnTo>
                  <a:pt x="132638" y="171440"/>
                </a:lnTo>
                <a:lnTo>
                  <a:pt x="141133" y="191601"/>
                </a:lnTo>
                <a:cubicBezTo>
                  <a:pt x="145262" y="201285"/>
                  <a:pt x="156372" y="205809"/>
                  <a:pt x="166133" y="201761"/>
                </a:cubicBezTo>
                <a:cubicBezTo>
                  <a:pt x="175894" y="197713"/>
                  <a:pt x="180338" y="186521"/>
                  <a:pt x="176292" y="176760"/>
                </a:cubicBezTo>
                <a:lnTo>
                  <a:pt x="106445" y="11668"/>
                </a:lnTo>
                <a:lnTo>
                  <a:pt x="106454" y="11586"/>
                </a:lnTo>
                <a:moveTo>
                  <a:pt x="116613" y="133345"/>
                </a:moveTo>
                <a:lnTo>
                  <a:pt x="61292" y="133345"/>
                </a:lnTo>
                <a:lnTo>
                  <a:pt x="88912" y="67944"/>
                </a:lnTo>
                <a:lnTo>
                  <a:pt x="116613" y="133345"/>
                </a:lnTo>
                <a:moveTo>
                  <a:pt x="203207" y="19048"/>
                </a:moveTo>
                <a:lnTo>
                  <a:pt x="203207" y="101594"/>
                </a:lnTo>
                <a:lnTo>
                  <a:pt x="203207" y="184140"/>
                </a:lnTo>
                <a:cubicBezTo>
                  <a:pt x="203207" y="194698"/>
                  <a:pt x="211702" y="203187"/>
                  <a:pt x="222254" y="203187"/>
                </a:cubicBezTo>
                <a:lnTo>
                  <a:pt x="295273" y="203187"/>
                </a:lnTo>
                <a:cubicBezTo>
                  <a:pt x="328608" y="203187"/>
                  <a:pt x="355596" y="176203"/>
                  <a:pt x="355596" y="142867"/>
                </a:cubicBezTo>
                <a:cubicBezTo>
                  <a:pt x="355596" y="123340"/>
                  <a:pt x="346311" y="106040"/>
                  <a:pt x="331945" y="95006"/>
                </a:cubicBezTo>
                <a:cubicBezTo>
                  <a:pt x="338849" y="85163"/>
                  <a:pt x="342900" y="73179"/>
                  <a:pt x="342900" y="60321"/>
                </a:cubicBezTo>
                <a:cubicBezTo>
                  <a:pt x="342900" y="26984"/>
                  <a:pt x="315916" y="0"/>
                  <a:pt x="282577" y="0"/>
                </a:cubicBezTo>
                <a:lnTo>
                  <a:pt x="222254" y="0"/>
                </a:lnTo>
                <a:cubicBezTo>
                  <a:pt x="211697" y="0"/>
                  <a:pt x="203207" y="8494"/>
                  <a:pt x="203207" y="19048"/>
                </a:cubicBezTo>
                <a:lnTo>
                  <a:pt x="203207" y="19048"/>
                </a:lnTo>
                <a:moveTo>
                  <a:pt x="282582" y="82546"/>
                </a:moveTo>
                <a:lnTo>
                  <a:pt x="241310" y="82546"/>
                </a:lnTo>
                <a:lnTo>
                  <a:pt x="241310" y="38099"/>
                </a:lnTo>
                <a:lnTo>
                  <a:pt x="282582" y="38099"/>
                </a:lnTo>
                <a:cubicBezTo>
                  <a:pt x="294885" y="38099"/>
                  <a:pt x="304806" y="48019"/>
                  <a:pt x="304806" y="60325"/>
                </a:cubicBezTo>
                <a:cubicBezTo>
                  <a:pt x="304806" y="72626"/>
                  <a:pt x="294885" y="82550"/>
                  <a:pt x="282582" y="82550"/>
                </a:cubicBezTo>
                <a:lnTo>
                  <a:pt x="282582" y="82546"/>
                </a:lnTo>
                <a:moveTo>
                  <a:pt x="241306" y="120645"/>
                </a:moveTo>
                <a:lnTo>
                  <a:pt x="282577" y="120645"/>
                </a:lnTo>
                <a:lnTo>
                  <a:pt x="295278" y="120645"/>
                </a:lnTo>
                <a:cubicBezTo>
                  <a:pt x="307581" y="120645"/>
                  <a:pt x="317503" y="130565"/>
                  <a:pt x="317503" y="142871"/>
                </a:cubicBezTo>
                <a:cubicBezTo>
                  <a:pt x="317503" y="155172"/>
                  <a:pt x="307581" y="165096"/>
                  <a:pt x="295278" y="165096"/>
                </a:cubicBezTo>
                <a:lnTo>
                  <a:pt x="241306" y="165096"/>
                </a:lnTo>
                <a:lnTo>
                  <a:pt x="241306" y="120645"/>
                </a:lnTo>
                <a:moveTo>
                  <a:pt x="451320" y="248671"/>
                </a:moveTo>
                <a:cubicBezTo>
                  <a:pt x="458942" y="241368"/>
                  <a:pt x="459180" y="229306"/>
                  <a:pt x="451878" y="221763"/>
                </a:cubicBezTo>
                <a:cubicBezTo>
                  <a:pt x="444577" y="214225"/>
                  <a:pt x="432511" y="213904"/>
                  <a:pt x="424972" y="221207"/>
                </a:cubicBezTo>
                <a:lnTo>
                  <a:pt x="279724" y="360660"/>
                </a:lnTo>
                <a:lnTo>
                  <a:pt x="210353" y="291289"/>
                </a:lnTo>
                <a:cubicBezTo>
                  <a:pt x="202892" y="283827"/>
                  <a:pt x="190826" y="283827"/>
                  <a:pt x="183447" y="291289"/>
                </a:cubicBezTo>
                <a:cubicBezTo>
                  <a:pt x="176063" y="298750"/>
                  <a:pt x="175985" y="310816"/>
                  <a:pt x="183447" y="318196"/>
                </a:cubicBezTo>
                <a:lnTo>
                  <a:pt x="265912" y="400819"/>
                </a:lnTo>
                <a:cubicBezTo>
                  <a:pt x="273214" y="408122"/>
                  <a:pt x="285119" y="408281"/>
                  <a:pt x="292581" y="401059"/>
                </a:cubicBezTo>
                <a:lnTo>
                  <a:pt x="451320" y="2486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English alphabet consists of 26 letters, each with its unique sound and pronunciation.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alphabet is crucial for reading, writing, and speaking English.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the English Alphabet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91528" y="1629215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Phrases for Beginners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are you? I am fine, thank you.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simple phrases for everyday interactions.</a:t>
            </a:r>
            <a:endParaRPr lang="en-US" sz="1551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Conversations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Expressions of Gratitude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you, Thanks.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phrases are used to show appreciation.</a:t>
            </a:r>
            <a:endParaRPr lang="en-US" sz="1551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My name is [Name], I am from [Place].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how you introduce yourself to others.</a:t>
            </a:r>
            <a:endParaRPr lang="en-US" sz="1551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Greetings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Hello, Hi, Good morning.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common ways to greet someone in English.</a:t>
            </a:r>
            <a:endParaRPr lang="en-US" sz="15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Script: Introduction and Icebreaker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a positive and inclusive classroom environment.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Foster a sense of belonging and mutual respect among students.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0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Positive Environment</a:t>
            </a:r>
            <a:endParaRPr lang="en-US" sz="1704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an icebreaker game, such as 'Two Truths and a Lie,' to get students engaged.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practice basic phrases while participating.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Icebreaker Activity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Begin with a warm welcome and introduction to the topic.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the tone for an engaging and interactive session.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Warm Welcome and Introduction</a:t>
            </a:r>
            <a:endParaRPr lang="en-US" sz="16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35766" r="-1357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posters or digital displays to visually present the alphabet.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auditory elements like songs to reinforce letter sounds.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and Auditory Tools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students with a letter-matching game.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a song that teaches the alphabet to make learning fun.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Activities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English alphabet, focusing on its structure and the sound of each letter.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like posters or digital displays to show the alphabet.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English Alphabet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Script: English Alphabet Introduction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Activity: Alphabet Scavenger Hunt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actively search for items, making learning dynamic and enjoyable.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scavenger hunt promotes physical activity and creative thinking.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Classroom Fun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list of letters and have students work in teams to find as many items as possible.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fosters collaboration and enhances their understanding of the alphabet.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Team-Based Learning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a scavenger hunt where students find objects in the classroom or school that start with specific letters.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movement, teamwork, and application of alphabet knowledge.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Alphabet Exploration</a:t>
            </a:r>
            <a:endParaRPr lang="en-US" sz="1334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Phrases Introduction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engaging tools like flashcards for better retention.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aids make the learning process more effective.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Tools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repeat the phrases to practice pronunciation.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building confidence and fluency.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Practicing Pronunciation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basic phrases such as greetings, introductions, and expressions of gratitude.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flashcards or a presentation to display the phrases.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Introducing Basic Phrases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Exercises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Circulate around the pairs to offer feedback and encouragement.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students feel supported and motivated during the exercises.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Support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engage in realistic and relatable situations.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building confidence in using basic conversational phrases.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Scenarios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the class into pairs for role-playing exercises.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scenarios where students can practice basic phrases, such as greeting a friend or introducing themselves.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Pair-Based Role-Playing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2025804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000450" y="1971318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03133" y="1971318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Homework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Positive Closure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0"/>
              </a:spcBef>
              <a:buNone/>
            </a:pPr>
            <a:r>
              <a:rPr lang="en-US" sz="110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End the lesson on a positive note, praising students for their efforts and encouraging them to continue practicing.</a:t>
            </a:r>
            <a:endParaRPr lang="en-US" sz="1106" dirty="0"/>
          </a:p>
          <a:p>
            <a:pPr algn="l" marL="0" indent="0">
              <a:lnSpc>
                <a:spcPct val="90000"/>
              </a:lnSpc>
              <a:spcBef>
                <a:spcPts val="790"/>
              </a:spcBef>
              <a:buNone/>
            </a:pPr>
            <a:r>
              <a:rPr lang="en-US" sz="110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the key takeaways from the lesson, including the English alphabet and basic phrases.</a:t>
            </a:r>
            <a:endParaRPr lang="en-US" sz="1106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Assignment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0"/>
              </a:spcBef>
              <a:buNone/>
            </a:pPr>
            <a:r>
              <a:rPr lang="en-US" sz="10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Assign homework that reinforces the day's learning, such as writing a short paragraph or practicing a simple conversation.</a:t>
            </a:r>
            <a:endParaRPr lang="en-US" sz="1036" dirty="0"/>
          </a:p>
          <a:p>
            <a:pPr algn="l" marL="0" indent="0">
              <a:lnSpc>
                <a:spcPct val="90000"/>
              </a:lnSpc>
              <a:spcBef>
                <a:spcPts val="740"/>
              </a:spcBef>
              <a:buNone/>
            </a:pPr>
            <a:r>
              <a:rPr lang="en-US" sz="10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End the lesson on a positive note, praising students for their efforts and encouraging them to continue practicing.</a:t>
            </a:r>
            <a:endParaRPr lang="en-US" sz="1036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0"/>
              </a:spcBef>
              <a:buNone/>
            </a:pPr>
            <a:r>
              <a:rPr lang="en-US" sz="10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the key takeaways from the lesson, including the English alphabet and basic phrases.</a:t>
            </a:r>
            <a:endParaRPr lang="en-US" sz="1036" dirty="0"/>
          </a:p>
          <a:p>
            <a:pPr algn="l" marL="0" indent="0">
              <a:lnSpc>
                <a:spcPct val="90000"/>
              </a:lnSpc>
              <a:spcBef>
                <a:spcPts val="740"/>
              </a:spcBef>
              <a:buNone/>
            </a:pPr>
            <a:r>
              <a:rPr lang="en-US" sz="10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Assign homework that reinforces the day's learning, such as writing a short paragraph or practicing a simple conversation.</a:t>
            </a:r>
            <a:endParaRPr lang="en-US" sz="10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Matching Game Instructions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take turns drawing a card and finding its match from their partner's set.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reinforce letter recognition and matching skills.</a:t>
            </a:r>
            <a:endParaRPr lang="en-US" sz="1252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Pair Activity Setup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students into pairs and give them a set of these cards.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collaboration and interactive learning.</a:t>
            </a:r>
            <a:endParaRPr lang="en-US" sz="1252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Card Preparation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Prepare a set of cards with uppercase letters on one side and lowercase letters on the other.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cards are clear and easy to read for the students.</a:t>
            </a:r>
            <a:endParaRPr lang="en-US" sz="1251" dirty="0"/>
          </a:p>
        </p:txBody>
      </p:sp>
      <p:sp>
        <p:nvSpPr>
          <p:cNvPr id="15" name="Text 13"/>
          <p:cNvSpPr/>
          <p:nvPr/>
        </p:nvSpPr>
        <p:spPr>
          <a:xfrm>
            <a:off x="918130" y="4999670"/>
            <a:ext cx="214290" cy="228600"/>
          </a:xfrm>
          <a:custGeom>
            <a:avLst/>
            <a:gdLst/>
            <a:ahLst/>
            <a:cxnLst/>
            <a:rect l="l" t="t" r="r" b="b"/>
            <a:pathLst>
              <a:path w="214290" h="228600">
                <a:moveTo>
                  <a:pt x="114277" y="0"/>
                </a:moveTo>
                <a:cubicBezTo>
                  <a:pt x="102981" y="0"/>
                  <a:pt x="93203" y="6563"/>
                  <a:pt x="88560" y="16073"/>
                </a:cubicBezTo>
                <a:cubicBezTo>
                  <a:pt x="85435" y="14912"/>
                  <a:pt x="82086" y="14288"/>
                  <a:pt x="78559" y="14288"/>
                </a:cubicBezTo>
                <a:cubicBezTo>
                  <a:pt x="62798" y="14288"/>
                  <a:pt x="49983" y="27101"/>
                  <a:pt x="49983" y="42863"/>
                </a:cubicBezTo>
                <a:lnTo>
                  <a:pt x="49983" y="116755"/>
                </a:lnTo>
                <a:lnTo>
                  <a:pt x="48777" y="115550"/>
                </a:lnTo>
                <a:cubicBezTo>
                  <a:pt x="37614" y="104388"/>
                  <a:pt x="19533" y="104388"/>
                  <a:pt x="8370" y="115550"/>
                </a:cubicBezTo>
                <a:cubicBezTo>
                  <a:pt x="-2792" y="126713"/>
                  <a:pt x="-2792" y="144795"/>
                  <a:pt x="8370" y="155958"/>
                </a:cubicBezTo>
                <a:lnTo>
                  <a:pt x="47527" y="195115"/>
                </a:lnTo>
                <a:cubicBezTo>
                  <a:pt x="68959" y="216546"/>
                  <a:pt x="98025" y="228600"/>
                  <a:pt x="128341" y="228600"/>
                </a:cubicBezTo>
                <a:lnTo>
                  <a:pt x="132136" y="228600"/>
                </a:lnTo>
                <a:lnTo>
                  <a:pt x="135708" y="228600"/>
                </a:lnTo>
                <a:cubicBezTo>
                  <a:pt x="136379" y="228600"/>
                  <a:pt x="137047" y="228554"/>
                  <a:pt x="137718" y="228422"/>
                </a:cubicBezTo>
                <a:cubicBezTo>
                  <a:pt x="178660" y="225653"/>
                  <a:pt x="211389" y="192970"/>
                  <a:pt x="214112" y="152028"/>
                </a:cubicBezTo>
                <a:cubicBezTo>
                  <a:pt x="214247" y="151358"/>
                  <a:pt x="214290" y="150689"/>
                  <a:pt x="214290" y="150019"/>
                </a:cubicBezTo>
                <a:lnTo>
                  <a:pt x="214290" y="71437"/>
                </a:lnTo>
                <a:cubicBezTo>
                  <a:pt x="214290" y="55676"/>
                  <a:pt x="201476" y="42862"/>
                  <a:pt x="185715" y="42862"/>
                </a:cubicBezTo>
                <a:cubicBezTo>
                  <a:pt x="183259" y="42862"/>
                  <a:pt x="180848" y="43176"/>
                  <a:pt x="178570" y="43756"/>
                </a:cubicBezTo>
                <a:lnTo>
                  <a:pt x="178570" y="42862"/>
                </a:lnTo>
                <a:cubicBezTo>
                  <a:pt x="178570" y="27101"/>
                  <a:pt x="165756" y="14287"/>
                  <a:pt x="149995" y="14287"/>
                </a:cubicBezTo>
                <a:cubicBezTo>
                  <a:pt x="146467" y="14287"/>
                  <a:pt x="143118" y="14912"/>
                  <a:pt x="139994" y="16073"/>
                </a:cubicBezTo>
                <a:cubicBezTo>
                  <a:pt x="135350" y="6563"/>
                  <a:pt x="125572" y="0"/>
                  <a:pt x="114277" y="0"/>
                </a:cubicBezTo>
                <a:lnTo>
                  <a:pt x="114277" y="0"/>
                </a:lnTo>
                <a:moveTo>
                  <a:pt x="107134" y="42908"/>
                </a:moveTo>
                <a:lnTo>
                  <a:pt x="107134" y="42863"/>
                </a:lnTo>
                <a:lnTo>
                  <a:pt x="107134" y="28575"/>
                </a:lnTo>
                <a:cubicBezTo>
                  <a:pt x="107134" y="24645"/>
                  <a:pt x="110349" y="21431"/>
                  <a:pt x="114279" y="21431"/>
                </a:cubicBezTo>
                <a:cubicBezTo>
                  <a:pt x="118209" y="21431"/>
                  <a:pt x="121423" y="24645"/>
                  <a:pt x="121423" y="28575"/>
                </a:cubicBezTo>
                <a:lnTo>
                  <a:pt x="121423" y="42817"/>
                </a:lnTo>
                <a:lnTo>
                  <a:pt x="121423" y="42863"/>
                </a:lnTo>
                <a:lnTo>
                  <a:pt x="121423" y="103586"/>
                </a:lnTo>
                <a:cubicBezTo>
                  <a:pt x="121423" y="109525"/>
                  <a:pt x="126200" y="114302"/>
                  <a:pt x="132140" y="114302"/>
                </a:cubicBezTo>
                <a:cubicBezTo>
                  <a:pt x="138078" y="114302"/>
                  <a:pt x="142857" y="109525"/>
                  <a:pt x="142857" y="103588"/>
                </a:cubicBezTo>
                <a:lnTo>
                  <a:pt x="142857" y="42867"/>
                </a:lnTo>
                <a:cubicBezTo>
                  <a:pt x="142857" y="42867"/>
                  <a:pt x="142857" y="42867"/>
                  <a:pt x="142857" y="42821"/>
                </a:cubicBezTo>
                <a:cubicBezTo>
                  <a:pt x="142857" y="38892"/>
                  <a:pt x="146071" y="35678"/>
                  <a:pt x="150001" y="35678"/>
                </a:cubicBezTo>
                <a:cubicBezTo>
                  <a:pt x="153931" y="35678"/>
                  <a:pt x="157145" y="38892"/>
                  <a:pt x="157145" y="42821"/>
                </a:cubicBezTo>
                <a:lnTo>
                  <a:pt x="157145" y="67780"/>
                </a:lnTo>
                <a:lnTo>
                  <a:pt x="157145" y="67826"/>
                </a:lnTo>
                <a:lnTo>
                  <a:pt x="157145" y="103544"/>
                </a:lnTo>
                <a:cubicBezTo>
                  <a:pt x="157145" y="109483"/>
                  <a:pt x="161922" y="114261"/>
                  <a:pt x="167862" y="114261"/>
                </a:cubicBezTo>
                <a:cubicBezTo>
                  <a:pt x="173800" y="114261"/>
                  <a:pt x="178579" y="109483"/>
                  <a:pt x="178579" y="103547"/>
                </a:cubicBezTo>
                <a:lnTo>
                  <a:pt x="178579" y="71444"/>
                </a:lnTo>
                <a:lnTo>
                  <a:pt x="178579" y="71399"/>
                </a:lnTo>
                <a:cubicBezTo>
                  <a:pt x="178579" y="67469"/>
                  <a:pt x="181793" y="64255"/>
                  <a:pt x="185723" y="64255"/>
                </a:cubicBezTo>
                <a:cubicBezTo>
                  <a:pt x="189653" y="64255"/>
                  <a:pt x="192868" y="67469"/>
                  <a:pt x="192868" y="71399"/>
                </a:cubicBezTo>
                <a:lnTo>
                  <a:pt x="192868" y="148597"/>
                </a:lnTo>
                <a:cubicBezTo>
                  <a:pt x="192823" y="148864"/>
                  <a:pt x="192823" y="149178"/>
                  <a:pt x="192778" y="149445"/>
                </a:cubicBezTo>
                <a:cubicBezTo>
                  <a:pt x="191260" y="180564"/>
                  <a:pt x="166302" y="205523"/>
                  <a:pt x="135181" y="207041"/>
                </a:cubicBezTo>
                <a:cubicBezTo>
                  <a:pt x="134913" y="207041"/>
                  <a:pt x="134600" y="207086"/>
                  <a:pt x="134332" y="207130"/>
                </a:cubicBezTo>
                <a:lnTo>
                  <a:pt x="132144" y="207130"/>
                </a:lnTo>
                <a:lnTo>
                  <a:pt x="128349" y="207130"/>
                </a:lnTo>
                <a:cubicBezTo>
                  <a:pt x="103704" y="207130"/>
                  <a:pt x="80084" y="197353"/>
                  <a:pt x="62671" y="179938"/>
                </a:cubicBezTo>
                <a:lnTo>
                  <a:pt x="23514" y="140781"/>
                </a:lnTo>
                <a:cubicBezTo>
                  <a:pt x="20745" y="138013"/>
                  <a:pt x="20745" y="133459"/>
                  <a:pt x="23514" y="130691"/>
                </a:cubicBezTo>
                <a:cubicBezTo>
                  <a:pt x="26283" y="127922"/>
                  <a:pt x="30836" y="127922"/>
                  <a:pt x="33605" y="130691"/>
                </a:cubicBezTo>
                <a:lnTo>
                  <a:pt x="53116" y="150202"/>
                </a:lnTo>
                <a:cubicBezTo>
                  <a:pt x="56198" y="153283"/>
                  <a:pt x="60796" y="154175"/>
                  <a:pt x="64814" y="152524"/>
                </a:cubicBezTo>
                <a:cubicBezTo>
                  <a:pt x="68832" y="150871"/>
                  <a:pt x="71423" y="146944"/>
                  <a:pt x="71423" y="142612"/>
                </a:cubicBezTo>
                <a:lnTo>
                  <a:pt x="71423" y="42867"/>
                </a:lnTo>
                <a:cubicBezTo>
                  <a:pt x="71423" y="38937"/>
                  <a:pt x="74637" y="35723"/>
                  <a:pt x="78567" y="35723"/>
                </a:cubicBezTo>
                <a:cubicBezTo>
                  <a:pt x="82497" y="35723"/>
                  <a:pt x="85712" y="38894"/>
                  <a:pt x="85712" y="42821"/>
                </a:cubicBezTo>
                <a:lnTo>
                  <a:pt x="85712" y="103588"/>
                </a:lnTo>
                <a:cubicBezTo>
                  <a:pt x="85712" y="109527"/>
                  <a:pt x="90488" y="114305"/>
                  <a:pt x="96428" y="114305"/>
                </a:cubicBezTo>
                <a:cubicBezTo>
                  <a:pt x="102366" y="114305"/>
                  <a:pt x="107145" y="109527"/>
                  <a:pt x="107145" y="103590"/>
                </a:cubicBezTo>
                <a:lnTo>
                  <a:pt x="107134" y="429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50449"/>
            <a:ext cx="228600" cy="182904"/>
          </a:xfrm>
          <a:custGeom>
            <a:avLst/>
            <a:gdLst/>
            <a:ahLst/>
            <a:cxnLst/>
            <a:rect l="l" t="t" r="r" b="b"/>
            <a:pathLst>
              <a:path w="228600" h="182904">
                <a:moveTo>
                  <a:pt x="87403" y="17500"/>
                </a:moveTo>
                <a:cubicBezTo>
                  <a:pt x="88724" y="16750"/>
                  <a:pt x="90404" y="17178"/>
                  <a:pt x="91154" y="18501"/>
                </a:cubicBezTo>
                <a:lnTo>
                  <a:pt x="150805" y="121836"/>
                </a:lnTo>
                <a:cubicBezTo>
                  <a:pt x="151555" y="123158"/>
                  <a:pt x="151127" y="124836"/>
                  <a:pt x="149804" y="125587"/>
                </a:cubicBezTo>
                <a:lnTo>
                  <a:pt x="80902" y="165378"/>
                </a:lnTo>
                <a:cubicBezTo>
                  <a:pt x="79580" y="166128"/>
                  <a:pt x="77900" y="165700"/>
                  <a:pt x="77150" y="164377"/>
                </a:cubicBezTo>
                <a:lnTo>
                  <a:pt x="17499" y="61042"/>
                </a:lnTo>
                <a:cubicBezTo>
                  <a:pt x="16750" y="59720"/>
                  <a:pt x="17177" y="58043"/>
                  <a:pt x="18501" y="57291"/>
                </a:cubicBezTo>
                <a:lnTo>
                  <a:pt x="87403" y="17500"/>
                </a:lnTo>
                <a:moveTo>
                  <a:pt x="9928" y="42432"/>
                </a:moveTo>
                <a:cubicBezTo>
                  <a:pt x="427" y="47932"/>
                  <a:pt x="-2823" y="60077"/>
                  <a:pt x="2677" y="69613"/>
                </a:cubicBezTo>
                <a:lnTo>
                  <a:pt x="62328" y="172948"/>
                </a:lnTo>
                <a:cubicBezTo>
                  <a:pt x="67828" y="182450"/>
                  <a:pt x="79973" y="185735"/>
                  <a:pt x="89511" y="180235"/>
                </a:cubicBezTo>
                <a:lnTo>
                  <a:pt x="158376" y="140445"/>
                </a:lnTo>
                <a:cubicBezTo>
                  <a:pt x="167877" y="134945"/>
                  <a:pt x="171164" y="122800"/>
                  <a:pt x="165664" y="113263"/>
                </a:cubicBezTo>
                <a:lnTo>
                  <a:pt x="106013" y="9928"/>
                </a:lnTo>
                <a:cubicBezTo>
                  <a:pt x="100513" y="426"/>
                  <a:pt x="88333" y="-2824"/>
                  <a:pt x="78830" y="2678"/>
                </a:cubicBezTo>
                <a:lnTo>
                  <a:pt x="9928" y="42432"/>
                </a:lnTo>
                <a:moveTo>
                  <a:pt x="115763" y="178236"/>
                </a:moveTo>
                <a:cubicBezTo>
                  <a:pt x="119229" y="181130"/>
                  <a:pt x="123693" y="182880"/>
                  <a:pt x="128585" y="182880"/>
                </a:cubicBezTo>
                <a:lnTo>
                  <a:pt x="208595" y="182880"/>
                </a:lnTo>
                <a:cubicBezTo>
                  <a:pt x="219632" y="182880"/>
                  <a:pt x="228598" y="173914"/>
                  <a:pt x="228598" y="162878"/>
                </a:cubicBezTo>
                <a:lnTo>
                  <a:pt x="228598" y="42862"/>
                </a:lnTo>
                <a:cubicBezTo>
                  <a:pt x="228598" y="31825"/>
                  <a:pt x="219632" y="22859"/>
                  <a:pt x="208595" y="22859"/>
                </a:cubicBezTo>
                <a:lnTo>
                  <a:pt x="128585" y="22859"/>
                </a:lnTo>
                <a:cubicBezTo>
                  <a:pt x="127943" y="22859"/>
                  <a:pt x="127335" y="22896"/>
                  <a:pt x="126692" y="22930"/>
                </a:cubicBezTo>
                <a:lnTo>
                  <a:pt x="175556" y="107549"/>
                </a:lnTo>
                <a:cubicBezTo>
                  <a:pt x="184199" y="122516"/>
                  <a:pt x="179056" y="141697"/>
                  <a:pt x="164089" y="150341"/>
                </a:cubicBezTo>
                <a:lnTo>
                  <a:pt x="115763" y="178236"/>
                </a:lnTo>
                <a:moveTo>
                  <a:pt x="207882" y="67007"/>
                </a:moveTo>
                <a:lnTo>
                  <a:pt x="190666" y="84831"/>
                </a:lnTo>
                <a:cubicBezTo>
                  <a:pt x="189523" y="85974"/>
                  <a:pt x="187630" y="85974"/>
                  <a:pt x="186558" y="84831"/>
                </a:cubicBezTo>
                <a:lnTo>
                  <a:pt x="169269" y="67007"/>
                </a:lnTo>
                <a:cubicBezTo>
                  <a:pt x="164267" y="61827"/>
                  <a:pt x="164553" y="53254"/>
                  <a:pt x="170163" y="48468"/>
                </a:cubicBezTo>
                <a:cubicBezTo>
                  <a:pt x="174984" y="44288"/>
                  <a:pt x="182379" y="45075"/>
                  <a:pt x="186844" y="49611"/>
                </a:cubicBezTo>
                <a:lnTo>
                  <a:pt x="188629" y="51469"/>
                </a:lnTo>
                <a:lnTo>
                  <a:pt x="190307" y="49611"/>
                </a:lnTo>
                <a:cubicBezTo>
                  <a:pt x="194772" y="45075"/>
                  <a:pt x="202094" y="44254"/>
                  <a:pt x="207059" y="48468"/>
                </a:cubicBezTo>
                <a:cubicBezTo>
                  <a:pt x="212596" y="53289"/>
                  <a:pt x="212845" y="61862"/>
                  <a:pt x="207845" y="67007"/>
                </a:cubicBezTo>
                <a:lnTo>
                  <a:pt x="207882" y="67007"/>
                </a:lnTo>
                <a:moveTo>
                  <a:pt x="61219" y="62257"/>
                </a:moveTo>
                <a:lnTo>
                  <a:pt x="58647" y="71865"/>
                </a:lnTo>
                <a:lnTo>
                  <a:pt x="51360" y="99046"/>
                </a:lnTo>
                <a:cubicBezTo>
                  <a:pt x="48859" y="108334"/>
                  <a:pt x="54395" y="117871"/>
                  <a:pt x="63647" y="120371"/>
                </a:cubicBezTo>
                <a:cubicBezTo>
                  <a:pt x="72898" y="122871"/>
                  <a:pt x="82470" y="117335"/>
                  <a:pt x="84971" y="108083"/>
                </a:cubicBezTo>
                <a:lnTo>
                  <a:pt x="85828" y="104939"/>
                </a:lnTo>
                <a:cubicBezTo>
                  <a:pt x="85864" y="104797"/>
                  <a:pt x="85899" y="104654"/>
                  <a:pt x="85935" y="104546"/>
                </a:cubicBezTo>
                <a:lnTo>
                  <a:pt x="92258" y="115511"/>
                </a:lnTo>
                <a:lnTo>
                  <a:pt x="87936" y="118011"/>
                </a:lnTo>
                <a:cubicBezTo>
                  <a:pt x="85542" y="119369"/>
                  <a:pt x="84756" y="122441"/>
                  <a:pt x="86114" y="124797"/>
                </a:cubicBezTo>
                <a:cubicBezTo>
                  <a:pt x="87472" y="127155"/>
                  <a:pt x="90544" y="127976"/>
                  <a:pt x="92901" y="126619"/>
                </a:cubicBezTo>
                <a:lnTo>
                  <a:pt x="110117" y="116689"/>
                </a:lnTo>
                <a:cubicBezTo>
                  <a:pt x="112510" y="115332"/>
                  <a:pt x="113296" y="112259"/>
                  <a:pt x="111939" y="109903"/>
                </a:cubicBezTo>
                <a:cubicBezTo>
                  <a:pt x="110581" y="107546"/>
                  <a:pt x="107508" y="106724"/>
                  <a:pt x="105151" y="108082"/>
                </a:cubicBezTo>
                <a:lnTo>
                  <a:pt x="100829" y="110582"/>
                </a:lnTo>
                <a:lnTo>
                  <a:pt x="94506" y="99617"/>
                </a:lnTo>
                <a:cubicBezTo>
                  <a:pt x="94650" y="99653"/>
                  <a:pt x="94791" y="99688"/>
                  <a:pt x="94899" y="99725"/>
                </a:cubicBezTo>
                <a:lnTo>
                  <a:pt x="98042" y="100583"/>
                </a:lnTo>
                <a:cubicBezTo>
                  <a:pt x="107330" y="103083"/>
                  <a:pt x="116865" y="97546"/>
                  <a:pt x="119366" y="88295"/>
                </a:cubicBezTo>
                <a:cubicBezTo>
                  <a:pt x="121867" y="79044"/>
                  <a:pt x="116330" y="69471"/>
                  <a:pt x="107079" y="66970"/>
                </a:cubicBezTo>
                <a:lnTo>
                  <a:pt x="79896" y="59683"/>
                </a:lnTo>
                <a:lnTo>
                  <a:pt x="70359" y="57004"/>
                </a:lnTo>
                <a:cubicBezTo>
                  <a:pt x="66395" y="55932"/>
                  <a:pt x="62287" y="58290"/>
                  <a:pt x="61215" y="62290"/>
                </a:cubicBezTo>
                <a:lnTo>
                  <a:pt x="61219" y="6225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0975" y="184468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5627" y="7603"/>
                </a:moveTo>
                <a:cubicBezTo>
                  <a:pt x="123739" y="3011"/>
                  <a:pt x="119299" y="0"/>
                  <a:pt x="114300" y="0"/>
                </a:cubicBezTo>
                <a:cubicBezTo>
                  <a:pt x="109298" y="0"/>
                  <a:pt x="104861" y="3011"/>
                  <a:pt x="102973" y="7603"/>
                </a:cubicBezTo>
                <a:lnTo>
                  <a:pt x="22759" y="204108"/>
                </a:lnTo>
                <a:lnTo>
                  <a:pt x="12248" y="204108"/>
                </a:lnTo>
                <a:cubicBezTo>
                  <a:pt x="5461" y="204108"/>
                  <a:pt x="2" y="209567"/>
                  <a:pt x="2" y="216354"/>
                </a:cubicBezTo>
                <a:cubicBezTo>
                  <a:pt x="2" y="223141"/>
                  <a:pt x="5461" y="228600"/>
                  <a:pt x="12248" y="228600"/>
                </a:cubicBezTo>
                <a:lnTo>
                  <a:pt x="69398" y="228600"/>
                </a:lnTo>
                <a:cubicBezTo>
                  <a:pt x="76186" y="228600"/>
                  <a:pt x="81644" y="223141"/>
                  <a:pt x="81644" y="216354"/>
                </a:cubicBezTo>
                <a:cubicBezTo>
                  <a:pt x="81644" y="209567"/>
                  <a:pt x="76186" y="204108"/>
                  <a:pt x="69398" y="204108"/>
                </a:cubicBezTo>
                <a:lnTo>
                  <a:pt x="49243" y="204108"/>
                </a:lnTo>
                <a:lnTo>
                  <a:pt x="65928" y="163287"/>
                </a:lnTo>
                <a:lnTo>
                  <a:pt x="162777" y="163287"/>
                </a:lnTo>
                <a:lnTo>
                  <a:pt x="179462" y="204108"/>
                </a:lnTo>
                <a:lnTo>
                  <a:pt x="159204" y="204108"/>
                </a:lnTo>
                <a:cubicBezTo>
                  <a:pt x="152417" y="204108"/>
                  <a:pt x="146958" y="209567"/>
                  <a:pt x="146958" y="216354"/>
                </a:cubicBezTo>
                <a:cubicBezTo>
                  <a:pt x="146958" y="223141"/>
                  <a:pt x="152417" y="228600"/>
                  <a:pt x="159204" y="228600"/>
                </a:cubicBezTo>
                <a:lnTo>
                  <a:pt x="216354" y="228600"/>
                </a:lnTo>
                <a:cubicBezTo>
                  <a:pt x="223141" y="228600"/>
                  <a:pt x="228600" y="223141"/>
                  <a:pt x="228600" y="216354"/>
                </a:cubicBezTo>
                <a:cubicBezTo>
                  <a:pt x="228600" y="209567"/>
                  <a:pt x="223141" y="204108"/>
                  <a:pt x="216354" y="204108"/>
                </a:cubicBezTo>
                <a:lnTo>
                  <a:pt x="205843" y="204108"/>
                </a:lnTo>
                <a:lnTo>
                  <a:pt x="125627" y="7603"/>
                </a:lnTo>
                <a:moveTo>
                  <a:pt x="152723" y="138792"/>
                </a:moveTo>
                <a:lnTo>
                  <a:pt x="75877" y="138792"/>
                </a:lnTo>
                <a:lnTo>
                  <a:pt x="114300" y="44648"/>
                </a:lnTo>
                <a:lnTo>
                  <a:pt x="152723" y="13879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Practice: Alphabet Matching Game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Alphabet Tracing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27527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Practice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practice tracing letters at home.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additional practice will help solidify their learning and improve their confidence.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In-Class Tracing Activity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trace each letter several times.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aims to develop fine motor skills and reinforce familiarity with the alphabet.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Tracing Worksheets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527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worksheets featuring the English alphabet.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worksheets will help students practice letter formation and improve their handwriting skills.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36413" y="4949960"/>
            <a:ext cx="171450" cy="182880"/>
          </a:xfrm>
          <a:custGeom>
            <a:avLst/>
            <a:gdLst/>
            <a:ahLst/>
            <a:cxnLst/>
            <a:rect l="l" t="t" r="r" b="b"/>
            <a:pathLst>
              <a:path w="171450" h="182880">
                <a:moveTo>
                  <a:pt x="85725" y="17145"/>
                </a:moveTo>
                <a:lnTo>
                  <a:pt x="148591" y="17145"/>
                </a:lnTo>
                <a:cubicBezTo>
                  <a:pt x="151733" y="17145"/>
                  <a:pt x="154305" y="19716"/>
                  <a:pt x="154305" y="22860"/>
                </a:cubicBezTo>
                <a:lnTo>
                  <a:pt x="154305" y="160020"/>
                </a:lnTo>
                <a:cubicBezTo>
                  <a:pt x="154305" y="163164"/>
                  <a:pt x="151733" y="165735"/>
                  <a:pt x="148591" y="165735"/>
                </a:cubicBezTo>
                <a:lnTo>
                  <a:pt x="85725" y="165735"/>
                </a:lnTo>
                <a:lnTo>
                  <a:pt x="85725" y="17145"/>
                </a:lnTo>
                <a:moveTo>
                  <a:pt x="68580" y="17145"/>
                </a:moveTo>
                <a:lnTo>
                  <a:pt x="68580" y="165735"/>
                </a:lnTo>
                <a:lnTo>
                  <a:pt x="45721" y="165735"/>
                </a:lnTo>
                <a:cubicBezTo>
                  <a:pt x="42578" y="165735"/>
                  <a:pt x="40006" y="163164"/>
                  <a:pt x="40006" y="160020"/>
                </a:cubicBezTo>
                <a:lnTo>
                  <a:pt x="40006" y="148590"/>
                </a:lnTo>
                <a:lnTo>
                  <a:pt x="48579" y="148590"/>
                </a:lnTo>
                <a:cubicBezTo>
                  <a:pt x="53330" y="148590"/>
                  <a:pt x="57151" y="144768"/>
                  <a:pt x="57151" y="140018"/>
                </a:cubicBezTo>
                <a:cubicBezTo>
                  <a:pt x="57151" y="135267"/>
                  <a:pt x="53330" y="131447"/>
                  <a:pt x="48579" y="131447"/>
                </a:cubicBezTo>
                <a:lnTo>
                  <a:pt x="40006" y="131447"/>
                </a:lnTo>
                <a:lnTo>
                  <a:pt x="40006" y="100015"/>
                </a:lnTo>
                <a:lnTo>
                  <a:pt x="48579" y="100015"/>
                </a:lnTo>
                <a:cubicBezTo>
                  <a:pt x="53330" y="100015"/>
                  <a:pt x="57151" y="96193"/>
                  <a:pt x="57151" y="91444"/>
                </a:cubicBezTo>
                <a:cubicBezTo>
                  <a:pt x="57151" y="86693"/>
                  <a:pt x="53330" y="82872"/>
                  <a:pt x="48579" y="82872"/>
                </a:cubicBezTo>
                <a:lnTo>
                  <a:pt x="40006" y="82872"/>
                </a:lnTo>
                <a:lnTo>
                  <a:pt x="40006" y="51441"/>
                </a:lnTo>
                <a:lnTo>
                  <a:pt x="48579" y="51441"/>
                </a:lnTo>
                <a:cubicBezTo>
                  <a:pt x="53330" y="51441"/>
                  <a:pt x="57151" y="47619"/>
                  <a:pt x="57151" y="42869"/>
                </a:cubicBezTo>
                <a:cubicBezTo>
                  <a:pt x="57151" y="38118"/>
                  <a:pt x="53330" y="34298"/>
                  <a:pt x="48579" y="34298"/>
                </a:cubicBezTo>
                <a:lnTo>
                  <a:pt x="40006" y="34298"/>
                </a:lnTo>
                <a:lnTo>
                  <a:pt x="40006" y="22868"/>
                </a:lnTo>
                <a:cubicBezTo>
                  <a:pt x="40006" y="19724"/>
                  <a:pt x="42578" y="17153"/>
                  <a:pt x="45721" y="17153"/>
                </a:cubicBezTo>
                <a:lnTo>
                  <a:pt x="68580" y="17145"/>
                </a:lnTo>
                <a:moveTo>
                  <a:pt x="22859" y="148590"/>
                </a:moveTo>
                <a:lnTo>
                  <a:pt x="22859" y="160020"/>
                </a:lnTo>
                <a:cubicBezTo>
                  <a:pt x="22859" y="172630"/>
                  <a:pt x="33110" y="182880"/>
                  <a:pt x="45719" y="182880"/>
                </a:cubicBezTo>
                <a:lnTo>
                  <a:pt x="148589" y="182880"/>
                </a:lnTo>
                <a:cubicBezTo>
                  <a:pt x="161197" y="182880"/>
                  <a:pt x="171448" y="172630"/>
                  <a:pt x="171448" y="160020"/>
                </a:cubicBezTo>
                <a:lnTo>
                  <a:pt x="171448" y="22860"/>
                </a:lnTo>
                <a:cubicBezTo>
                  <a:pt x="171448" y="10250"/>
                  <a:pt x="161197" y="0"/>
                  <a:pt x="148589" y="0"/>
                </a:cubicBezTo>
                <a:lnTo>
                  <a:pt x="45719" y="0"/>
                </a:lnTo>
                <a:cubicBezTo>
                  <a:pt x="33110" y="0"/>
                  <a:pt x="22859" y="10250"/>
                  <a:pt x="22859" y="22860"/>
                </a:cubicBezTo>
                <a:lnTo>
                  <a:pt x="22859" y="34290"/>
                </a:lnTo>
                <a:lnTo>
                  <a:pt x="8572" y="34290"/>
                </a:lnTo>
                <a:cubicBezTo>
                  <a:pt x="3822" y="34290"/>
                  <a:pt x="0" y="38112"/>
                  <a:pt x="0" y="42863"/>
                </a:cubicBezTo>
                <a:cubicBezTo>
                  <a:pt x="0" y="47615"/>
                  <a:pt x="3822" y="51437"/>
                  <a:pt x="8572" y="51437"/>
                </a:cubicBezTo>
                <a:lnTo>
                  <a:pt x="22859" y="51437"/>
                </a:lnTo>
                <a:lnTo>
                  <a:pt x="22859" y="82870"/>
                </a:lnTo>
                <a:lnTo>
                  <a:pt x="8572" y="82870"/>
                </a:lnTo>
                <a:cubicBezTo>
                  <a:pt x="3822" y="82870"/>
                  <a:pt x="0" y="86693"/>
                  <a:pt x="0" y="91444"/>
                </a:cubicBezTo>
                <a:cubicBezTo>
                  <a:pt x="0" y="96195"/>
                  <a:pt x="3822" y="100017"/>
                  <a:pt x="8572" y="100017"/>
                </a:cubicBezTo>
                <a:lnTo>
                  <a:pt x="22859" y="100017"/>
                </a:lnTo>
                <a:lnTo>
                  <a:pt x="22859" y="131451"/>
                </a:lnTo>
                <a:lnTo>
                  <a:pt x="8572" y="131451"/>
                </a:lnTo>
                <a:cubicBezTo>
                  <a:pt x="3822" y="131451"/>
                  <a:pt x="0" y="135273"/>
                  <a:pt x="0" y="140024"/>
                </a:cubicBezTo>
                <a:cubicBezTo>
                  <a:pt x="0" y="144775"/>
                  <a:pt x="3822" y="148598"/>
                  <a:pt x="8572" y="148598"/>
                </a:cubicBezTo>
                <a:lnTo>
                  <a:pt x="22859" y="1485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0698" y="3389531"/>
            <a:ext cx="182880" cy="159600"/>
          </a:xfrm>
          <a:custGeom>
            <a:avLst/>
            <a:gdLst/>
            <a:ahLst/>
            <a:cxnLst/>
            <a:rect l="l" t="t" r="r" b="b"/>
            <a:pathLst>
              <a:path w="182880" h="159600">
                <a:moveTo>
                  <a:pt x="20029" y="100944"/>
                </a:moveTo>
                <a:cubicBezTo>
                  <a:pt x="16604" y="104369"/>
                  <a:pt x="16604" y="109905"/>
                  <a:pt x="20029" y="113294"/>
                </a:cubicBezTo>
                <a:lnTo>
                  <a:pt x="46259" y="139525"/>
                </a:lnTo>
                <a:cubicBezTo>
                  <a:pt x="47898" y="141165"/>
                  <a:pt x="50122" y="142076"/>
                  <a:pt x="52454" y="142076"/>
                </a:cubicBezTo>
                <a:lnTo>
                  <a:pt x="91837" y="142076"/>
                </a:lnTo>
                <a:cubicBezTo>
                  <a:pt x="94169" y="142076"/>
                  <a:pt x="96391" y="141165"/>
                  <a:pt x="98031" y="139525"/>
                </a:cubicBezTo>
                <a:lnTo>
                  <a:pt x="121712" y="115844"/>
                </a:lnTo>
                <a:lnTo>
                  <a:pt x="63384" y="57588"/>
                </a:lnTo>
                <a:lnTo>
                  <a:pt x="20029" y="100944"/>
                </a:lnTo>
                <a:moveTo>
                  <a:pt x="88558" y="7678"/>
                </a:moveTo>
                <a:cubicBezTo>
                  <a:pt x="98795" y="-2558"/>
                  <a:pt x="115408" y="-2558"/>
                  <a:pt x="125646" y="7678"/>
                </a:cubicBezTo>
                <a:lnTo>
                  <a:pt x="171587" y="53619"/>
                </a:lnTo>
                <a:cubicBezTo>
                  <a:pt x="181825" y="63856"/>
                  <a:pt x="181825" y="80470"/>
                  <a:pt x="171587" y="90707"/>
                </a:cubicBezTo>
                <a:lnTo>
                  <a:pt x="120181" y="142113"/>
                </a:lnTo>
                <a:lnTo>
                  <a:pt x="174137" y="142113"/>
                </a:lnTo>
                <a:cubicBezTo>
                  <a:pt x="178983" y="142113"/>
                  <a:pt x="182880" y="146012"/>
                  <a:pt x="182880" y="150857"/>
                </a:cubicBezTo>
                <a:cubicBezTo>
                  <a:pt x="182880" y="155703"/>
                  <a:pt x="178981" y="159602"/>
                  <a:pt x="174137" y="159602"/>
                </a:cubicBezTo>
                <a:lnTo>
                  <a:pt x="92528" y="159602"/>
                </a:lnTo>
                <a:lnTo>
                  <a:pt x="92528" y="159602"/>
                </a:lnTo>
                <a:cubicBezTo>
                  <a:pt x="92309" y="159602"/>
                  <a:pt x="92054" y="159602"/>
                  <a:pt x="91835" y="159602"/>
                </a:cubicBezTo>
                <a:lnTo>
                  <a:pt x="52452" y="159602"/>
                </a:lnTo>
                <a:cubicBezTo>
                  <a:pt x="45493" y="159602"/>
                  <a:pt x="38825" y="156833"/>
                  <a:pt x="33908" y="151914"/>
                </a:cubicBezTo>
                <a:lnTo>
                  <a:pt x="7677" y="125682"/>
                </a:lnTo>
                <a:cubicBezTo>
                  <a:pt x="-2560" y="115445"/>
                  <a:pt x="-2560" y="98831"/>
                  <a:pt x="7677" y="88594"/>
                </a:cubicBezTo>
                <a:lnTo>
                  <a:pt x="88558" y="767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830705" y="1794972"/>
            <a:ext cx="182867" cy="182880"/>
          </a:xfrm>
          <a:custGeom>
            <a:avLst/>
            <a:gdLst/>
            <a:ahLst/>
            <a:cxnLst/>
            <a:rect l="l" t="t" r="r" b="b"/>
            <a:pathLst>
              <a:path w="182867" h="182880">
                <a:moveTo>
                  <a:pt x="13013" y="128843"/>
                </a:moveTo>
                <a:lnTo>
                  <a:pt x="4789" y="156767"/>
                </a:lnTo>
                <a:lnTo>
                  <a:pt x="357" y="171856"/>
                </a:lnTo>
                <a:cubicBezTo>
                  <a:pt x="-538" y="174895"/>
                  <a:pt x="285" y="178149"/>
                  <a:pt x="2502" y="180365"/>
                </a:cubicBezTo>
                <a:cubicBezTo>
                  <a:pt x="4718" y="182582"/>
                  <a:pt x="7973" y="183405"/>
                  <a:pt x="10976" y="182547"/>
                </a:cubicBezTo>
                <a:lnTo>
                  <a:pt x="26101" y="178078"/>
                </a:lnTo>
                <a:lnTo>
                  <a:pt x="54024" y="169854"/>
                </a:lnTo>
                <a:cubicBezTo>
                  <a:pt x="57742" y="168780"/>
                  <a:pt x="61211" y="166993"/>
                  <a:pt x="64250" y="164669"/>
                </a:cubicBezTo>
                <a:lnTo>
                  <a:pt x="64358" y="164740"/>
                </a:lnTo>
                <a:lnTo>
                  <a:pt x="64537" y="164455"/>
                </a:lnTo>
                <a:cubicBezTo>
                  <a:pt x="65038" y="164062"/>
                  <a:pt x="65503" y="163669"/>
                  <a:pt x="65967" y="163275"/>
                </a:cubicBezTo>
                <a:cubicBezTo>
                  <a:pt x="66468" y="162846"/>
                  <a:pt x="66933" y="162381"/>
                  <a:pt x="67397" y="161917"/>
                </a:cubicBezTo>
                <a:lnTo>
                  <a:pt x="176163" y="53185"/>
                </a:lnTo>
                <a:cubicBezTo>
                  <a:pt x="183993" y="45354"/>
                  <a:pt x="184959" y="33306"/>
                  <a:pt x="179094" y="24402"/>
                </a:cubicBezTo>
                <a:cubicBezTo>
                  <a:pt x="178271" y="23151"/>
                  <a:pt x="177271" y="21935"/>
                  <a:pt x="176163" y="20826"/>
                </a:cubicBezTo>
                <a:lnTo>
                  <a:pt x="162075" y="6703"/>
                </a:lnTo>
                <a:cubicBezTo>
                  <a:pt x="153136" y="-2237"/>
                  <a:pt x="138655" y="-2237"/>
                  <a:pt x="129717" y="6703"/>
                </a:cubicBezTo>
                <a:lnTo>
                  <a:pt x="20951" y="115469"/>
                </a:lnTo>
                <a:cubicBezTo>
                  <a:pt x="20057" y="116363"/>
                  <a:pt x="19199" y="117328"/>
                  <a:pt x="18413" y="118329"/>
                </a:cubicBezTo>
                <a:lnTo>
                  <a:pt x="18128" y="118508"/>
                </a:lnTo>
                <a:lnTo>
                  <a:pt x="18199" y="118616"/>
                </a:lnTo>
                <a:cubicBezTo>
                  <a:pt x="15875" y="121655"/>
                  <a:pt x="14123" y="125123"/>
                  <a:pt x="13015" y="128843"/>
                </a:cubicBezTo>
                <a:lnTo>
                  <a:pt x="13013" y="128843"/>
                </a:lnTo>
                <a:moveTo>
                  <a:pt x="136938" y="68095"/>
                </a:moveTo>
                <a:lnTo>
                  <a:pt x="70577" y="134457"/>
                </a:lnTo>
                <a:lnTo>
                  <a:pt x="52843" y="130024"/>
                </a:lnTo>
                <a:lnTo>
                  <a:pt x="48410" y="112290"/>
                </a:lnTo>
                <a:lnTo>
                  <a:pt x="114771" y="45929"/>
                </a:lnTo>
                <a:lnTo>
                  <a:pt x="136938" y="68095"/>
                </a:lnTo>
                <a:moveTo>
                  <a:pt x="34679" y="128128"/>
                </a:moveTo>
                <a:lnTo>
                  <a:pt x="37433" y="139212"/>
                </a:lnTo>
                <a:cubicBezTo>
                  <a:pt x="38184" y="142286"/>
                  <a:pt x="40615" y="144682"/>
                  <a:pt x="43691" y="145468"/>
                </a:cubicBezTo>
                <a:lnTo>
                  <a:pt x="54774" y="148221"/>
                </a:lnTo>
                <a:lnTo>
                  <a:pt x="52128" y="152226"/>
                </a:lnTo>
                <a:cubicBezTo>
                  <a:pt x="51199" y="152727"/>
                  <a:pt x="50234" y="153155"/>
                  <a:pt x="49231" y="153442"/>
                </a:cubicBezTo>
                <a:lnTo>
                  <a:pt x="40865" y="155909"/>
                </a:lnTo>
                <a:lnTo>
                  <a:pt x="21236" y="161629"/>
                </a:lnTo>
                <a:lnTo>
                  <a:pt x="26993" y="142036"/>
                </a:lnTo>
                <a:lnTo>
                  <a:pt x="29460" y="133669"/>
                </a:lnTo>
                <a:cubicBezTo>
                  <a:pt x="29745" y="132668"/>
                  <a:pt x="30175" y="131666"/>
                  <a:pt x="30676" y="130772"/>
                </a:cubicBezTo>
                <a:lnTo>
                  <a:pt x="34679" y="128128"/>
                </a:lnTo>
                <a:moveTo>
                  <a:pt x="112732" y="77998"/>
                </a:moveTo>
                <a:cubicBezTo>
                  <a:pt x="114948" y="75782"/>
                  <a:pt x="114948" y="72135"/>
                  <a:pt x="112732" y="69917"/>
                </a:cubicBezTo>
                <a:cubicBezTo>
                  <a:pt x="110516" y="67700"/>
                  <a:pt x="106867" y="67700"/>
                  <a:pt x="104651" y="69917"/>
                </a:cubicBezTo>
                <a:lnTo>
                  <a:pt x="70327" y="104242"/>
                </a:lnTo>
                <a:cubicBezTo>
                  <a:pt x="68111" y="106458"/>
                  <a:pt x="68111" y="110105"/>
                  <a:pt x="70327" y="112323"/>
                </a:cubicBezTo>
                <a:cubicBezTo>
                  <a:pt x="72543" y="114540"/>
                  <a:pt x="76192" y="114540"/>
                  <a:pt x="78408" y="112323"/>
                </a:cubicBezTo>
                <a:lnTo>
                  <a:pt x="112732" y="779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Knowledge: English Alphabet and Phonics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phonics helps in decoding unfamiliar words and enhancing reading fluency.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empowers learners to become confident and proficient readers.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Phonics Mastery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76228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phonics system includes understanding vowel and consonant sounds, digraphs, and diphthongs.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components are essential for decoding words accurately.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Phonics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77557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phonics is key to reading and spelling in English.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forms the foundation for effective communication and literacy.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Phonics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76228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English alphabet consists of 26 letters, each with its unique sound and pronunciation.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letters is fundamental to mastering the language.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English Alphabet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Remediation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practice regularly and use technology to support their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Consistent effort and modern tools can significantly enhance their progress.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Regular Practice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Remediation strategies involve using visual aids, practicing pronunciation, and providing feedback.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students overcome challenges and improve their skills.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Remediation Strategies</a:t>
            </a:r>
            <a:endParaRPr lang="en-US" sz="1244" dirty="0"/>
          </a:p>
        </p:txBody>
      </p:sp>
      <p:sp>
        <p:nvSpPr>
          <p:cNvPr id="14" name="Text 12"/>
          <p:cNvSpPr/>
          <p:nvPr/>
        </p:nvSpPr>
        <p:spPr>
          <a:xfrm>
            <a:off x="6482351" y="1747814"/>
            <a:ext cx="365760" cy="182880"/>
          </a:xfrm>
          <a:custGeom>
            <a:avLst/>
            <a:gdLst/>
            <a:ahLst/>
            <a:cxnLst/>
            <a:rect l="l" t="t" r="r" b="b"/>
            <a:pathLst>
              <a:path w="365760" h="182880">
                <a:moveTo>
                  <a:pt x="256032" y="27432"/>
                </a:moveTo>
                <a:lnTo>
                  <a:pt x="256032" y="155448"/>
                </a:lnTo>
                <a:lnTo>
                  <a:pt x="320040" y="155448"/>
                </a:lnTo>
                <a:cubicBezTo>
                  <a:pt x="330157" y="155448"/>
                  <a:pt x="338328" y="147275"/>
                  <a:pt x="338328" y="137160"/>
                </a:cubicBezTo>
                <a:lnTo>
                  <a:pt x="338328" y="45720"/>
                </a:lnTo>
                <a:cubicBezTo>
                  <a:pt x="338328" y="35605"/>
                  <a:pt x="330157" y="27432"/>
                  <a:pt x="320040" y="27432"/>
                </a:cubicBezTo>
                <a:lnTo>
                  <a:pt x="256032" y="27432"/>
                </a:lnTo>
                <a:moveTo>
                  <a:pt x="109728" y="0"/>
                </a:moveTo>
                <a:lnTo>
                  <a:pt x="256032" y="0"/>
                </a:lnTo>
                <a:lnTo>
                  <a:pt x="320040" y="0"/>
                </a:lnTo>
                <a:cubicBezTo>
                  <a:pt x="345299" y="0"/>
                  <a:pt x="365760" y="20461"/>
                  <a:pt x="365760" y="45720"/>
                </a:cubicBezTo>
                <a:lnTo>
                  <a:pt x="365760" y="137160"/>
                </a:lnTo>
                <a:cubicBezTo>
                  <a:pt x="365760" y="162421"/>
                  <a:pt x="345299" y="182880"/>
                  <a:pt x="320040" y="182880"/>
                </a:cubicBezTo>
                <a:lnTo>
                  <a:pt x="256032" y="182880"/>
                </a:lnTo>
                <a:lnTo>
                  <a:pt x="109728" y="182880"/>
                </a:lnTo>
                <a:lnTo>
                  <a:pt x="45720" y="182880"/>
                </a:lnTo>
                <a:cubicBezTo>
                  <a:pt x="20461" y="182880"/>
                  <a:pt x="0" y="162421"/>
                  <a:pt x="0" y="137160"/>
                </a:cubicBezTo>
                <a:lnTo>
                  <a:pt x="0" y="45720"/>
                </a:lnTo>
                <a:cubicBezTo>
                  <a:pt x="0" y="20461"/>
                  <a:pt x="20461" y="0"/>
                  <a:pt x="45720" y="0"/>
                </a:cubicBezTo>
                <a:lnTo>
                  <a:pt x="109728" y="0"/>
                </a:lnTo>
                <a:moveTo>
                  <a:pt x="109728" y="155448"/>
                </a:moveTo>
                <a:lnTo>
                  <a:pt x="109728" y="27432"/>
                </a:lnTo>
                <a:lnTo>
                  <a:pt x="45720" y="27432"/>
                </a:lnTo>
                <a:cubicBezTo>
                  <a:pt x="35603" y="27432"/>
                  <a:pt x="27432" y="35605"/>
                  <a:pt x="27432" y="45720"/>
                </a:cubicBezTo>
                <a:lnTo>
                  <a:pt x="27432" y="137160"/>
                </a:lnTo>
                <a:cubicBezTo>
                  <a:pt x="27432" y="147275"/>
                  <a:pt x="35603" y="155448"/>
                  <a:pt x="45720" y="155448"/>
                </a:cubicBezTo>
                <a:lnTo>
                  <a:pt x="109728" y="155448"/>
                </a:lnTo>
                <a:moveTo>
                  <a:pt x="155448" y="77724"/>
                </a:moveTo>
                <a:cubicBezTo>
                  <a:pt x="163023" y="77724"/>
                  <a:pt x="169164" y="71583"/>
                  <a:pt x="169164" y="64008"/>
                </a:cubicBezTo>
                <a:cubicBezTo>
                  <a:pt x="169164" y="56433"/>
                  <a:pt x="163023" y="50292"/>
                  <a:pt x="155448" y="50292"/>
                </a:cubicBezTo>
                <a:cubicBezTo>
                  <a:pt x="147873" y="50292"/>
                  <a:pt x="141732" y="56433"/>
                  <a:pt x="141732" y="64008"/>
                </a:cubicBezTo>
                <a:cubicBezTo>
                  <a:pt x="141732" y="71583"/>
                  <a:pt x="147873" y="77724"/>
                  <a:pt x="155448" y="77724"/>
                </a:cubicBezTo>
                <a:moveTo>
                  <a:pt x="224028" y="64008"/>
                </a:moveTo>
                <a:cubicBezTo>
                  <a:pt x="224028" y="56433"/>
                  <a:pt x="217887" y="50292"/>
                  <a:pt x="210312" y="50292"/>
                </a:cubicBezTo>
                <a:cubicBezTo>
                  <a:pt x="202737" y="50292"/>
                  <a:pt x="196596" y="56433"/>
                  <a:pt x="196596" y="64008"/>
                </a:cubicBezTo>
                <a:cubicBezTo>
                  <a:pt x="196596" y="71583"/>
                  <a:pt x="202737" y="77724"/>
                  <a:pt x="210312" y="77724"/>
                </a:cubicBezTo>
                <a:cubicBezTo>
                  <a:pt x="217887" y="77724"/>
                  <a:pt x="224028" y="71583"/>
                  <a:pt x="224028" y="64008"/>
                </a:cubicBezTo>
                <a:lnTo>
                  <a:pt x="224028" y="64008"/>
                </a:lnTo>
                <a:moveTo>
                  <a:pt x="155448" y="132588"/>
                </a:moveTo>
                <a:cubicBezTo>
                  <a:pt x="163023" y="132588"/>
                  <a:pt x="169164" y="126447"/>
                  <a:pt x="169164" y="118872"/>
                </a:cubicBezTo>
                <a:cubicBezTo>
                  <a:pt x="169164" y="111297"/>
                  <a:pt x="163023" y="105156"/>
                  <a:pt x="155448" y="105156"/>
                </a:cubicBezTo>
                <a:cubicBezTo>
                  <a:pt x="147873" y="105156"/>
                  <a:pt x="141732" y="111297"/>
                  <a:pt x="141732" y="118872"/>
                </a:cubicBezTo>
                <a:cubicBezTo>
                  <a:pt x="141732" y="126447"/>
                  <a:pt x="147873" y="132588"/>
                  <a:pt x="155448" y="132588"/>
                </a:cubicBezTo>
                <a:moveTo>
                  <a:pt x="224028" y="118872"/>
                </a:moveTo>
                <a:cubicBezTo>
                  <a:pt x="224028" y="111297"/>
                  <a:pt x="217887" y="105156"/>
                  <a:pt x="210312" y="105156"/>
                </a:cubicBezTo>
                <a:cubicBezTo>
                  <a:pt x="202737" y="105156"/>
                  <a:pt x="196596" y="111297"/>
                  <a:pt x="196596" y="118872"/>
                </a:cubicBezTo>
                <a:cubicBezTo>
                  <a:pt x="196596" y="126447"/>
                  <a:pt x="202737" y="132588"/>
                  <a:pt x="210312" y="132588"/>
                </a:cubicBezTo>
                <a:cubicBezTo>
                  <a:pt x="217887" y="132588"/>
                  <a:pt x="224028" y="126447"/>
                  <a:pt x="224028" y="11887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include confusing similar-looking letters and incorrect pronunciation.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mistakes can hinder effective communication and learning.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Common Errors</a:t>
            </a:r>
            <a:endParaRPr lang="en-US" sz="1525" dirty="0"/>
          </a:p>
        </p:txBody>
      </p:sp>
      <p:sp>
        <p:nvSpPr>
          <p:cNvPr id="17" name="Text 15"/>
          <p:cNvSpPr/>
          <p:nvPr/>
        </p:nvSpPr>
        <p:spPr>
          <a:xfrm>
            <a:off x="3676963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Improvement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will be provided regularly to support student learning and improvement.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assessments will be used to monitor student progress and understanding.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Mastery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7"/>
              </a:spcBef>
              <a:buNone/>
            </a:pPr>
            <a:r>
              <a:rPr lang="en-US" sz="122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assessments will evaluate students' mastery of the English alphabet and basic phrases.</a:t>
            </a:r>
            <a:endParaRPr lang="en-US" sz="1228" dirty="0"/>
          </a:p>
          <a:p>
            <a:pPr algn="l" marL="0" indent="0">
              <a:lnSpc>
                <a:spcPct val="90000"/>
              </a:lnSpc>
              <a:spcBef>
                <a:spcPts val="877"/>
              </a:spcBef>
              <a:buNone/>
            </a:pPr>
            <a:r>
              <a:rPr lang="en-US" sz="122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will be provided regularly to support student learning and improvement.</a:t>
            </a:r>
            <a:endParaRPr lang="en-US" sz="1228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Monitoring Progress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assessments will be used to monitor student progress and understanding.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will be provided regularly to support student learning and improvement.</a:t>
            </a:r>
            <a:endParaRPr lang="en-US" sz="12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0541" r="-1005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Practice and Review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continue practicing and reviewing the material to reinforce their learning.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Consistent practice is key to mastering the language effectively.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Upon the Basics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2"/>
              </a:spcBef>
              <a:buNone/>
            </a:pPr>
            <a:r>
              <a:rPr lang="en-US" sz="97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will build upon this knowledge, introducing more complex vocabulary, sentence structures, and conversation skills.</a:t>
            </a:r>
            <a:endParaRPr lang="en-US" sz="978" dirty="0"/>
          </a:p>
          <a:p>
            <a:pPr algn="l" marL="0" indent="0">
              <a:lnSpc>
                <a:spcPct val="90000"/>
              </a:lnSpc>
              <a:spcBef>
                <a:spcPts val="612"/>
              </a:spcBef>
              <a:buNone/>
            </a:pPr>
            <a:r>
              <a:rPr lang="en-US" sz="97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progression ensures a comprehensive understanding of the language.</a:t>
            </a:r>
            <a:endParaRPr lang="en-US" sz="978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Foundational Step in Language Learning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0"/>
              </a:spcBef>
              <a:buNone/>
            </a:pPr>
            <a:r>
              <a:rPr lang="en-US" sz="11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introduction to the English alphabet and basic phrases is a foundational step in the language learning journey.</a:t>
            </a:r>
            <a:endParaRPr lang="en-US" sz="1104" dirty="0"/>
          </a:p>
          <a:p>
            <a:pPr algn="l" marL="0" indent="0">
              <a:lnSpc>
                <a:spcPct val="90000"/>
              </a:lnSpc>
              <a:spcBef>
                <a:spcPts val="690"/>
              </a:spcBef>
              <a:buNone/>
            </a:pPr>
            <a:r>
              <a:rPr lang="en-US" sz="110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serves as the basis for future language development.</a:t>
            </a:r>
            <a:endParaRPr lang="en-US" sz="1104" dirty="0"/>
          </a:p>
        </p:txBody>
      </p:sp>
      <p:sp>
        <p:nvSpPr>
          <p:cNvPr id="21" name="Text 19"/>
          <p:cNvSpPr/>
          <p:nvPr/>
        </p:nvSpPr>
        <p:spPr>
          <a:xfrm>
            <a:off x="3892814" y="491258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21389" y="3340517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Feedback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49271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30403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this information to inform future lesson planning and instruction.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leads to more tailored and effective teaching strategies.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30403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Planning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994410" y="548640"/>
                </a:moveTo>
                <a:cubicBezTo>
                  <a:pt x="994410" y="302443"/>
                  <a:pt x="794837" y="102870"/>
                  <a:pt x="548640" y="102870"/>
                </a:cubicBezTo>
                <a:cubicBezTo>
                  <a:pt x="302443" y="102870"/>
                  <a:pt x="102870" y="302443"/>
                  <a:pt x="102870" y="548640"/>
                </a:cubicBezTo>
                <a:cubicBezTo>
                  <a:pt x="102870" y="794837"/>
                  <a:pt x="302443" y="994410"/>
                  <a:pt x="548640" y="994410"/>
                </a:cubicBezTo>
                <a:cubicBezTo>
                  <a:pt x="794837" y="994410"/>
                  <a:pt x="994410" y="794837"/>
                  <a:pt x="994410" y="548640"/>
                </a:cubicBezTo>
                <a:lnTo>
                  <a:pt x="994410" y="548640"/>
                </a:lnTo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  <a:moveTo>
                  <a:pt x="657293" y="696729"/>
                </a:moveTo>
                <a:lnTo>
                  <a:pt x="348035" y="815674"/>
                </a:lnTo>
                <a:cubicBezTo>
                  <a:pt x="306459" y="831749"/>
                  <a:pt x="265520" y="790810"/>
                  <a:pt x="281595" y="749234"/>
                </a:cubicBezTo>
                <a:lnTo>
                  <a:pt x="400540" y="439976"/>
                </a:lnTo>
                <a:cubicBezTo>
                  <a:pt x="407618" y="421761"/>
                  <a:pt x="421761" y="407618"/>
                  <a:pt x="439976" y="400540"/>
                </a:cubicBezTo>
                <a:lnTo>
                  <a:pt x="749234" y="281595"/>
                </a:lnTo>
                <a:cubicBezTo>
                  <a:pt x="790810" y="265520"/>
                  <a:pt x="831749" y="306459"/>
                  <a:pt x="815674" y="348035"/>
                </a:cubicBezTo>
                <a:lnTo>
                  <a:pt x="696729" y="657293"/>
                </a:lnTo>
                <a:cubicBezTo>
                  <a:pt x="689871" y="675507"/>
                  <a:pt x="675507" y="689651"/>
                  <a:pt x="657293" y="696729"/>
                </a:cubicBezTo>
                <a:lnTo>
                  <a:pt x="657293" y="696729"/>
                </a:lnTo>
                <a:moveTo>
                  <a:pt x="617220" y="548640"/>
                </a:moveTo>
                <a:cubicBezTo>
                  <a:pt x="617220" y="510762"/>
                  <a:pt x="586518" y="480060"/>
                  <a:pt x="548640" y="480060"/>
                </a:cubicBezTo>
                <a:cubicBezTo>
                  <a:pt x="510762" y="480060"/>
                  <a:pt x="480060" y="510762"/>
                  <a:pt x="480060" y="548640"/>
                </a:cubicBezTo>
                <a:cubicBezTo>
                  <a:pt x="480060" y="586518"/>
                  <a:pt x="510762" y="617220"/>
                  <a:pt x="548640" y="617220"/>
                </a:cubicBezTo>
                <a:cubicBezTo>
                  <a:pt x="586518" y="617220"/>
                  <a:pt x="617220" y="586518"/>
                  <a:pt x="617220" y="548640"/>
                </a:cubicBezTo>
                <a:lnTo>
                  <a:pt x="617220" y="5486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1520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Gather feedback from students to understand their needs and preferences.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their voices are heard and their learning experience is enhanced.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Feedback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605443" y="2104161"/>
            <a:ext cx="1097280" cy="960091"/>
          </a:xfrm>
          <a:custGeom>
            <a:avLst/>
            <a:gdLst/>
            <a:ahLst/>
            <a:cxnLst/>
            <a:rect l="l" t="t" r="r" b="b"/>
            <a:pathLst>
              <a:path w="1097280" h="960091">
                <a:moveTo>
                  <a:pt x="265103" y="769830"/>
                </a:moveTo>
                <a:cubicBezTo>
                  <a:pt x="292743" y="749687"/>
                  <a:pt x="328526" y="744551"/>
                  <a:pt x="360665" y="756120"/>
                </a:cubicBezTo>
                <a:cubicBezTo>
                  <a:pt x="417438" y="776685"/>
                  <a:pt x="481081" y="788475"/>
                  <a:pt x="548783" y="788475"/>
                </a:cubicBezTo>
                <a:cubicBezTo>
                  <a:pt x="815959" y="788475"/>
                  <a:pt x="994443" y="615995"/>
                  <a:pt x="994443" y="445665"/>
                </a:cubicBezTo>
                <a:cubicBezTo>
                  <a:pt x="994443" y="275325"/>
                  <a:pt x="815970" y="102855"/>
                  <a:pt x="548783" y="102855"/>
                </a:cubicBezTo>
                <a:cubicBezTo>
                  <a:pt x="281606" y="102855"/>
                  <a:pt x="103122" y="275335"/>
                  <a:pt x="103122" y="445665"/>
                </a:cubicBezTo>
                <a:cubicBezTo>
                  <a:pt x="103122" y="514225"/>
                  <a:pt x="129688" y="580222"/>
                  <a:pt x="179614" y="636781"/>
                </a:cubicBezTo>
                <a:cubicBezTo>
                  <a:pt x="198037" y="657566"/>
                  <a:pt x="207035" y="684987"/>
                  <a:pt x="204895" y="712839"/>
                </a:cubicBezTo>
                <a:cubicBezTo>
                  <a:pt x="201900" y="751617"/>
                  <a:pt x="192682" y="787188"/>
                  <a:pt x="180689" y="818679"/>
                </a:cubicBezTo>
                <a:cubicBezTo>
                  <a:pt x="217108" y="801753"/>
                  <a:pt x="247327" y="782897"/>
                  <a:pt x="265103" y="770041"/>
                </a:cubicBezTo>
                <a:lnTo>
                  <a:pt x="265103" y="769830"/>
                </a:lnTo>
                <a:moveTo>
                  <a:pt x="45702" y="856814"/>
                </a:moveTo>
                <a:cubicBezTo>
                  <a:pt x="49553" y="851025"/>
                  <a:pt x="53196" y="845245"/>
                  <a:pt x="56631" y="839456"/>
                </a:cubicBezTo>
                <a:cubicBezTo>
                  <a:pt x="78061" y="803884"/>
                  <a:pt x="98415" y="757176"/>
                  <a:pt x="102486" y="704688"/>
                </a:cubicBezTo>
                <a:cubicBezTo>
                  <a:pt x="38207" y="631625"/>
                  <a:pt x="285" y="542279"/>
                  <a:pt x="285" y="445646"/>
                </a:cubicBezTo>
                <a:cubicBezTo>
                  <a:pt x="285" y="199459"/>
                  <a:pt x="245824" y="-10"/>
                  <a:pt x="548783" y="-10"/>
                </a:cubicBezTo>
                <a:cubicBezTo>
                  <a:pt x="851742" y="-10"/>
                  <a:pt x="1097280" y="199469"/>
                  <a:pt x="1097280" y="445646"/>
                </a:cubicBezTo>
                <a:cubicBezTo>
                  <a:pt x="1097280" y="691832"/>
                  <a:pt x="851742" y="891301"/>
                  <a:pt x="548783" y="891301"/>
                </a:cubicBezTo>
                <a:cubicBezTo>
                  <a:pt x="469296" y="891301"/>
                  <a:pt x="393869" y="877591"/>
                  <a:pt x="325739" y="852945"/>
                </a:cubicBezTo>
                <a:cubicBezTo>
                  <a:pt x="300238" y="871590"/>
                  <a:pt x="258673" y="897080"/>
                  <a:pt x="209394" y="918510"/>
                </a:cubicBezTo>
                <a:cubicBezTo>
                  <a:pt x="177046" y="932652"/>
                  <a:pt x="140188" y="945507"/>
                  <a:pt x="102047" y="953006"/>
                </a:cubicBezTo>
                <a:cubicBezTo>
                  <a:pt x="100335" y="953438"/>
                  <a:pt x="98623" y="953649"/>
                  <a:pt x="96901" y="954081"/>
                </a:cubicBezTo>
                <a:cubicBezTo>
                  <a:pt x="87475" y="955800"/>
                  <a:pt x="78258" y="957297"/>
                  <a:pt x="68624" y="958152"/>
                </a:cubicBezTo>
                <a:cubicBezTo>
                  <a:pt x="68196" y="958152"/>
                  <a:pt x="67548" y="958363"/>
                  <a:pt x="67121" y="958363"/>
                </a:cubicBezTo>
                <a:cubicBezTo>
                  <a:pt x="56192" y="959438"/>
                  <a:pt x="45263" y="960082"/>
                  <a:pt x="34334" y="960082"/>
                </a:cubicBezTo>
                <a:cubicBezTo>
                  <a:pt x="20409" y="960082"/>
                  <a:pt x="7977" y="951729"/>
                  <a:pt x="2622" y="938873"/>
                </a:cubicBezTo>
                <a:cubicBezTo>
                  <a:pt x="-2732" y="926018"/>
                  <a:pt x="263" y="911443"/>
                  <a:pt x="9908" y="901593"/>
                </a:cubicBezTo>
                <a:cubicBezTo>
                  <a:pt x="18698" y="892597"/>
                  <a:pt x="26620" y="882948"/>
                  <a:pt x="34114" y="872665"/>
                </a:cubicBezTo>
                <a:cubicBezTo>
                  <a:pt x="37757" y="867740"/>
                  <a:pt x="41181" y="862805"/>
                  <a:pt x="44396" y="857880"/>
                </a:cubicBezTo>
                <a:lnTo>
                  <a:pt x="45043" y="856805"/>
                </a:lnTo>
                <a:lnTo>
                  <a:pt x="45702" y="85681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effectiveness of the lesson and identify areas for improvement.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understanding what worked well and what needs adjustment.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52637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Effectiveness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858477" y="2035714"/>
            <a:ext cx="1097280" cy="1096985"/>
          </a:xfrm>
          <a:custGeom>
            <a:avLst/>
            <a:gdLst/>
            <a:ahLst/>
            <a:cxnLst/>
            <a:rect l="l" t="t" r="r" b="b"/>
            <a:pathLst>
              <a:path w="1097280" h="1096985">
                <a:moveTo>
                  <a:pt x="788593" y="445727"/>
                </a:moveTo>
                <a:cubicBezTo>
                  <a:pt x="788593" y="256365"/>
                  <a:pt x="635084" y="102864"/>
                  <a:pt x="445726" y="102864"/>
                </a:cubicBezTo>
                <a:cubicBezTo>
                  <a:pt x="256369" y="102864"/>
                  <a:pt x="102859" y="256366"/>
                  <a:pt x="102859" y="445727"/>
                </a:cubicBezTo>
                <a:cubicBezTo>
                  <a:pt x="102859" y="635089"/>
                  <a:pt x="256369" y="788590"/>
                  <a:pt x="445726" y="788590"/>
                </a:cubicBezTo>
                <a:cubicBezTo>
                  <a:pt x="635084" y="788590"/>
                  <a:pt x="788593" y="635089"/>
                  <a:pt x="788593" y="445727"/>
                </a:cubicBezTo>
                <a:moveTo>
                  <a:pt x="722372" y="795238"/>
                </a:moveTo>
                <a:cubicBezTo>
                  <a:pt x="646517" y="855451"/>
                  <a:pt x="550297" y="891454"/>
                  <a:pt x="445726" y="891454"/>
                </a:cubicBezTo>
                <a:cubicBezTo>
                  <a:pt x="199508" y="891454"/>
                  <a:pt x="0" y="691946"/>
                  <a:pt x="0" y="445727"/>
                </a:cubicBezTo>
                <a:cubicBezTo>
                  <a:pt x="0" y="199509"/>
                  <a:pt x="199508" y="0"/>
                  <a:pt x="445726" y="0"/>
                </a:cubicBezTo>
                <a:cubicBezTo>
                  <a:pt x="691945" y="0"/>
                  <a:pt x="891452" y="199509"/>
                  <a:pt x="891452" y="445727"/>
                </a:cubicBezTo>
                <a:cubicBezTo>
                  <a:pt x="891452" y="550303"/>
                  <a:pt x="855451" y="646519"/>
                  <a:pt x="795232" y="722376"/>
                </a:cubicBezTo>
                <a:lnTo>
                  <a:pt x="1082170" y="1009314"/>
                </a:lnTo>
                <a:cubicBezTo>
                  <a:pt x="1102317" y="1029455"/>
                  <a:pt x="1102317" y="1062036"/>
                  <a:pt x="1082170" y="1081957"/>
                </a:cubicBezTo>
                <a:cubicBezTo>
                  <a:pt x="1062024" y="1101889"/>
                  <a:pt x="1029457" y="1102097"/>
                  <a:pt x="1009531" y="1081957"/>
                </a:cubicBezTo>
                <a:lnTo>
                  <a:pt x="722372" y="79523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Encouragement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02"/>
              </a:spcBef>
              <a:buNone/>
            </a:pPr>
            <a:r>
              <a:rPr lang="en-US" sz="126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Celebrate students' progress and achievements, no matter how small, to motivate them to continue learning.</a:t>
            </a:r>
            <a:endParaRPr lang="en-US" sz="1263" dirty="0"/>
          </a:p>
          <a:p>
            <a:pPr algn="ctr" marL="0" indent="0">
              <a:lnSpc>
                <a:spcPct val="90000"/>
              </a:lnSpc>
              <a:spcBef>
                <a:spcPts val="902"/>
              </a:spcBef>
              <a:buNone/>
            </a:pPr>
            <a:r>
              <a:rPr lang="en-US" sz="126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Acknowledging milestones fosters a positive learning environment and boosts morale.</a:t>
            </a:r>
            <a:endParaRPr lang="en-US" sz="1263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Celebrating Progress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4"/>
              </a:spcBef>
              <a:buNone/>
            </a:pPr>
            <a:r>
              <a:rPr lang="en-US" sz="13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English in their daily lives, such as watching English movies or speaking with native speakers.</a:t>
            </a:r>
            <a:endParaRPr lang="en-US" sz="1322" dirty="0"/>
          </a:p>
          <a:p>
            <a:pPr algn="ctr" marL="0" indent="0">
              <a:lnSpc>
                <a:spcPct val="90000"/>
              </a:lnSpc>
              <a:spcBef>
                <a:spcPts val="944"/>
              </a:spcBef>
              <a:buNone/>
            </a:pPr>
            <a:r>
              <a:rPr lang="en-US" sz="13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Integrating English into everyday activities helps improve fluency and confidence.</a:t>
            </a:r>
            <a:endParaRPr lang="en-US" sz="1322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Life Integration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a new language takes time and practice, so be patient and persistent.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stay committed to their language learning journey despite challenges.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Patience and Persistence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97370" r="-973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explore various resources to find what suits their learning style.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 them in tailoring their approach to maximize the benefits of these tools.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Exploration and Personalization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guidance on how to use these resources effectively to reinforce their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 students understand how to integrate these tools into their study routines.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for Effective Use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additional resources, such as language learning apps or websites, to support their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explore these resources and find what works best for them.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Learning Apps and Websites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 and Support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guidance to parents on effective strategies for language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 parents understand their role in enhancing their child's educational journey.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Empowering Parental Involvement</a:t>
            </a:r>
            <a:endParaRPr lang="en-US" sz="1203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Foster a sense of community by inviting parents to participate in language-related activities or events.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parents to connect and share experiences in supporting their child's learning.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Supportive Community</a:t>
            </a:r>
            <a:endParaRPr lang="en-US" sz="1228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engage with their child's learning by practicing English together.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parents with resources and tips on how to support their child's language learning.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Parents in Learning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English Language Learning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continue practicing and reviewing the material to reinforce their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consistent effort helps them achieve their language learning goals.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Continuous Practice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310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providing a supportive and interactive learning environment, students can build a strong foundation in English.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confidence and engagement in learners.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Supportive Environment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720026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introduction to the English alphabet and basic phrases is a crucial step in the language learning journey.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lays the groundwork for further exploration and understanding of the language.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English Basics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2025-09-08T05:34:48Z</dcterms:created>
  <dcterms:modified xsi:type="dcterms:W3CDTF">2025-09-08T05:34:48Z</dcterms:modified>
</cp:coreProperties>
</file>