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b2dfd4ae0fcb1ec28a45bd885fc2c08bb33e671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7393e0fe845b1eeb56172cfbe61adeaaee6156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ce8ec96416f9afbe3d5fa269464a58ed1c4ca79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0cba6dd45cad0e5164a03c9055a6f04ca5bb002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9d36f0dc42173784d2cdf386b7da4390e24e086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1fee88628c41871c3f634753de90b24caa5bb79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6a3ab955fcabe8fb6720f0031f4059eb947eac7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b468f43049265c7cbb1c99b4b40df672e509ce9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b17ecf7312811f04981c7bdaeb26ddf56bd21a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cc93a59ecfd7869a5f3288f7ee4ab662b12de43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52800" y="4592834"/>
            <a:ext cx="10285200" cy="1327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Scaffolded Instruction and Support Strategies for ELL/ESL Students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2800" y="2282400"/>
            <a:ext cx="10285200" cy="162289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Reading Comprehension and Writing Skills for Diverse Learners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10200" y="864000"/>
            <a:ext cx="1371600" cy="137160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Developing Reading Comprehensi…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Reading Comprehension and Writin…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Scaffolded Instruction for Diverse Learners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Support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Reading Comprehension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Workshop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Development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Text Analysis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Feedback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Technology Integration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References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Evaluation and Feedback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Recommendations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presentation will explore strategies for developing reading comprehension and writing skills through scaffolded instruction.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Attendees will gain insights into effective methods to enhance these essential skills in diverse educational settings.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 of the Presentation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Scaffolded instruction can support diverse learners, including English Language Learners (ELLs) and English as a Second Language (ESL) students.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provides tailored support to meet the unique needs of each learner, fostering their growth and confidence.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for Diverse Learners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reading comprehension and writing skills is crucial for academic success and effective communication.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form the foundation for learning across all subjects and enable students to express their ideas effectively.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Reading and Writing Skills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Developing Reading Comprehension and Writing Skills</a:t>
            </a:r>
            <a:endParaRPr lang="en-US" sz="2285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Reading Comprehension and Writing Skills for Diverse Learners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Reading Comprehension and Writing Skills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Reading comprehension and writing skills are essential for academic success and effective communication.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critical for navigating complex texts, expressing thoughts and ideas, and communicating with others.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Academic Success and Communication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these skills can help students succeed in all areas of life.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the foundation for personal and professional growth.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Life-Long Benefits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support strategies can help ensure that all students have an equal opportunity to succeed.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address the unique challenges faced by English language learners.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for All Students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Strong reading and writing skills empower individuals to articulate their thoughts clearly.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ability fosters better understanding and collaboration in diverse settings.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Empowering Expression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Reading Comprehension and Writing Skills for Diverse Learners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966" r="-1109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Scaffolded Instruction for Diverse Learners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Scaffolded instruction can include strategies such as graphic organizers, sentence frames, and visual aids.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simplify complex concepts and make learning more accessible.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Scaffolding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is particularly effective for diverse learners, including ELL/ESL students.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addresses unique learning needs by tailoring support to individual requirements.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Effectiveness for Diverse Learners</a:t>
            </a:r>
            <a:endParaRPr lang="en-US" sz="1203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Scaffolded instruction provides temporary support and guidance to help students learn new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learners can gradually achieve independence in their learning process.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Temporary Support for Skill Development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Reading Comprehension and Writing Skills for Diverse Learners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ELL/ESL Support Strategies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support strategies can include visual aids, graphic organizers, and sentence frames.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students understand complex concepts and vocabulary.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and Organizers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extra support and feedback can also help ELL/ESL students succeed.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they stay on track and build confidence in their learning.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Extra Support and Feedback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Technology can provide additional support and resources for ELL/ESL students.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offers interactive and engaging ways to reinforce learning.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Sentence frames and graphic organizers simplify learning for ELL/ESL students.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break down information into manageable parts.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Comprehension Tools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Reading Comprehension and Writing Skills for Diverse Learners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Comprehension Strategies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Reading Comprehension and Writing Skills for Diverse Learners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13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opportunities for students to apply their learning can help reinforce reading comprehension skills.</a:t>
            </a:r>
            <a:endParaRPr lang="en-US" sz="1131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13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Practical exercises ensure the retention and mastery of these strategies.</a:t>
            </a:r>
            <a:endParaRPr lang="en-US" sz="1131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Reinforcement Through Application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for ELL/ESL Students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6"/>
              </a:spcBef>
              <a:buNone/>
            </a:pPr>
            <a:r>
              <a:rPr lang="en-US" sz="135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students can benefit from explicit instruction and guided practice in these areas.</a:t>
            </a:r>
            <a:endParaRPr lang="en-US" sz="1352" dirty="0"/>
          </a:p>
          <a:p>
            <a:pPr algn="l" marL="0" indent="0">
              <a:lnSpc>
                <a:spcPct val="90000"/>
              </a:lnSpc>
              <a:spcBef>
                <a:spcPts val="966"/>
              </a:spcBef>
              <a:buNone/>
            </a:pPr>
            <a:r>
              <a:rPr lang="en-US" sz="135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Tailored strategies can enhance their reading comprehension abilities.</a:t>
            </a:r>
            <a:endParaRPr lang="en-US" sz="1352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 Skills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93"/>
              </a:spcBef>
              <a:buNone/>
            </a:pPr>
            <a:r>
              <a:rPr lang="en-US" sz="139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Making inferences and summarizing texts are also critical reading comprehension skills.</a:t>
            </a:r>
            <a:endParaRPr lang="en-US" sz="1390" dirty="0"/>
          </a:p>
          <a:p>
            <a:pPr algn="l" marL="0" indent="0">
              <a:lnSpc>
                <a:spcPct val="90000"/>
              </a:lnSpc>
              <a:spcBef>
                <a:spcPts val="993"/>
              </a:spcBef>
              <a:buNone/>
            </a:pPr>
            <a:r>
              <a:rPr lang="en-US" sz="139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enable deeper engagement with the material.</a:t>
            </a:r>
            <a:endParaRPr lang="en-US" sz="139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Key Elements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76"/>
              </a:spcBef>
              <a:buNone/>
            </a:pPr>
            <a:r>
              <a:rPr lang="en-US" sz="136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Reading comprehension strategies include identifying main ideas and supporting details.</a:t>
            </a:r>
            <a:endParaRPr lang="en-US" sz="1366" dirty="0"/>
          </a:p>
          <a:p>
            <a:pPr algn="l" marL="0" indent="0">
              <a:lnSpc>
                <a:spcPct val="90000"/>
              </a:lnSpc>
              <a:spcBef>
                <a:spcPts val="976"/>
              </a:spcBef>
              <a:buNone/>
            </a:pPr>
            <a:r>
              <a:rPr lang="en-US" sz="136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elements form the foundation for understanding texts effectively.</a:t>
            </a:r>
            <a:endParaRPr lang="en-US" sz="136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Reading Comprehension and Writing Skills for Diverse Learners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Workshop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benefit from sharing their work and receiving insights from both peers and teachers.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fosters growth and enhances their ability to express ideas effectively.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Feedback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57796"/>
            <a:ext cx="457200" cy="400038"/>
          </a:xfrm>
          <a:custGeom>
            <a:avLst/>
            <a:gdLst/>
            <a:ahLst/>
            <a:cxnLst/>
            <a:rect l="l" t="t" r="r" b="b"/>
            <a:pathLst>
              <a:path w="457200" h="400038">
                <a:moveTo>
                  <a:pt x="110460" y="320762"/>
                </a:moveTo>
                <a:cubicBezTo>
                  <a:pt x="121976" y="312370"/>
                  <a:pt x="136886" y="310229"/>
                  <a:pt x="150277" y="315050"/>
                </a:cubicBezTo>
                <a:cubicBezTo>
                  <a:pt x="173933" y="323619"/>
                  <a:pt x="200450" y="328531"/>
                  <a:pt x="228659" y="328531"/>
                </a:cubicBezTo>
                <a:cubicBezTo>
                  <a:pt x="339983" y="328531"/>
                  <a:pt x="414351" y="256664"/>
                  <a:pt x="414351" y="185694"/>
                </a:cubicBezTo>
                <a:cubicBezTo>
                  <a:pt x="414351" y="114719"/>
                  <a:pt x="339988" y="42856"/>
                  <a:pt x="228659" y="42856"/>
                </a:cubicBezTo>
                <a:cubicBezTo>
                  <a:pt x="117336" y="42856"/>
                  <a:pt x="42968" y="114723"/>
                  <a:pt x="42968" y="185694"/>
                </a:cubicBezTo>
                <a:cubicBezTo>
                  <a:pt x="42968" y="214260"/>
                  <a:pt x="54036" y="241759"/>
                  <a:pt x="74839" y="265325"/>
                </a:cubicBezTo>
                <a:cubicBezTo>
                  <a:pt x="82515" y="273986"/>
                  <a:pt x="86264" y="285411"/>
                  <a:pt x="85373" y="297016"/>
                </a:cubicBezTo>
                <a:cubicBezTo>
                  <a:pt x="84125" y="313174"/>
                  <a:pt x="80284" y="327995"/>
                  <a:pt x="75287" y="341116"/>
                </a:cubicBezTo>
                <a:cubicBezTo>
                  <a:pt x="90462" y="334064"/>
                  <a:pt x="103053" y="326207"/>
                  <a:pt x="110460" y="320850"/>
                </a:cubicBezTo>
                <a:lnTo>
                  <a:pt x="110460" y="320762"/>
                </a:lnTo>
                <a:moveTo>
                  <a:pt x="19042" y="357006"/>
                </a:moveTo>
                <a:cubicBezTo>
                  <a:pt x="20647" y="354594"/>
                  <a:pt x="22165" y="352186"/>
                  <a:pt x="23596" y="349773"/>
                </a:cubicBezTo>
                <a:cubicBezTo>
                  <a:pt x="32525" y="334952"/>
                  <a:pt x="41006" y="315490"/>
                  <a:pt x="42702" y="293620"/>
                </a:cubicBezTo>
                <a:cubicBezTo>
                  <a:pt x="15920" y="263177"/>
                  <a:pt x="119" y="225949"/>
                  <a:pt x="119" y="185686"/>
                </a:cubicBezTo>
                <a:cubicBezTo>
                  <a:pt x="119" y="83108"/>
                  <a:pt x="102427" y="-4"/>
                  <a:pt x="228659" y="-4"/>
                </a:cubicBezTo>
                <a:cubicBezTo>
                  <a:pt x="354892" y="-4"/>
                  <a:pt x="457200" y="83112"/>
                  <a:pt x="457200" y="185686"/>
                </a:cubicBezTo>
                <a:cubicBezTo>
                  <a:pt x="457200" y="288263"/>
                  <a:pt x="354892" y="371375"/>
                  <a:pt x="228659" y="371375"/>
                </a:cubicBezTo>
                <a:cubicBezTo>
                  <a:pt x="195540" y="371375"/>
                  <a:pt x="164112" y="365663"/>
                  <a:pt x="135724" y="355394"/>
                </a:cubicBezTo>
                <a:cubicBezTo>
                  <a:pt x="125099" y="363163"/>
                  <a:pt x="107780" y="373783"/>
                  <a:pt x="87247" y="382712"/>
                </a:cubicBezTo>
                <a:cubicBezTo>
                  <a:pt x="73769" y="388605"/>
                  <a:pt x="58412" y="393961"/>
                  <a:pt x="42520" y="397086"/>
                </a:cubicBezTo>
                <a:cubicBezTo>
                  <a:pt x="41806" y="397266"/>
                  <a:pt x="41093" y="397354"/>
                  <a:pt x="40375" y="397534"/>
                </a:cubicBezTo>
                <a:cubicBezTo>
                  <a:pt x="36448" y="398250"/>
                  <a:pt x="32608" y="398874"/>
                  <a:pt x="28593" y="399230"/>
                </a:cubicBezTo>
                <a:cubicBezTo>
                  <a:pt x="28415" y="399230"/>
                  <a:pt x="28145" y="399318"/>
                  <a:pt x="27967" y="399318"/>
                </a:cubicBezTo>
                <a:cubicBezTo>
                  <a:pt x="23413" y="399766"/>
                  <a:pt x="18860" y="400034"/>
                  <a:pt x="14306" y="400034"/>
                </a:cubicBezTo>
                <a:cubicBezTo>
                  <a:pt x="8504" y="400034"/>
                  <a:pt x="3324" y="396554"/>
                  <a:pt x="1093" y="391197"/>
                </a:cubicBezTo>
                <a:cubicBezTo>
                  <a:pt x="-1138" y="385841"/>
                  <a:pt x="110" y="379768"/>
                  <a:pt x="4129" y="375664"/>
                </a:cubicBezTo>
                <a:cubicBezTo>
                  <a:pt x="7791" y="371915"/>
                  <a:pt x="11092" y="367895"/>
                  <a:pt x="14214" y="363610"/>
                </a:cubicBezTo>
                <a:cubicBezTo>
                  <a:pt x="15732" y="361558"/>
                  <a:pt x="17159" y="359502"/>
                  <a:pt x="18498" y="357450"/>
                </a:cubicBezTo>
                <a:lnTo>
                  <a:pt x="18768" y="357002"/>
                </a:lnTo>
                <a:lnTo>
                  <a:pt x="19042" y="35700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workshops can help students develop their writing skills and confidence.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offer opportunities for structured practice and constructive feedback.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83" y="1629215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writing workshop provides a supportive and collaborative learning environment.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can practice writing in response to a prompt and receive feedback from peers and the teacher.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Supportive Learning Environment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91528" y="1629215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Reading Comprehension and Writing Skills for Diverse Learners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Development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opportunities for students to apply their learning can help reinforce vocabulary development.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Practical exercises and real-world applications solidify their understanding.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Reinforcement Through Application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46332" y="399794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 such as using context clues and prefixes/suffixes can help students decode unfamiliar words.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techniques empower students to independently expand their vocabulary.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Decoding Strategies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3997983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students can benefit from explicit instruction and practice in vocabulary development.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Tailored strategies can address their unique learning needs.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for ELL/ESL Students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69" y="1567834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development is critical for reading comprehension and writing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forms the foundation for effective communication and academic success.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Vocabulary Development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94384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Reading Comprehension and Writing Skills for Diverse Learners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Text Analysis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Applying learned skills in real-world contexts reinforces text analysis abilities.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opportunities ensure students retain and utilize their knowledge effectively.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Reinforcement Through Application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16390" y="1631405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Explicit instruction and guided practice are essential for mastering text analysis.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help students understand and apply critical reading skills effectively.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Guided Practice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85560" y="1644657"/>
            <a:ext cx="365760" cy="339256"/>
          </a:xfrm>
          <a:custGeom>
            <a:avLst/>
            <a:gdLst/>
            <a:ahLst/>
            <a:cxnLst/>
            <a:rect l="l" t="t" r="r" b="b"/>
            <a:pathLst>
              <a:path w="365760" h="339256">
                <a:moveTo>
                  <a:pt x="121919" y="196531"/>
                </a:moveTo>
                <a:lnTo>
                  <a:pt x="121919" y="164726"/>
                </a:lnTo>
                <a:lnTo>
                  <a:pt x="136827" y="153992"/>
                </a:lnTo>
                <a:lnTo>
                  <a:pt x="211702" y="228865"/>
                </a:lnTo>
                <a:lnTo>
                  <a:pt x="201033" y="243840"/>
                </a:lnTo>
                <a:lnTo>
                  <a:pt x="169226" y="243840"/>
                </a:lnTo>
                <a:cubicBezTo>
                  <a:pt x="160810" y="243840"/>
                  <a:pt x="152727" y="247219"/>
                  <a:pt x="146765" y="253183"/>
                </a:cubicBezTo>
                <a:lnTo>
                  <a:pt x="121520" y="278427"/>
                </a:lnTo>
                <a:lnTo>
                  <a:pt x="87395" y="244301"/>
                </a:lnTo>
                <a:lnTo>
                  <a:pt x="112639" y="219057"/>
                </a:lnTo>
                <a:cubicBezTo>
                  <a:pt x="118601" y="213093"/>
                  <a:pt x="121981" y="205009"/>
                  <a:pt x="121981" y="196595"/>
                </a:cubicBezTo>
                <a:lnTo>
                  <a:pt x="121919" y="196531"/>
                </a:lnTo>
                <a:moveTo>
                  <a:pt x="333160" y="59767"/>
                </a:moveTo>
                <a:lnTo>
                  <a:pt x="230520" y="202756"/>
                </a:lnTo>
                <a:lnTo>
                  <a:pt x="163001" y="135238"/>
                </a:lnTo>
                <a:lnTo>
                  <a:pt x="305991" y="32599"/>
                </a:lnTo>
                <a:cubicBezTo>
                  <a:pt x="306719" y="32070"/>
                  <a:pt x="307582" y="31805"/>
                  <a:pt x="308442" y="31805"/>
                </a:cubicBezTo>
                <a:cubicBezTo>
                  <a:pt x="309568" y="31805"/>
                  <a:pt x="310629" y="32270"/>
                  <a:pt x="311423" y="33064"/>
                </a:cubicBezTo>
                <a:lnTo>
                  <a:pt x="332692" y="54335"/>
                </a:lnTo>
                <a:cubicBezTo>
                  <a:pt x="333485" y="55129"/>
                  <a:pt x="333950" y="56191"/>
                  <a:pt x="333950" y="57317"/>
                </a:cubicBezTo>
                <a:cubicBezTo>
                  <a:pt x="333950" y="58179"/>
                  <a:pt x="333687" y="59041"/>
                  <a:pt x="333156" y="59770"/>
                </a:cubicBezTo>
                <a:lnTo>
                  <a:pt x="333160" y="59767"/>
                </a:lnTo>
                <a:moveTo>
                  <a:pt x="169230" y="275645"/>
                </a:moveTo>
                <a:lnTo>
                  <a:pt x="201036" y="275645"/>
                </a:lnTo>
                <a:cubicBezTo>
                  <a:pt x="211307" y="275645"/>
                  <a:pt x="220915" y="270743"/>
                  <a:pt x="226877" y="262394"/>
                </a:cubicBezTo>
                <a:lnTo>
                  <a:pt x="359001" y="78321"/>
                </a:lnTo>
                <a:cubicBezTo>
                  <a:pt x="363375" y="72224"/>
                  <a:pt x="365760" y="64869"/>
                  <a:pt x="365760" y="57317"/>
                </a:cubicBezTo>
                <a:cubicBezTo>
                  <a:pt x="365760" y="47774"/>
                  <a:pt x="361982" y="38631"/>
                  <a:pt x="355226" y="31873"/>
                </a:cubicBezTo>
                <a:lnTo>
                  <a:pt x="333891" y="10537"/>
                </a:lnTo>
                <a:cubicBezTo>
                  <a:pt x="327132" y="3779"/>
                  <a:pt x="317988" y="3"/>
                  <a:pt x="308445" y="3"/>
                </a:cubicBezTo>
                <a:cubicBezTo>
                  <a:pt x="300892" y="3"/>
                  <a:pt x="293537" y="2388"/>
                  <a:pt x="287440" y="6761"/>
                </a:cubicBezTo>
                <a:lnTo>
                  <a:pt x="103367" y="138885"/>
                </a:lnTo>
                <a:cubicBezTo>
                  <a:pt x="95017" y="144849"/>
                  <a:pt x="90116" y="154456"/>
                  <a:pt x="90116" y="164726"/>
                </a:cubicBezTo>
                <a:lnTo>
                  <a:pt x="90116" y="196531"/>
                </a:lnTo>
                <a:lnTo>
                  <a:pt x="61159" y="225486"/>
                </a:lnTo>
                <a:cubicBezTo>
                  <a:pt x="54070" y="232577"/>
                  <a:pt x="51817" y="242714"/>
                  <a:pt x="54465" y="251660"/>
                </a:cubicBezTo>
                <a:lnTo>
                  <a:pt x="6229" y="299963"/>
                </a:lnTo>
                <a:cubicBezTo>
                  <a:pt x="2253" y="303939"/>
                  <a:pt x="0" y="309306"/>
                  <a:pt x="0" y="314938"/>
                </a:cubicBezTo>
                <a:lnTo>
                  <a:pt x="0" y="318052"/>
                </a:lnTo>
                <a:cubicBezTo>
                  <a:pt x="0" y="329780"/>
                  <a:pt x="9477" y="339256"/>
                  <a:pt x="21203" y="339256"/>
                </a:cubicBezTo>
                <a:lnTo>
                  <a:pt x="77325" y="339256"/>
                </a:lnTo>
                <a:cubicBezTo>
                  <a:pt x="82958" y="339256"/>
                  <a:pt x="88324" y="337003"/>
                  <a:pt x="92300" y="333027"/>
                </a:cubicBezTo>
                <a:lnTo>
                  <a:pt x="114033" y="311294"/>
                </a:lnTo>
                <a:cubicBezTo>
                  <a:pt x="123045" y="313944"/>
                  <a:pt x="133115" y="311691"/>
                  <a:pt x="140207" y="304601"/>
                </a:cubicBezTo>
                <a:lnTo>
                  <a:pt x="169230" y="275645"/>
                </a:lnTo>
                <a:moveTo>
                  <a:pt x="89253" y="291085"/>
                </a:moveTo>
                <a:lnTo>
                  <a:pt x="72951" y="307450"/>
                </a:lnTo>
                <a:lnTo>
                  <a:pt x="43730" y="307450"/>
                </a:lnTo>
                <a:lnTo>
                  <a:pt x="74674" y="276507"/>
                </a:lnTo>
                <a:lnTo>
                  <a:pt x="89319" y="291149"/>
                </a:lnTo>
                <a:lnTo>
                  <a:pt x="89253" y="2910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students can benefit from explicit instruction and guided practice in these areas.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opportunities for students to apply their learning can help reinforce text analysis skills.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for ELL/ESL Students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89020" y="1628043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Text analysis involves identifying main ideas and supporting details.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Making inferences and identifying author's purpose are also critical text analysis skills.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 of Text Analysis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46760" y="162494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401" r="-110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Feedback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Reading Comprehension and Writing Skills for Diverse Learners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Student Growth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Regular assessment fosters a deeper understanding of subject material.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Feedback encourages students to actively engage in their learning journey.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Tailored Support for ELL/ESL Students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students can benefit from feedback and assessment that is tailored to their needs.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customized feedback helps address their unique learning challenges.</a:t>
            </a:r>
            <a:endParaRPr lang="en-US" sz="1251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Assessment and Feedback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feedback are critical for student learning and progress.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regular feedback and assessment can help students identify areas for improvement.</a:t>
            </a:r>
            <a:endParaRPr lang="en-US" sz="12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Reading Comprehension and Writing Skills for Diverse Learners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Multimedia texts can support reading comprehension and writing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offer diverse formats to engage students and cater to different learning styles.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Multimedia for Skill Development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opportunities for students to apply their learning can help reinforce technology integration.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Hands-on activities and real-world applications enhance understanding and retention.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Reinforcing Learning Through Application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students can benefit from technology that provides additional support and practice.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can help bridge language gaps and improve overall learning outcomes.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ELL/ESL Learning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Technology can provide a range of tools and resources to support instruction.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graphic organizers, writing templates, and multimedia texts can support reading comprehension and writing skills.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Tools for Instructional Support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103257" r="-1032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opportunities for students to apply their learning is essential.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students are better prepared for success in all areas of life.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Opportunities for Application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632457"/>
            <a:ext cx="365760" cy="256076"/>
          </a:xfrm>
          <a:custGeom>
            <a:avLst/>
            <a:gdLst/>
            <a:ahLst/>
            <a:cxnLst/>
            <a:rect l="l" t="t" r="r" b="b"/>
            <a:pathLst>
              <a:path w="365760" h="256076">
                <a:moveTo>
                  <a:pt x="182884" y="27431"/>
                </a:moveTo>
                <a:cubicBezTo>
                  <a:pt x="184314" y="27431"/>
                  <a:pt x="185740" y="27659"/>
                  <a:pt x="187112" y="28174"/>
                </a:cubicBezTo>
                <a:lnTo>
                  <a:pt x="311697" y="73151"/>
                </a:lnTo>
                <a:lnTo>
                  <a:pt x="187112" y="118128"/>
                </a:lnTo>
                <a:cubicBezTo>
                  <a:pt x="185740" y="118643"/>
                  <a:pt x="184310" y="118870"/>
                  <a:pt x="182884" y="118870"/>
                </a:cubicBezTo>
                <a:cubicBezTo>
                  <a:pt x="181454" y="118870"/>
                  <a:pt x="180027" y="118643"/>
                  <a:pt x="178655" y="118128"/>
                </a:cubicBezTo>
                <a:lnTo>
                  <a:pt x="105675" y="91783"/>
                </a:lnTo>
                <a:lnTo>
                  <a:pt x="186139" y="61609"/>
                </a:lnTo>
                <a:cubicBezTo>
                  <a:pt x="190883" y="59837"/>
                  <a:pt x="193282" y="54580"/>
                  <a:pt x="191512" y="49837"/>
                </a:cubicBezTo>
                <a:cubicBezTo>
                  <a:pt x="189742" y="45095"/>
                  <a:pt x="184482" y="42693"/>
                  <a:pt x="179738" y="44465"/>
                </a:cubicBezTo>
                <a:lnTo>
                  <a:pt x="88529" y="78641"/>
                </a:lnTo>
                <a:cubicBezTo>
                  <a:pt x="85559" y="79783"/>
                  <a:pt x="82643" y="81040"/>
                  <a:pt x="79783" y="82413"/>
                </a:cubicBezTo>
                <a:lnTo>
                  <a:pt x="54125" y="73156"/>
                </a:lnTo>
                <a:lnTo>
                  <a:pt x="178710" y="28179"/>
                </a:lnTo>
                <a:cubicBezTo>
                  <a:pt x="180082" y="27664"/>
                  <a:pt x="181512" y="27436"/>
                  <a:pt x="182939" y="27436"/>
                </a:cubicBezTo>
                <a:lnTo>
                  <a:pt x="182884" y="27431"/>
                </a:lnTo>
                <a:moveTo>
                  <a:pt x="9038" y="86065"/>
                </a:moveTo>
                <a:lnTo>
                  <a:pt x="53269" y="102008"/>
                </a:lnTo>
                <a:cubicBezTo>
                  <a:pt x="37724" y="118410"/>
                  <a:pt x="28295" y="140125"/>
                  <a:pt x="27494" y="163556"/>
                </a:cubicBezTo>
                <a:cubicBezTo>
                  <a:pt x="27436" y="163899"/>
                  <a:pt x="27436" y="164242"/>
                  <a:pt x="27436" y="164585"/>
                </a:cubicBezTo>
                <a:cubicBezTo>
                  <a:pt x="27436" y="180815"/>
                  <a:pt x="21265" y="197617"/>
                  <a:pt x="14693" y="210761"/>
                </a:cubicBezTo>
                <a:cubicBezTo>
                  <a:pt x="10976" y="218190"/>
                  <a:pt x="6748" y="225506"/>
                  <a:pt x="1832" y="232248"/>
                </a:cubicBezTo>
                <a:cubicBezTo>
                  <a:pt x="4" y="234707"/>
                  <a:pt x="-512" y="237905"/>
                  <a:pt x="519" y="240822"/>
                </a:cubicBezTo>
                <a:cubicBezTo>
                  <a:pt x="1547" y="243736"/>
                  <a:pt x="3946" y="245907"/>
                  <a:pt x="6920" y="246650"/>
                </a:cubicBezTo>
                <a:lnTo>
                  <a:pt x="43496" y="255794"/>
                </a:lnTo>
                <a:cubicBezTo>
                  <a:pt x="45895" y="256422"/>
                  <a:pt x="48467" y="255966"/>
                  <a:pt x="50581" y="254652"/>
                </a:cubicBezTo>
                <a:cubicBezTo>
                  <a:pt x="52695" y="253339"/>
                  <a:pt x="54180" y="251167"/>
                  <a:pt x="54637" y="248709"/>
                </a:cubicBezTo>
                <a:cubicBezTo>
                  <a:pt x="59553" y="224248"/>
                  <a:pt x="57095" y="202305"/>
                  <a:pt x="53438" y="186587"/>
                </a:cubicBezTo>
                <a:cubicBezTo>
                  <a:pt x="51609" y="178587"/>
                  <a:pt x="49151" y="170414"/>
                  <a:pt x="45778" y="162870"/>
                </a:cubicBezTo>
                <a:cubicBezTo>
                  <a:pt x="46865" y="141725"/>
                  <a:pt x="56751" y="122351"/>
                  <a:pt x="72468" y="109035"/>
                </a:cubicBezTo>
                <a:lnTo>
                  <a:pt x="169336" y="144010"/>
                </a:lnTo>
                <a:cubicBezTo>
                  <a:pt x="173678" y="145554"/>
                  <a:pt x="178250" y="146353"/>
                  <a:pt x="182880" y="146353"/>
                </a:cubicBezTo>
                <a:cubicBezTo>
                  <a:pt x="187510" y="146353"/>
                  <a:pt x="192082" y="145554"/>
                  <a:pt x="196424" y="144010"/>
                </a:cubicBezTo>
                <a:lnTo>
                  <a:pt x="356726" y="86062"/>
                </a:lnTo>
                <a:cubicBezTo>
                  <a:pt x="362154" y="84119"/>
                  <a:pt x="365756" y="78918"/>
                  <a:pt x="365756" y="73146"/>
                </a:cubicBezTo>
                <a:cubicBezTo>
                  <a:pt x="365756" y="67374"/>
                  <a:pt x="362157" y="62229"/>
                  <a:pt x="356726" y="60229"/>
                </a:cubicBezTo>
                <a:lnTo>
                  <a:pt x="196424" y="2338"/>
                </a:lnTo>
                <a:cubicBezTo>
                  <a:pt x="192082" y="794"/>
                  <a:pt x="187510" y="-5"/>
                  <a:pt x="182880" y="-5"/>
                </a:cubicBezTo>
                <a:cubicBezTo>
                  <a:pt x="178250" y="-5"/>
                  <a:pt x="173678" y="794"/>
                  <a:pt x="169336" y="2338"/>
                </a:cubicBezTo>
                <a:lnTo>
                  <a:pt x="9034" y="60229"/>
                </a:lnTo>
                <a:cubicBezTo>
                  <a:pt x="3606" y="62229"/>
                  <a:pt x="4" y="67374"/>
                  <a:pt x="4" y="73146"/>
                </a:cubicBezTo>
                <a:cubicBezTo>
                  <a:pt x="4" y="78918"/>
                  <a:pt x="3603" y="84062"/>
                  <a:pt x="9034" y="86062"/>
                </a:cubicBezTo>
                <a:lnTo>
                  <a:pt x="9038" y="86065"/>
                </a:lnTo>
                <a:moveTo>
                  <a:pt x="283808" y="131784"/>
                </a:moveTo>
                <a:lnTo>
                  <a:pt x="257235" y="141385"/>
                </a:lnTo>
                <a:lnTo>
                  <a:pt x="264492" y="210249"/>
                </a:lnTo>
                <a:cubicBezTo>
                  <a:pt x="261749" y="212249"/>
                  <a:pt x="257177" y="214820"/>
                  <a:pt x="250432" y="217449"/>
                </a:cubicBezTo>
                <a:cubicBezTo>
                  <a:pt x="234317" y="223792"/>
                  <a:pt x="210316" y="228594"/>
                  <a:pt x="182884" y="228594"/>
                </a:cubicBezTo>
                <a:cubicBezTo>
                  <a:pt x="155452" y="228594"/>
                  <a:pt x="131451" y="223792"/>
                  <a:pt x="115277" y="217506"/>
                </a:cubicBezTo>
                <a:cubicBezTo>
                  <a:pt x="108532" y="214876"/>
                  <a:pt x="103960" y="212249"/>
                  <a:pt x="101217" y="210305"/>
                </a:cubicBezTo>
                <a:lnTo>
                  <a:pt x="108473" y="141441"/>
                </a:lnTo>
                <a:lnTo>
                  <a:pt x="81901" y="131841"/>
                </a:lnTo>
                <a:lnTo>
                  <a:pt x="73156" y="214879"/>
                </a:lnTo>
                <a:cubicBezTo>
                  <a:pt x="73156" y="235052"/>
                  <a:pt x="122303" y="256025"/>
                  <a:pt x="182880" y="256025"/>
                </a:cubicBezTo>
                <a:cubicBezTo>
                  <a:pt x="243457" y="256025"/>
                  <a:pt x="292604" y="235052"/>
                  <a:pt x="292604" y="214879"/>
                </a:cubicBezTo>
                <a:lnTo>
                  <a:pt x="283859" y="131784"/>
                </a:lnTo>
                <a:lnTo>
                  <a:pt x="283808" y="131784"/>
                </a:lnTo>
                <a:moveTo>
                  <a:pt x="267122" y="208021"/>
                </a:moveTo>
                <a:cubicBezTo>
                  <a:pt x="267122" y="208021"/>
                  <a:pt x="267063" y="208077"/>
                  <a:pt x="266950" y="208249"/>
                </a:cubicBezTo>
                <a:cubicBezTo>
                  <a:pt x="267063" y="208077"/>
                  <a:pt x="267122" y="208021"/>
                  <a:pt x="267122" y="208021"/>
                </a:cubicBezTo>
                <a:moveTo>
                  <a:pt x="98649" y="208021"/>
                </a:moveTo>
                <a:cubicBezTo>
                  <a:pt x="98649" y="208021"/>
                  <a:pt x="98708" y="208077"/>
                  <a:pt x="98821" y="208249"/>
                </a:cubicBezTo>
                <a:cubicBezTo>
                  <a:pt x="98708" y="208077"/>
                  <a:pt x="98649" y="208021"/>
                  <a:pt x="98649" y="208021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reading comprehension and writing skills through scaffolded instruction is crucial for diverse learners.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incorporating ELL/ESL support strategies, teachers can help students succeed in all areas of life.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Scaffolded Instruction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37320" y="157761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Reading Comprehension and Writing Skills for Diverse Learners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Reading Comprehension and Writing Skills for Diverse Learners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support strategies can be incorporated into future lessons to ensure that all students have an equal opportunity to succeed.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Teachers can continue to support the development of reading comprehension and writing skills through scaffolded instruction.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Inclusive Strategies for ELL/ESL Students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opportunities for students to apply their learning and receive feedback can help reinforce skills.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support strategies can be incorporated into future lessons to ensure that all students have an equal opportunity to succeed.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to Reinforce Learning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Teachers can continue to support the development of reading comprehension and writing skills through scaffolded instruction.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opportunities for students to apply their learning and receive feedback can help reinforce skills.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Scaffolded Instruction for Skill Development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2001798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11431" y="0"/>
                </a:moveTo>
                <a:cubicBezTo>
                  <a:pt x="5097" y="0"/>
                  <a:pt x="0" y="5095"/>
                  <a:pt x="0" y="11430"/>
                </a:cubicBezTo>
                <a:cubicBezTo>
                  <a:pt x="0" y="17764"/>
                  <a:pt x="5097" y="22859"/>
                  <a:pt x="11431" y="22859"/>
                </a:cubicBezTo>
                <a:lnTo>
                  <a:pt x="34290" y="22859"/>
                </a:lnTo>
                <a:lnTo>
                  <a:pt x="34290" y="53340"/>
                </a:lnTo>
                <a:lnTo>
                  <a:pt x="11431" y="53340"/>
                </a:lnTo>
                <a:cubicBezTo>
                  <a:pt x="5097" y="53340"/>
                  <a:pt x="0" y="58435"/>
                  <a:pt x="0" y="64770"/>
                </a:cubicBezTo>
                <a:cubicBezTo>
                  <a:pt x="0" y="71104"/>
                  <a:pt x="5097" y="76199"/>
                  <a:pt x="11431" y="76199"/>
                </a:cubicBezTo>
                <a:lnTo>
                  <a:pt x="45721" y="76199"/>
                </a:lnTo>
                <a:lnTo>
                  <a:pt x="106680" y="76199"/>
                </a:lnTo>
                <a:lnTo>
                  <a:pt x="262889" y="76199"/>
                </a:lnTo>
                <a:cubicBezTo>
                  <a:pt x="269223" y="76199"/>
                  <a:pt x="274320" y="71104"/>
                  <a:pt x="274320" y="64770"/>
                </a:cubicBezTo>
                <a:cubicBezTo>
                  <a:pt x="274320" y="58435"/>
                  <a:pt x="269223" y="53340"/>
                  <a:pt x="262889" y="53340"/>
                </a:cubicBezTo>
                <a:lnTo>
                  <a:pt x="240030" y="53340"/>
                </a:lnTo>
                <a:lnTo>
                  <a:pt x="240030" y="22859"/>
                </a:lnTo>
                <a:lnTo>
                  <a:pt x="259079" y="22859"/>
                </a:lnTo>
                <a:cubicBezTo>
                  <a:pt x="265413" y="22859"/>
                  <a:pt x="270510" y="17764"/>
                  <a:pt x="270510" y="11430"/>
                </a:cubicBezTo>
                <a:cubicBezTo>
                  <a:pt x="270510" y="5095"/>
                  <a:pt x="265413" y="0"/>
                  <a:pt x="259079" y="0"/>
                </a:cubicBezTo>
                <a:lnTo>
                  <a:pt x="11431" y="0"/>
                </a:lnTo>
                <a:moveTo>
                  <a:pt x="217171" y="22859"/>
                </a:moveTo>
                <a:lnTo>
                  <a:pt x="217171" y="53340"/>
                </a:lnTo>
                <a:lnTo>
                  <a:pt x="179071" y="53340"/>
                </a:lnTo>
                <a:lnTo>
                  <a:pt x="179071" y="22859"/>
                </a:lnTo>
                <a:lnTo>
                  <a:pt x="217171" y="22859"/>
                </a:lnTo>
                <a:moveTo>
                  <a:pt x="156209" y="22859"/>
                </a:moveTo>
                <a:lnTo>
                  <a:pt x="156209" y="53340"/>
                </a:lnTo>
                <a:lnTo>
                  <a:pt x="118108" y="53340"/>
                </a:lnTo>
                <a:lnTo>
                  <a:pt x="118108" y="22859"/>
                </a:lnTo>
                <a:lnTo>
                  <a:pt x="156209" y="22859"/>
                </a:lnTo>
                <a:moveTo>
                  <a:pt x="95249" y="22859"/>
                </a:moveTo>
                <a:lnTo>
                  <a:pt x="95249" y="53340"/>
                </a:lnTo>
                <a:lnTo>
                  <a:pt x="57149" y="53340"/>
                </a:lnTo>
                <a:lnTo>
                  <a:pt x="57149" y="22859"/>
                </a:lnTo>
                <a:lnTo>
                  <a:pt x="95249" y="22859"/>
                </a:lnTo>
                <a:moveTo>
                  <a:pt x="11431" y="99061"/>
                </a:moveTo>
                <a:cubicBezTo>
                  <a:pt x="5097" y="99061"/>
                  <a:pt x="0" y="104156"/>
                  <a:pt x="0" y="110491"/>
                </a:cubicBezTo>
                <a:cubicBezTo>
                  <a:pt x="0" y="116825"/>
                  <a:pt x="5097" y="121920"/>
                  <a:pt x="11431" y="121920"/>
                </a:cubicBezTo>
                <a:cubicBezTo>
                  <a:pt x="24052" y="121920"/>
                  <a:pt x="34290" y="132160"/>
                  <a:pt x="34290" y="144780"/>
                </a:cubicBezTo>
                <a:lnTo>
                  <a:pt x="34290" y="194309"/>
                </a:lnTo>
                <a:cubicBezTo>
                  <a:pt x="34290" y="204834"/>
                  <a:pt x="42816" y="213360"/>
                  <a:pt x="53339" y="213360"/>
                </a:cubicBezTo>
                <a:lnTo>
                  <a:pt x="83818" y="213360"/>
                </a:lnTo>
                <a:cubicBezTo>
                  <a:pt x="94344" y="213360"/>
                  <a:pt x="102867" y="204834"/>
                  <a:pt x="102867" y="194309"/>
                </a:cubicBezTo>
                <a:lnTo>
                  <a:pt x="102867" y="148588"/>
                </a:lnTo>
                <a:cubicBezTo>
                  <a:pt x="102867" y="133873"/>
                  <a:pt x="114822" y="121918"/>
                  <a:pt x="129537" y="121918"/>
                </a:cubicBezTo>
                <a:lnTo>
                  <a:pt x="144778" y="121918"/>
                </a:lnTo>
                <a:cubicBezTo>
                  <a:pt x="159495" y="121918"/>
                  <a:pt x="171447" y="133873"/>
                  <a:pt x="171447" y="148588"/>
                </a:cubicBezTo>
                <a:lnTo>
                  <a:pt x="171447" y="194309"/>
                </a:lnTo>
                <a:cubicBezTo>
                  <a:pt x="171447" y="204834"/>
                  <a:pt x="179973" y="213360"/>
                  <a:pt x="190496" y="213360"/>
                </a:cubicBezTo>
                <a:lnTo>
                  <a:pt x="220976" y="213360"/>
                </a:lnTo>
                <a:cubicBezTo>
                  <a:pt x="231502" y="213360"/>
                  <a:pt x="240025" y="204834"/>
                  <a:pt x="240025" y="194309"/>
                </a:cubicBezTo>
                <a:lnTo>
                  <a:pt x="240025" y="144780"/>
                </a:lnTo>
                <a:cubicBezTo>
                  <a:pt x="240025" y="132160"/>
                  <a:pt x="250265" y="121920"/>
                  <a:pt x="262884" y="121920"/>
                </a:cubicBezTo>
                <a:cubicBezTo>
                  <a:pt x="269218" y="121920"/>
                  <a:pt x="274315" y="116825"/>
                  <a:pt x="274315" y="110491"/>
                </a:cubicBezTo>
                <a:cubicBezTo>
                  <a:pt x="274315" y="104156"/>
                  <a:pt x="269218" y="99061"/>
                  <a:pt x="262884" y="99061"/>
                </a:cubicBezTo>
                <a:cubicBezTo>
                  <a:pt x="237643" y="99061"/>
                  <a:pt x="217163" y="119539"/>
                  <a:pt x="217163" y="144782"/>
                </a:cubicBezTo>
                <a:lnTo>
                  <a:pt x="217163" y="190503"/>
                </a:lnTo>
                <a:lnTo>
                  <a:pt x="194304" y="190503"/>
                </a:lnTo>
                <a:lnTo>
                  <a:pt x="194304" y="148593"/>
                </a:lnTo>
                <a:cubicBezTo>
                  <a:pt x="194304" y="121257"/>
                  <a:pt x="172111" y="99063"/>
                  <a:pt x="144772" y="99063"/>
                </a:cubicBezTo>
                <a:lnTo>
                  <a:pt x="129531" y="99063"/>
                </a:lnTo>
                <a:cubicBezTo>
                  <a:pt x="102195" y="99063"/>
                  <a:pt x="80000" y="121257"/>
                  <a:pt x="80000" y="148593"/>
                </a:cubicBezTo>
                <a:lnTo>
                  <a:pt x="80000" y="190503"/>
                </a:lnTo>
                <a:lnTo>
                  <a:pt x="57141" y="190503"/>
                </a:lnTo>
                <a:lnTo>
                  <a:pt x="57141" y="144782"/>
                </a:lnTo>
                <a:cubicBezTo>
                  <a:pt x="57141" y="119541"/>
                  <a:pt x="36663" y="99061"/>
                  <a:pt x="11420" y="99061"/>
                </a:cubicBezTo>
                <a:lnTo>
                  <a:pt x="11431" y="9906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91877" y="1971318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194570" y="1971318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Reading Comprehension and Writing Skills for Diverse Learners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Opportunities for Application and Feedback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0"/>
              </a:spcBef>
              <a:buNone/>
            </a:pPr>
            <a:r>
              <a:rPr lang="en-US" sz="121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opportunities can I provide for students to apply their learning and receive feedback?</a:t>
            </a:r>
            <a:endParaRPr lang="en-US" sz="1218" dirty="0"/>
          </a:p>
          <a:p>
            <a:pPr algn="l" marL="0" indent="0">
              <a:lnSpc>
                <a:spcPct val="90000"/>
              </a:lnSpc>
              <a:spcBef>
                <a:spcPts val="870"/>
              </a:spcBef>
              <a:buNone/>
            </a:pPr>
            <a:r>
              <a:rPr lang="en-US" sz="121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activities that allow students to demonstrate understanding and gain constructive insights.</a:t>
            </a:r>
            <a:endParaRPr lang="en-US" sz="1218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Differentiating Instruction for Diverse Needs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2"/>
              </a:spcBef>
              <a:buNone/>
            </a:pPr>
            <a:r>
              <a:rPr lang="en-US" sz="123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I continue to differentiate instruction to meet the diverse needs of my students?</a:t>
            </a:r>
            <a:endParaRPr lang="en-US" sz="1234" dirty="0"/>
          </a:p>
          <a:p>
            <a:pPr algn="l" marL="0" indent="0">
              <a:lnSpc>
                <a:spcPct val="90000"/>
              </a:lnSpc>
              <a:spcBef>
                <a:spcPts val="882"/>
              </a:spcBef>
              <a:buNone/>
            </a:pPr>
            <a:r>
              <a:rPr lang="en-US" sz="123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ways to tailor teaching approaches to accommodate varying learning styles and abilities.</a:t>
            </a:r>
            <a:endParaRPr lang="en-US" sz="1234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Strategies for ELL/ESL Support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9"/>
              </a:spcBef>
              <a:buNone/>
            </a:pPr>
            <a:r>
              <a:rPr lang="en-US" sz="113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strategies were most effective in supporting ELL/ESL students?</a:t>
            </a:r>
            <a:endParaRPr lang="en-US" sz="1132" dirty="0"/>
          </a:p>
          <a:p>
            <a:pPr algn="l" marL="0" indent="0">
              <a:lnSpc>
                <a:spcPct val="90000"/>
              </a:lnSpc>
              <a:spcBef>
                <a:spcPts val="809"/>
              </a:spcBef>
              <a:buNone/>
            </a:pPr>
            <a:r>
              <a:rPr lang="en-US" sz="113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methods that have shown the greatest impact in helping English language learners succeed.</a:t>
            </a:r>
            <a:endParaRPr lang="en-US" sz="11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Reading Comprehension and Writing Skills for Diverse Learners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TESOL International Association. (2020). Principles and Practices of Teaching English as a Second Language.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resource provides strategies for teaching English to non-native speakers, focusing on inclusivity and adaptability.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English as a Second Language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48122" y="1687510"/>
            <a:ext cx="640080" cy="497840"/>
          </a:xfrm>
          <a:custGeom>
            <a:avLst/>
            <a:gdLst/>
            <a:ahLst/>
            <a:cxnLst/>
            <a:rect l="l" t="t" r="r" b="b"/>
            <a:pathLst>
              <a:path w="640080" h="497840">
                <a:moveTo>
                  <a:pt x="88901" y="62230"/>
                </a:moveTo>
                <a:cubicBezTo>
                  <a:pt x="88901" y="57341"/>
                  <a:pt x="92901" y="53339"/>
                  <a:pt x="97791" y="53339"/>
                </a:cubicBezTo>
                <a:lnTo>
                  <a:pt x="542289" y="53339"/>
                </a:lnTo>
                <a:cubicBezTo>
                  <a:pt x="547179" y="53339"/>
                  <a:pt x="551179" y="57341"/>
                  <a:pt x="551179" y="62230"/>
                </a:cubicBezTo>
                <a:lnTo>
                  <a:pt x="551179" y="408941"/>
                </a:lnTo>
                <a:lnTo>
                  <a:pt x="604517" y="408941"/>
                </a:lnTo>
                <a:lnTo>
                  <a:pt x="604517" y="62230"/>
                </a:lnTo>
                <a:cubicBezTo>
                  <a:pt x="604517" y="27894"/>
                  <a:pt x="576623" y="0"/>
                  <a:pt x="542289" y="0"/>
                </a:cubicBezTo>
                <a:lnTo>
                  <a:pt x="97792" y="0"/>
                </a:lnTo>
                <a:cubicBezTo>
                  <a:pt x="63451" y="0"/>
                  <a:pt x="35563" y="27894"/>
                  <a:pt x="35563" y="62230"/>
                </a:cubicBezTo>
                <a:lnTo>
                  <a:pt x="35563" y="408941"/>
                </a:lnTo>
                <a:lnTo>
                  <a:pt x="88901" y="408941"/>
                </a:lnTo>
                <a:lnTo>
                  <a:pt x="88901" y="62230"/>
                </a:lnTo>
                <a:moveTo>
                  <a:pt x="248921" y="417832"/>
                </a:moveTo>
                <a:lnTo>
                  <a:pt x="248921" y="444501"/>
                </a:lnTo>
                <a:lnTo>
                  <a:pt x="26672" y="444501"/>
                </a:lnTo>
                <a:cubicBezTo>
                  <a:pt x="11893" y="444501"/>
                  <a:pt x="0" y="456390"/>
                  <a:pt x="0" y="471171"/>
                </a:cubicBezTo>
                <a:cubicBezTo>
                  <a:pt x="0" y="485952"/>
                  <a:pt x="11893" y="497840"/>
                  <a:pt x="26672" y="497840"/>
                </a:cubicBezTo>
                <a:lnTo>
                  <a:pt x="248921" y="497840"/>
                </a:lnTo>
                <a:lnTo>
                  <a:pt x="275593" y="497840"/>
                </a:lnTo>
                <a:lnTo>
                  <a:pt x="435613" y="497840"/>
                </a:lnTo>
                <a:lnTo>
                  <a:pt x="462285" y="497840"/>
                </a:lnTo>
                <a:lnTo>
                  <a:pt x="613414" y="497840"/>
                </a:lnTo>
                <a:cubicBezTo>
                  <a:pt x="628194" y="497840"/>
                  <a:pt x="640086" y="485952"/>
                  <a:pt x="640086" y="471171"/>
                </a:cubicBezTo>
                <a:cubicBezTo>
                  <a:pt x="640086" y="456390"/>
                  <a:pt x="628194" y="444501"/>
                  <a:pt x="613414" y="444501"/>
                </a:cubicBezTo>
                <a:lnTo>
                  <a:pt x="462285" y="444501"/>
                </a:lnTo>
                <a:lnTo>
                  <a:pt x="462285" y="417832"/>
                </a:lnTo>
                <a:cubicBezTo>
                  <a:pt x="462285" y="383496"/>
                  <a:pt x="434390" y="355602"/>
                  <a:pt x="400056" y="355602"/>
                </a:cubicBezTo>
                <a:lnTo>
                  <a:pt x="311156" y="355602"/>
                </a:lnTo>
                <a:cubicBezTo>
                  <a:pt x="276815" y="355602"/>
                  <a:pt x="248927" y="383496"/>
                  <a:pt x="248927" y="417832"/>
                </a:cubicBezTo>
                <a:lnTo>
                  <a:pt x="248921" y="417832"/>
                </a:lnTo>
                <a:moveTo>
                  <a:pt x="408941" y="417832"/>
                </a:moveTo>
                <a:lnTo>
                  <a:pt x="408941" y="444501"/>
                </a:lnTo>
                <a:lnTo>
                  <a:pt x="302259" y="444501"/>
                </a:lnTo>
                <a:lnTo>
                  <a:pt x="302259" y="417832"/>
                </a:lnTo>
                <a:cubicBezTo>
                  <a:pt x="302259" y="412943"/>
                  <a:pt x="306259" y="408941"/>
                  <a:pt x="311149" y="408941"/>
                </a:cubicBezTo>
                <a:lnTo>
                  <a:pt x="400050" y="408941"/>
                </a:lnTo>
                <a:cubicBezTo>
                  <a:pt x="404940" y="408941"/>
                  <a:pt x="408941" y="412943"/>
                  <a:pt x="408941" y="417832"/>
                </a:cubicBezTo>
                <a:lnTo>
                  <a:pt x="408941" y="417832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8200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National Council of Teachers of English. (2019). Principles of Effective Writing Instruction.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reference outlines key principles for teaching writing effectively, emphasizing clarity and engagement.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8200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Writing Instruction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78205" y="1616390"/>
            <a:ext cx="560070" cy="640080"/>
          </a:xfrm>
          <a:custGeom>
            <a:avLst/>
            <a:gdLst/>
            <a:ahLst/>
            <a:cxnLst/>
            <a:rect l="l" t="t" r="r" b="b"/>
            <a:pathLst>
              <a:path w="560070" h="640080">
                <a:moveTo>
                  <a:pt x="0" y="110017"/>
                </a:moveTo>
                <a:cubicBezTo>
                  <a:pt x="0" y="49261"/>
                  <a:pt x="49258" y="6"/>
                  <a:pt x="110015" y="6"/>
                </a:cubicBezTo>
                <a:lnTo>
                  <a:pt x="490061" y="6"/>
                </a:lnTo>
                <a:cubicBezTo>
                  <a:pt x="528689" y="6"/>
                  <a:pt x="560070" y="31383"/>
                  <a:pt x="560070" y="70018"/>
                </a:cubicBezTo>
                <a:lnTo>
                  <a:pt x="560070" y="430063"/>
                </a:lnTo>
                <a:cubicBezTo>
                  <a:pt x="560070" y="457939"/>
                  <a:pt x="543694" y="482070"/>
                  <a:pt x="520064" y="493323"/>
                </a:cubicBezTo>
                <a:lnTo>
                  <a:pt x="520064" y="580085"/>
                </a:lnTo>
                <a:lnTo>
                  <a:pt x="530067" y="580085"/>
                </a:lnTo>
                <a:cubicBezTo>
                  <a:pt x="546696" y="580085"/>
                  <a:pt x="560070" y="593463"/>
                  <a:pt x="560070" y="610092"/>
                </a:cubicBezTo>
                <a:cubicBezTo>
                  <a:pt x="560070" y="626722"/>
                  <a:pt x="546696" y="640099"/>
                  <a:pt x="530067" y="640099"/>
                </a:cubicBezTo>
                <a:lnTo>
                  <a:pt x="100012" y="640099"/>
                </a:lnTo>
                <a:cubicBezTo>
                  <a:pt x="44755" y="640099"/>
                  <a:pt x="0" y="595345"/>
                  <a:pt x="0" y="540087"/>
                </a:cubicBezTo>
                <a:cubicBezTo>
                  <a:pt x="0" y="536714"/>
                  <a:pt x="123" y="533334"/>
                  <a:pt x="498" y="530089"/>
                </a:cubicBezTo>
                <a:lnTo>
                  <a:pt x="0" y="530089"/>
                </a:lnTo>
                <a:lnTo>
                  <a:pt x="0" y="110017"/>
                </a:lnTo>
                <a:moveTo>
                  <a:pt x="100012" y="500063"/>
                </a:moveTo>
                <a:cubicBezTo>
                  <a:pt x="77883" y="500063"/>
                  <a:pt x="60006" y="517940"/>
                  <a:pt x="60006" y="540068"/>
                </a:cubicBezTo>
                <a:cubicBezTo>
                  <a:pt x="60006" y="562195"/>
                  <a:pt x="77883" y="580073"/>
                  <a:pt x="100012" y="580073"/>
                </a:cubicBezTo>
                <a:lnTo>
                  <a:pt x="460058" y="580073"/>
                </a:lnTo>
                <a:lnTo>
                  <a:pt x="460058" y="500063"/>
                </a:lnTo>
                <a:lnTo>
                  <a:pt x="100012" y="500063"/>
                </a:lnTo>
                <a:moveTo>
                  <a:pt x="60006" y="448434"/>
                </a:moveTo>
                <a:cubicBezTo>
                  <a:pt x="72255" y="443057"/>
                  <a:pt x="85758" y="440055"/>
                  <a:pt x="100012" y="440055"/>
                </a:cubicBezTo>
                <a:lnTo>
                  <a:pt x="490061" y="440055"/>
                </a:lnTo>
                <a:cubicBezTo>
                  <a:pt x="495561" y="440055"/>
                  <a:pt x="500064" y="435555"/>
                  <a:pt x="500064" y="430057"/>
                </a:cubicBezTo>
                <a:lnTo>
                  <a:pt x="500064" y="70012"/>
                </a:lnTo>
                <a:cubicBezTo>
                  <a:pt x="500064" y="64514"/>
                  <a:pt x="495561" y="60014"/>
                  <a:pt x="490061" y="60014"/>
                </a:cubicBezTo>
                <a:lnTo>
                  <a:pt x="110014" y="60014"/>
                </a:lnTo>
                <a:cubicBezTo>
                  <a:pt x="82386" y="60014"/>
                  <a:pt x="60006" y="82391"/>
                  <a:pt x="60006" y="110023"/>
                </a:cubicBezTo>
                <a:lnTo>
                  <a:pt x="60006" y="448434"/>
                </a:lnTo>
                <a:moveTo>
                  <a:pt x="190026" y="140017"/>
                </a:moveTo>
                <a:lnTo>
                  <a:pt x="410055" y="140017"/>
                </a:lnTo>
                <a:cubicBezTo>
                  <a:pt x="426684" y="140017"/>
                  <a:pt x="440058" y="153395"/>
                  <a:pt x="440058" y="170024"/>
                </a:cubicBezTo>
                <a:cubicBezTo>
                  <a:pt x="440058" y="186654"/>
                  <a:pt x="426684" y="200031"/>
                  <a:pt x="410055" y="200031"/>
                </a:cubicBezTo>
                <a:lnTo>
                  <a:pt x="190026" y="200031"/>
                </a:lnTo>
                <a:cubicBezTo>
                  <a:pt x="173398" y="200031"/>
                  <a:pt x="160023" y="186654"/>
                  <a:pt x="160023" y="170031"/>
                </a:cubicBezTo>
                <a:cubicBezTo>
                  <a:pt x="160023" y="153402"/>
                  <a:pt x="173398" y="140030"/>
                  <a:pt x="190026" y="140030"/>
                </a:cubicBezTo>
                <a:lnTo>
                  <a:pt x="190026" y="140017"/>
                </a:lnTo>
                <a:moveTo>
                  <a:pt x="190026" y="240030"/>
                </a:moveTo>
                <a:lnTo>
                  <a:pt x="410055" y="240030"/>
                </a:lnTo>
                <a:cubicBezTo>
                  <a:pt x="426684" y="240030"/>
                  <a:pt x="440058" y="253408"/>
                  <a:pt x="440058" y="270037"/>
                </a:cubicBezTo>
                <a:cubicBezTo>
                  <a:pt x="440058" y="286666"/>
                  <a:pt x="426684" y="300044"/>
                  <a:pt x="410055" y="300044"/>
                </a:cubicBezTo>
                <a:lnTo>
                  <a:pt x="190026" y="300044"/>
                </a:lnTo>
                <a:cubicBezTo>
                  <a:pt x="173398" y="300044"/>
                  <a:pt x="160023" y="286666"/>
                  <a:pt x="160023" y="270043"/>
                </a:cubicBezTo>
                <a:cubicBezTo>
                  <a:pt x="160023" y="253414"/>
                  <a:pt x="173398" y="240043"/>
                  <a:pt x="190026" y="240043"/>
                </a:cubicBezTo>
                <a:lnTo>
                  <a:pt x="190026" y="240030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Reading Comprehension and Writing Skills for Diverse Learners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Professional development opportunities can help teachers stay up-to-date on best practices in scaffolded instruction and ELL/ESL support.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programs ensure educators are equipped with effective strategies to assist diverse learners.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Professional Development for Teachers</a:t>
            </a:r>
            <a:endParaRPr lang="en-US" sz="1667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Multimedia texts and educational apps can provide additional support and practice for ELL/ESL students.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offer interactive and engaging ways to enhance language learning and comprehension.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Multimedia Texts and Educational Apps</a:t>
            </a:r>
            <a:endParaRPr lang="en-US" sz="1667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graphic organizers and writing templates can support reading comprehension and writing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are particularly useful for structuring ideas and improving clarity in writing.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Graphic Organizers and Writing Templates</a:t>
            </a:r>
            <a:endParaRPr lang="en-US" sz="166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9" y="4663440"/>
                  <a:pt x="0" y="4617505"/>
                  <a:pt x="0" y="4560844"/>
                </a:cubicBezTo>
                <a:lnTo>
                  <a:pt x="0" y="102596"/>
                </a:lnTo>
                <a:cubicBezTo>
                  <a:pt x="0" y="45935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35"/>
                  <a:pt x="3657600" y="102596"/>
                </a:cubicBezTo>
                <a:lnTo>
                  <a:pt x="3657600" y="4560844"/>
                </a:lnTo>
                <a:cubicBezTo>
                  <a:pt x="3657600" y="4617505"/>
                  <a:pt x="3611661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opportunities for students to apply their learning helps them succeed in all areas of life.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Teachers play a key role in empowering students to achieve their full potential.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Opportunities for Student Success</a:t>
            </a:r>
            <a:endParaRPr lang="en-US" sz="1668" dirty="0"/>
          </a:p>
        </p:txBody>
      </p:sp>
      <p:sp>
        <p:nvSpPr>
          <p:cNvPr id="10" name="Text 8"/>
          <p:cNvSpPr/>
          <p:nvPr/>
        </p:nvSpPr>
        <p:spPr>
          <a:xfrm>
            <a:off x="4314460" y="2363586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reading comprehension and writing skills through scaffolded instruction is crucial for diverse learners.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incorporating ELL/ESL support strategies, teachers can address the unique needs of students effectively.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14460" y="1752445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Scaffolded Instruction</a:t>
            </a:r>
            <a:endParaRPr lang="en-US" sz="1668" dirty="0"/>
          </a:p>
        </p:txBody>
      </p:sp>
      <p:sp>
        <p:nvSpPr>
          <p:cNvPr id="12" name="Text 10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Reading Comprehension and Writing Skills for Diverse Learners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Reading Comprehension and Writing Skills for Diverse Learners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Evaluation and Feedback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8903" b="-15890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Regular assessment highlights areas where students can improve.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fosters a deeper understanding and supports continuous learning.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Student Progress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students can benefit from feedback and assessment that is tailored to their needs.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that their unique challenges are addressed effectively.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75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Tailored Feedback for ELL/ESL Students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Evaluation and feedback are critical for student learning and progress.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regular feedback and assessment can help students identify areas for improvement.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88"/>
              </a:spcBef>
              <a:buNone/>
            </a:pPr>
            <a:r>
              <a:rPr lang="en-US" sz="1421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Evaluation and Feedback</a:t>
            </a:r>
            <a:endParaRPr lang="en-US" sz="1421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Reading Comprehension and Writing Skills for Diverse Learners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Recommendations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Teachers should incorporate ELL/ESL support strategies and provide opportunities for students to apply their learning.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practices help students succeed in all areas of life by addressing their unique needs and fostering growth.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548122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Student Success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8200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reading comprehension and writing skills through scaffolded instruction is crucial for diverse learners.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that students receive the necessary support to build foundational skills effectively.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38200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Scaffolded Instruction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2025-07-30T08:35:21Z</dcterms:created>
  <dcterms:modified xsi:type="dcterms:W3CDTF">2025-07-30T08:35:21Z</dcterms:modified>
</cp:coreProperties>
</file>