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445051bffa331083034da560eaa1fc1f5e4c78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1a2ebacc1cee0a7ec8ccaf8787129ff1081d3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9ea251161dc52e52cb5fef5ac721efd076bee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94fdb5f42a46ea203a8334c36085606386a3e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5344ec14655a2eabda0bf1c328a8617d70dcc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0fc377ddd708a01898597ff651b7c85e8092a4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6c4a1616beb6a3ac06665bed950fe56ebdcd4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d3abc4030f2fe688dcf077b184fe43d0891a5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d16fa1e32edf9c275a1d5c6bbdd89ea369663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95654c194dc04d374c3a5209d79ae8e198d5c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0921de18fe3a5ccdc62ae5cf640eb7bc590fbd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0981ff77ca4a30831cc754d75d3b02ee3f577d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1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Young Learners: A Comprehensive Approach to Teaching Jabari Jumps</a:t>
            </a:r>
            <a:endParaRPr lang="en-US" sz="4841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Strategies, Assessments, and Resources for Effective Literacy Instruction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Jabari Jumps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the Story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Script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Guided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Independent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Subject Knowledge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Extended Knowledge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and Misconceptions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FAQ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Objectives and Vocabulary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 and Prior Knowledge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Differentiation Strategies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Cross-Curricular Links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Group Activities and Digital Integration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Review and Formative Assessment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Summative Assessment and Example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Homework and 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 and 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 and 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learn valuable lessons about facing fears and embracing challenges.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also practice articulating the story's events and themes effectively.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Outcomes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plan is tailored for 7-year-old students to enhance their reading comprehension skills.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aims to develop storytelling abilities through the retelling of Jabari Jumps.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Educational Objectives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Jabari Jumps is a story about a young boy who must overcome his fears to jump off a diving board.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narrative highlights themes of perseverance, courage, and the importance of trying new things.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Overview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Jabari Jumps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retell the story in their own 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comprehension and articulation of the narrative.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Retelling the Story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identify the main characters and their motivations.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character motivations aids in deeper engagement with the story.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Analysis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understand the plot and its significance.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understanding helps in grasping the overarching themes and messages.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Plot Significance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develop their critical thinking and communication skills through the retelling and discussion of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are essential for effective analysis and collaborative learning.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and Communication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explores Jabari's journey as he learns to overcome his fears.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Through this process, he develops confidence and a sense of accomplishment.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Journey of Confidence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14361" y="3245646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Jabari's father encourages him to face his fears and try new things.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 support plays a crucial role in Jabari's development throughout the story.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Father's Encouragement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1521" y="3257817"/>
            <a:ext cx="274320" cy="219499"/>
          </a:xfrm>
          <a:custGeom>
            <a:avLst/>
            <a:gdLst/>
            <a:ahLst/>
            <a:cxnLst/>
            <a:rect l="l" t="t" r="r" b="b"/>
            <a:pathLst>
              <a:path w="274320" h="219499">
                <a:moveTo>
                  <a:pt x="157734" y="20574"/>
                </a:moveTo>
                <a:lnTo>
                  <a:pt x="250317" y="20574"/>
                </a:lnTo>
                <a:cubicBezTo>
                  <a:pt x="251261" y="20574"/>
                  <a:pt x="252117" y="20960"/>
                  <a:pt x="252761" y="21559"/>
                </a:cubicBezTo>
                <a:lnTo>
                  <a:pt x="205740" y="68580"/>
                </a:lnTo>
                <a:lnTo>
                  <a:pt x="253746" y="116587"/>
                </a:lnTo>
                <a:lnTo>
                  <a:pt x="253746" y="119287"/>
                </a:lnTo>
                <a:cubicBezTo>
                  <a:pt x="253746" y="120874"/>
                  <a:pt x="252632" y="122287"/>
                  <a:pt x="251047" y="122630"/>
                </a:cubicBezTo>
                <a:lnTo>
                  <a:pt x="124218" y="150833"/>
                </a:lnTo>
                <a:cubicBezTo>
                  <a:pt x="124089" y="150704"/>
                  <a:pt x="124004" y="150576"/>
                  <a:pt x="123875" y="150447"/>
                </a:cubicBezTo>
                <a:lnTo>
                  <a:pt x="205743" y="68580"/>
                </a:lnTo>
                <a:lnTo>
                  <a:pt x="157734" y="20574"/>
                </a:lnTo>
                <a:moveTo>
                  <a:pt x="131589" y="18818"/>
                </a:moveTo>
                <a:lnTo>
                  <a:pt x="100341" y="159451"/>
                </a:lnTo>
                <a:lnTo>
                  <a:pt x="62836" y="196956"/>
                </a:lnTo>
                <a:cubicBezTo>
                  <a:pt x="61593" y="198199"/>
                  <a:pt x="59879" y="198927"/>
                  <a:pt x="58120" y="198927"/>
                </a:cubicBezTo>
                <a:cubicBezTo>
                  <a:pt x="54433" y="198927"/>
                  <a:pt x="51432" y="195927"/>
                  <a:pt x="51432" y="192241"/>
                </a:cubicBezTo>
                <a:lnTo>
                  <a:pt x="51432" y="154266"/>
                </a:lnTo>
                <a:lnTo>
                  <a:pt x="41145" y="149123"/>
                </a:lnTo>
                <a:lnTo>
                  <a:pt x="30858" y="154266"/>
                </a:lnTo>
                <a:lnTo>
                  <a:pt x="30858" y="192241"/>
                </a:lnTo>
                <a:cubicBezTo>
                  <a:pt x="30858" y="207286"/>
                  <a:pt x="43074" y="219501"/>
                  <a:pt x="58120" y="219501"/>
                </a:cubicBezTo>
                <a:cubicBezTo>
                  <a:pt x="65365" y="219501"/>
                  <a:pt x="72264" y="216630"/>
                  <a:pt x="77408" y="211529"/>
                </a:cubicBezTo>
                <a:lnTo>
                  <a:pt x="114869" y="173981"/>
                </a:lnTo>
                <a:lnTo>
                  <a:pt x="255502" y="142733"/>
                </a:lnTo>
                <a:cubicBezTo>
                  <a:pt x="266474" y="140290"/>
                  <a:pt x="274317" y="130560"/>
                  <a:pt x="274317" y="119287"/>
                </a:cubicBezTo>
                <a:lnTo>
                  <a:pt x="274317" y="24004"/>
                </a:lnTo>
                <a:cubicBezTo>
                  <a:pt x="274317" y="10760"/>
                  <a:pt x="263558" y="2"/>
                  <a:pt x="250314" y="2"/>
                </a:cubicBezTo>
                <a:lnTo>
                  <a:pt x="155032" y="2"/>
                </a:lnTo>
                <a:cubicBezTo>
                  <a:pt x="143801" y="2"/>
                  <a:pt x="134030" y="7803"/>
                  <a:pt x="131586" y="18820"/>
                </a:cubicBezTo>
                <a:lnTo>
                  <a:pt x="131589" y="18818"/>
                </a:lnTo>
                <a:moveTo>
                  <a:pt x="0" y="65152"/>
                </a:moveTo>
                <a:cubicBezTo>
                  <a:pt x="0" y="70852"/>
                  <a:pt x="4587" y="75440"/>
                  <a:pt x="10287" y="75440"/>
                </a:cubicBezTo>
                <a:lnTo>
                  <a:pt x="13716" y="75440"/>
                </a:lnTo>
                <a:cubicBezTo>
                  <a:pt x="23188" y="75440"/>
                  <a:pt x="30861" y="83111"/>
                  <a:pt x="30861" y="92585"/>
                </a:cubicBezTo>
                <a:lnTo>
                  <a:pt x="30861" y="121732"/>
                </a:lnTo>
                <a:lnTo>
                  <a:pt x="8016" y="110331"/>
                </a:lnTo>
                <a:cubicBezTo>
                  <a:pt x="7245" y="109945"/>
                  <a:pt x="6386" y="109732"/>
                  <a:pt x="5530" y="109732"/>
                </a:cubicBezTo>
                <a:cubicBezTo>
                  <a:pt x="2488" y="109732"/>
                  <a:pt x="0" y="112219"/>
                  <a:pt x="0" y="115261"/>
                </a:cubicBezTo>
                <a:lnTo>
                  <a:pt x="0" y="145308"/>
                </a:lnTo>
                <a:cubicBezTo>
                  <a:pt x="0" y="148395"/>
                  <a:pt x="2485" y="150881"/>
                  <a:pt x="5530" y="150881"/>
                </a:cubicBezTo>
                <a:cubicBezTo>
                  <a:pt x="6389" y="150881"/>
                  <a:pt x="7245" y="150666"/>
                  <a:pt x="8016" y="150282"/>
                </a:cubicBezTo>
                <a:lnTo>
                  <a:pt x="30861" y="138881"/>
                </a:lnTo>
                <a:lnTo>
                  <a:pt x="30861" y="138881"/>
                </a:lnTo>
                <a:lnTo>
                  <a:pt x="35020" y="136825"/>
                </a:lnTo>
                <a:cubicBezTo>
                  <a:pt x="36948" y="135839"/>
                  <a:pt x="39049" y="135367"/>
                  <a:pt x="41148" y="135367"/>
                </a:cubicBezTo>
                <a:lnTo>
                  <a:pt x="41362" y="135367"/>
                </a:lnTo>
                <a:cubicBezTo>
                  <a:pt x="42863" y="135411"/>
                  <a:pt x="44363" y="135668"/>
                  <a:pt x="45820" y="136182"/>
                </a:cubicBezTo>
                <a:cubicBezTo>
                  <a:pt x="46335" y="136353"/>
                  <a:pt x="46804" y="136568"/>
                  <a:pt x="47276" y="136825"/>
                </a:cubicBezTo>
                <a:lnTo>
                  <a:pt x="47276" y="136825"/>
                </a:lnTo>
                <a:lnTo>
                  <a:pt x="51435" y="138881"/>
                </a:lnTo>
                <a:lnTo>
                  <a:pt x="74280" y="150282"/>
                </a:lnTo>
                <a:cubicBezTo>
                  <a:pt x="75051" y="150669"/>
                  <a:pt x="75910" y="150881"/>
                  <a:pt x="76766" y="150881"/>
                </a:cubicBezTo>
                <a:cubicBezTo>
                  <a:pt x="79808" y="150881"/>
                  <a:pt x="82296" y="148395"/>
                  <a:pt x="82296" y="145352"/>
                </a:cubicBezTo>
                <a:lnTo>
                  <a:pt x="82296" y="115305"/>
                </a:lnTo>
                <a:cubicBezTo>
                  <a:pt x="82296" y="112263"/>
                  <a:pt x="79811" y="109776"/>
                  <a:pt x="76766" y="109776"/>
                </a:cubicBezTo>
                <a:cubicBezTo>
                  <a:pt x="75910" y="109776"/>
                  <a:pt x="75051" y="109991"/>
                  <a:pt x="74280" y="110375"/>
                </a:cubicBezTo>
                <a:lnTo>
                  <a:pt x="51435" y="121734"/>
                </a:lnTo>
                <a:lnTo>
                  <a:pt x="51435" y="92587"/>
                </a:lnTo>
                <a:cubicBezTo>
                  <a:pt x="51435" y="71756"/>
                  <a:pt x="34548" y="54868"/>
                  <a:pt x="13716" y="54868"/>
                </a:cubicBezTo>
                <a:lnTo>
                  <a:pt x="10287" y="54868"/>
                </a:lnTo>
                <a:cubicBezTo>
                  <a:pt x="4587" y="54868"/>
                  <a:pt x="0" y="59454"/>
                  <a:pt x="0" y="65156"/>
                </a:cubicBezTo>
                <a:lnTo>
                  <a:pt x="0" y="651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begins with Jabari standing on the diving board, feeling afraid to jump.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moment sets the stage for his journey of overcoming fear.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Jabari's Initial Hesitation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13854"/>
                  <a:pt x="241476" y="92207"/>
                  <a:pt x="229208" y="74365"/>
                </a:cubicBezTo>
                <a:lnTo>
                  <a:pt x="229153" y="74472"/>
                </a:lnTo>
                <a:cubicBezTo>
                  <a:pt x="225938" y="77956"/>
                  <a:pt x="220474" y="78115"/>
                  <a:pt x="217045" y="74900"/>
                </a:cubicBezTo>
                <a:cubicBezTo>
                  <a:pt x="208741" y="67132"/>
                  <a:pt x="198399" y="62043"/>
                  <a:pt x="186987" y="60542"/>
                </a:cubicBezTo>
                <a:cubicBezTo>
                  <a:pt x="184683" y="60221"/>
                  <a:pt x="182379" y="60060"/>
                  <a:pt x="180023" y="60060"/>
                </a:cubicBezTo>
                <a:cubicBezTo>
                  <a:pt x="175307" y="60060"/>
                  <a:pt x="171450" y="56203"/>
                  <a:pt x="171450" y="51487"/>
                </a:cubicBezTo>
                <a:cubicBezTo>
                  <a:pt x="171450" y="46772"/>
                  <a:pt x="175307" y="42915"/>
                  <a:pt x="180023" y="42915"/>
                </a:cubicBezTo>
                <a:cubicBezTo>
                  <a:pt x="183131" y="42915"/>
                  <a:pt x="186239" y="43129"/>
                  <a:pt x="189237" y="43504"/>
                </a:cubicBezTo>
                <a:cubicBezTo>
                  <a:pt x="193524" y="44094"/>
                  <a:pt x="197648" y="45005"/>
                  <a:pt x="201666" y="46292"/>
                </a:cubicBezTo>
                <a:cubicBezTo>
                  <a:pt x="183449" y="33324"/>
                  <a:pt x="161215" y="25717"/>
                  <a:pt x="137157" y="25717"/>
                </a:cubicBezTo>
                <a:cubicBezTo>
                  <a:pt x="113099" y="25717"/>
                  <a:pt x="90866" y="33324"/>
                  <a:pt x="72648" y="46292"/>
                </a:cubicBezTo>
                <a:cubicBezTo>
                  <a:pt x="76667" y="45005"/>
                  <a:pt x="80793" y="44042"/>
                  <a:pt x="85078" y="43504"/>
                </a:cubicBezTo>
                <a:cubicBezTo>
                  <a:pt x="88079" y="43129"/>
                  <a:pt x="91187" y="42915"/>
                  <a:pt x="94292" y="42915"/>
                </a:cubicBezTo>
                <a:cubicBezTo>
                  <a:pt x="99008" y="42915"/>
                  <a:pt x="102864" y="46772"/>
                  <a:pt x="102864" y="51487"/>
                </a:cubicBezTo>
                <a:cubicBezTo>
                  <a:pt x="102864" y="56203"/>
                  <a:pt x="99008" y="60060"/>
                  <a:pt x="94292" y="60060"/>
                </a:cubicBezTo>
                <a:cubicBezTo>
                  <a:pt x="91936" y="60060"/>
                  <a:pt x="89576" y="60221"/>
                  <a:pt x="87327" y="60542"/>
                </a:cubicBezTo>
                <a:cubicBezTo>
                  <a:pt x="75967" y="62043"/>
                  <a:pt x="65573" y="67186"/>
                  <a:pt x="57270" y="74900"/>
                </a:cubicBezTo>
                <a:cubicBezTo>
                  <a:pt x="53786" y="78115"/>
                  <a:pt x="48376" y="77953"/>
                  <a:pt x="45161" y="74472"/>
                </a:cubicBezTo>
                <a:lnTo>
                  <a:pt x="45106" y="74365"/>
                </a:lnTo>
                <a:cubicBezTo>
                  <a:pt x="32836" y="92207"/>
                  <a:pt x="25712" y="113854"/>
                  <a:pt x="25712" y="137160"/>
                </a:cubicBezTo>
                <a:cubicBezTo>
                  <a:pt x="25712" y="198720"/>
                  <a:pt x="75594" y="248603"/>
                  <a:pt x="137154" y="248603"/>
                </a:cubicBezTo>
                <a:cubicBezTo>
                  <a:pt x="198715" y="248603"/>
                  <a:pt x="248597" y="198720"/>
                  <a:pt x="248597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37160" y="171450"/>
                </a:moveTo>
                <a:cubicBezTo>
                  <a:pt x="160842" y="171450"/>
                  <a:pt x="180023" y="190630"/>
                  <a:pt x="180023" y="214313"/>
                </a:cubicBezTo>
                <a:cubicBezTo>
                  <a:pt x="180023" y="219028"/>
                  <a:pt x="176166" y="222885"/>
                  <a:pt x="171450" y="222885"/>
                </a:cubicBezTo>
                <a:lnTo>
                  <a:pt x="102870" y="222885"/>
                </a:lnTo>
                <a:cubicBezTo>
                  <a:pt x="98154" y="222885"/>
                  <a:pt x="94298" y="219028"/>
                  <a:pt x="94298" y="214313"/>
                </a:cubicBezTo>
                <a:cubicBezTo>
                  <a:pt x="94298" y="190630"/>
                  <a:pt x="113478" y="171450"/>
                  <a:pt x="137160" y="171450"/>
                </a:cubicBezTo>
                <a:moveTo>
                  <a:pt x="73082" y="120015"/>
                </a:moveTo>
                <a:cubicBezTo>
                  <a:pt x="73082" y="112913"/>
                  <a:pt x="78840" y="107158"/>
                  <a:pt x="85942" y="107158"/>
                </a:cubicBezTo>
                <a:cubicBezTo>
                  <a:pt x="93044" y="107158"/>
                  <a:pt x="98802" y="112916"/>
                  <a:pt x="98802" y="120018"/>
                </a:cubicBezTo>
                <a:cubicBezTo>
                  <a:pt x="98802" y="127120"/>
                  <a:pt x="93044" y="132878"/>
                  <a:pt x="85944" y="132878"/>
                </a:cubicBezTo>
                <a:cubicBezTo>
                  <a:pt x="78842" y="132878"/>
                  <a:pt x="73087" y="127120"/>
                  <a:pt x="73087" y="120020"/>
                </a:cubicBezTo>
                <a:lnTo>
                  <a:pt x="73082" y="120015"/>
                </a:lnTo>
                <a:moveTo>
                  <a:pt x="188809" y="107158"/>
                </a:moveTo>
                <a:cubicBezTo>
                  <a:pt x="195911" y="107158"/>
                  <a:pt x="201669" y="112916"/>
                  <a:pt x="201669" y="120018"/>
                </a:cubicBezTo>
                <a:cubicBezTo>
                  <a:pt x="201669" y="127120"/>
                  <a:pt x="195911" y="132878"/>
                  <a:pt x="188812" y="132878"/>
                </a:cubicBezTo>
                <a:cubicBezTo>
                  <a:pt x="181709" y="132878"/>
                  <a:pt x="175954" y="127120"/>
                  <a:pt x="175954" y="120020"/>
                </a:cubicBezTo>
                <a:cubicBezTo>
                  <a:pt x="175954" y="112918"/>
                  <a:pt x="181712" y="107163"/>
                  <a:pt x="188814" y="107163"/>
                </a:cubicBezTo>
                <a:lnTo>
                  <a:pt x="188809" y="107158"/>
                </a:lnTo>
                <a:moveTo>
                  <a:pt x="85725" y="94298"/>
                </a:moveTo>
                <a:cubicBezTo>
                  <a:pt x="71521" y="94298"/>
                  <a:pt x="60008" y="105811"/>
                  <a:pt x="60008" y="120015"/>
                </a:cubicBezTo>
                <a:cubicBezTo>
                  <a:pt x="60008" y="134219"/>
                  <a:pt x="71521" y="145733"/>
                  <a:pt x="85725" y="145733"/>
                </a:cubicBezTo>
                <a:cubicBezTo>
                  <a:pt x="99929" y="145733"/>
                  <a:pt x="111443" y="134219"/>
                  <a:pt x="111443" y="120015"/>
                </a:cubicBezTo>
                <a:cubicBezTo>
                  <a:pt x="111443" y="105811"/>
                  <a:pt x="99929" y="94298"/>
                  <a:pt x="85725" y="94298"/>
                </a:cubicBezTo>
                <a:lnTo>
                  <a:pt x="85725" y="94298"/>
                </a:lnTo>
                <a:moveTo>
                  <a:pt x="128588" y="120015"/>
                </a:moveTo>
                <a:cubicBezTo>
                  <a:pt x="128588" y="143686"/>
                  <a:pt x="109396" y="162878"/>
                  <a:pt x="85725" y="162878"/>
                </a:cubicBezTo>
                <a:cubicBezTo>
                  <a:pt x="62054" y="162878"/>
                  <a:pt x="42863" y="143686"/>
                  <a:pt x="42863" y="120015"/>
                </a:cubicBezTo>
                <a:cubicBezTo>
                  <a:pt x="42863" y="96344"/>
                  <a:pt x="62054" y="77153"/>
                  <a:pt x="85725" y="77153"/>
                </a:cubicBezTo>
                <a:cubicBezTo>
                  <a:pt x="109396" y="77153"/>
                  <a:pt x="128588" y="96344"/>
                  <a:pt x="128588" y="120015"/>
                </a:cubicBezTo>
                <a:lnTo>
                  <a:pt x="128588" y="120015"/>
                </a:lnTo>
                <a:moveTo>
                  <a:pt x="162878" y="120015"/>
                </a:moveTo>
                <a:cubicBezTo>
                  <a:pt x="162878" y="134219"/>
                  <a:pt x="174391" y="145733"/>
                  <a:pt x="188595" y="145733"/>
                </a:cubicBezTo>
                <a:cubicBezTo>
                  <a:pt x="202799" y="145733"/>
                  <a:pt x="214313" y="134219"/>
                  <a:pt x="214313" y="120015"/>
                </a:cubicBezTo>
                <a:cubicBezTo>
                  <a:pt x="214313" y="105811"/>
                  <a:pt x="202799" y="94298"/>
                  <a:pt x="188595" y="94298"/>
                </a:cubicBezTo>
                <a:cubicBezTo>
                  <a:pt x="174391" y="94298"/>
                  <a:pt x="162878" y="105811"/>
                  <a:pt x="162878" y="120015"/>
                </a:cubicBezTo>
                <a:lnTo>
                  <a:pt x="162878" y="120015"/>
                </a:lnTo>
                <a:moveTo>
                  <a:pt x="188595" y="162878"/>
                </a:moveTo>
                <a:cubicBezTo>
                  <a:pt x="164924" y="162878"/>
                  <a:pt x="145733" y="143686"/>
                  <a:pt x="145733" y="120015"/>
                </a:cubicBezTo>
                <a:cubicBezTo>
                  <a:pt x="145733" y="96344"/>
                  <a:pt x="164924" y="77153"/>
                  <a:pt x="188595" y="77153"/>
                </a:cubicBezTo>
                <a:cubicBezTo>
                  <a:pt x="212266" y="77153"/>
                  <a:pt x="231458" y="96344"/>
                  <a:pt x="231458" y="120015"/>
                </a:cubicBezTo>
                <a:cubicBezTo>
                  <a:pt x="231458" y="143686"/>
                  <a:pt x="212266" y="162878"/>
                  <a:pt x="188595" y="162878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Story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story and its author, Gaia Cornwall.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is scheduled for minutes 1-5.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Story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Read the book aloud to the class.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occasional questions to check for understanding during minutes 1-5.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Aloud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story's key elements, such as the main characters, setting, and plot.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discussion takes place during minutes 6-10.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Discussion of Key Elements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retell the story in small groups using story sequencing cards.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is planned for minutes 11-15.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Retelling Activity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Lead a whole-class discussion on the story's themes and messages.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discussion is scheduled for minutes 16-20.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Whole-Class Discussion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719" r="-27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Script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work in pairs to put the events of the story in order.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students understand the narrative structure and sequence of events.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Sequencing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3"/>
              </a:spcBef>
              <a:buNone/>
            </a:pPr>
            <a:r>
              <a:rPr lang="en-US" sz="135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work in small groups to analyze the main characters and their motivations.</a:t>
            </a:r>
            <a:endParaRPr lang="en-US" sz="1356" dirty="0"/>
          </a:p>
          <a:p>
            <a:pPr algn="l" marL="0" indent="0">
              <a:lnSpc>
                <a:spcPct val="100000"/>
              </a:lnSpc>
              <a:spcBef>
                <a:spcPts val="1163"/>
              </a:spcBef>
              <a:buNone/>
            </a:pPr>
            <a:r>
              <a:rPr lang="en-US" sz="135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deeper comprehension of character development and their roles in the story.</a:t>
            </a:r>
            <a:endParaRPr lang="en-US" sz="1356" dirty="0"/>
          </a:p>
        </p:txBody>
      </p:sp>
      <p:sp>
        <p:nvSpPr>
          <p:cNvPr id="7" name="Text 5"/>
          <p:cNvSpPr/>
          <p:nvPr/>
        </p:nvSpPr>
        <p:spPr>
          <a:xfrm>
            <a:off x="2457587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Analysis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work in pairs to retell the story using a story map.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reinforces their understanding of the plot and key events.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83655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Retelling the Story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think about a time when they faced a challenge or were afraid to try something new.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fosters personal connections to the story and enhances empathy.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09723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Making Connections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prepare questions and comments about the story and participate in a class discussion.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critical thinking and collaborative learning.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35792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Discussion Forum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19" y="932927"/>
            <a:ext cx="836731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retell the story in their own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use a story map to organize their retelling.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Retelling Activity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write a diary entry.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entry will be from the perspective of one of the main characters.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Diary Exercise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create an alternative ending to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creative thinking and understanding of the story's structure.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Alternative Ending Task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write a summary of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them practice condensing information and identifying key points.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Summary Assignment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research the author Gaia Cornwall.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write a short biography based on their findings.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Author Study Project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781" r="-278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1336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106409" r="-1064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Perseverance is the ability to continue trying hard despite difficulties or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key trait that helps individuals overcome obstacles and achieve their goals.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Perseverance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Family support is crucial for children's development and well-being.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foundation of security and encouragement for growth and learning.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Family Support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Courage is the ability to do something that frightens or challenges you.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individuals to face fears and take bold steps towards their aspirations.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Concept of Courage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Trying new things is essential for children's development and growth.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fosters adaptability, creativity, and a broader understanding of the world.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Significance of Trying New Things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Jabari's journey teaches students the importance of persistence and trying again.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theme encourages resilience and determination in the face of challenges.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Perseverance and Grit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provides an opportunity to discuss and understand different emotions.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fosters a deeper understanding of empathy and emotional intelligence.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Exploration of Emotions and Empathy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offers a chance to extend knowledge in physical education, particularly in the area of swimming and diving.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connection promotes physical activity and skill development.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Physical Education Insights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can be used to teach character education, particularly in the areas of courage, self-confidence, and self-esteem.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lessons are essential for personal growth and development.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Education Themes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provides an opportunity to extend knowledge in literacy, particularly in the areas of comprehension, vocabulary, and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enhances language skills and critical thinking.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Literacy Development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0" r="0" t="-1540" b="-154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Extended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There is a common misconception that Jabari is being forced to jump off the diving board against his will.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overlooks the personal agency and decision-making process Jabari undergoes in the story.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Misconception about Jabari's Autonomy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Some assume that Jabari's fear of jumping is irrational or unnecessary.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perspective fails to acknowledge the natural and valid emotions associated with facing new challenges.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Assumption about Jabari's Fear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often misconceived that Jabari's success is solely due to his father's encouragement.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view does not fully consider Jabari's own courage and determination in achieving his goal.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Misconception about the Role of Encouragement</a:t>
            </a:r>
            <a:endParaRPr lang="en-US" sz="1333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There is an assumption that the story is only about overcoming fear.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interpretation misses the broader theme of the importance of trying new things and taking risks.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Assumption about the Story's Theme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Misconceptions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main theme of the story is the importance of perseverance, courage, and trying new things.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highlights the journey of overcoming challenges and embracing growth.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 of Jabari Jumps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Helping students overcome their fears and anxieties requires a supportive and non-judgmental approach.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a safe environment for expression and encouragement is key.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Supporting Students with Fears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Jabari's father plays a significant role in the story as a supportive and encouraging figure.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 presence helps Jabari build confidence and face his fears.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Jabari's Father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of Jabari Jumps can be incorporated into physical education classes by teaching students about the basics of diving.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practical example to discuss overcoming challenges in physical activities.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Incorporating Jabari Jumps in Physical Education</a:t>
            </a:r>
            <a:endParaRPr lang="en-US" sz="1238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There are several ways to assess student understanding of the story, including retelling the story in their own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allows educators to gauge comprehension and personal interpretation.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Assessing Student Understanding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0" r="0" t="-3433" b="-34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FAQ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38"/>
              </a:spcBef>
              <a:buNone/>
            </a:pPr>
            <a:r>
              <a:rPr lang="en-US" sz="1138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learning objectives for this lesson are designed to align with Bloom's Taxonomy.</a:t>
            </a:r>
            <a:endParaRPr lang="en-US" sz="1138" dirty="0"/>
          </a:p>
          <a:p>
            <a:pPr algn="l" marL="0" indent="0">
              <a:lnSpc>
                <a:spcPct val="100000"/>
              </a:lnSpc>
              <a:spcBef>
                <a:spcPts val="1138"/>
              </a:spcBef>
              <a:buNone/>
            </a:pPr>
            <a:r>
              <a:rPr lang="en-US" sz="1138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four specific, measurable learning objectives are: Remembering, Understanding, Analyzing, and Creating.</a:t>
            </a:r>
            <a:endParaRPr lang="en-US" sz="1138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Objectives Overview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vocabulary words include: perseverance, courage, diving board, fear, encouragement, success, challenge, determination, support, pride, anxiety, and achievement.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are integral to understanding the lesson's themes and will be explored in depth.</a:t>
            </a:r>
            <a:endParaRPr lang="en-US" sz="1029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Vocabulary Introduction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44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encouraged to use the vocabulary words in their discussions and writings about the story.</a:t>
            </a:r>
            <a:endParaRPr lang="en-US" sz="1144" dirty="0"/>
          </a:p>
          <a:p>
            <a:pPr algn="l" marL="0" indent="0">
              <a:lnSpc>
                <a:spcPct val="100000"/>
              </a:lnSpc>
              <a:spcBef>
                <a:spcPts val="1144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aims to enhance their comprehension and communication skills.</a:t>
            </a:r>
            <a:endParaRPr lang="en-US" sz="1144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Usage in Context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vocabulary words will be defined and explained during the lesson.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that students grasp their meanings and applications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Integration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337717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36817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54592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Objectives and Vocabulary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900" r="-939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65"/>
              </a:spcBef>
              <a:buNone/>
            </a:pPr>
            <a:r>
              <a:rPr lang="en-US" sz="89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following teaching resources will be used to support the lesson: copy of Jabari Jumps, whiteboard and markers, story sequencing cards, character map template, digital writing tool, and audio recording device.</a:t>
            </a:r>
            <a:endParaRPr lang="en-US" sz="893" dirty="0"/>
          </a:p>
          <a:p>
            <a:pPr algn="l" marL="0" indent="0">
              <a:lnSpc>
                <a:spcPct val="100000"/>
              </a:lnSpc>
              <a:spcBef>
                <a:spcPts val="765"/>
              </a:spcBef>
              <a:buNone/>
            </a:pPr>
            <a:r>
              <a:rPr lang="en-US" sz="89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are essential for facilitating the lesson effectively and engaging students in the learning process.</a:t>
            </a:r>
            <a:endParaRPr lang="en-US" sz="893" dirty="0"/>
          </a:p>
        </p:txBody>
      </p:sp>
      <p:sp>
        <p:nvSpPr>
          <p:cNvPr id="6" name="Text 4"/>
          <p:cNvSpPr/>
          <p:nvPr/>
        </p:nvSpPr>
        <p:spPr>
          <a:xfrm>
            <a:off x="4046218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Resources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9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Prior to diving into the story, students should possess certain prerequisite concepts, including an understanding of basic story structure and familiarity with basic literary vocabulary.</a:t>
            </a:r>
            <a:endParaRPr lang="en-US" sz="1026" dirty="0"/>
          </a:p>
          <a:p>
            <a:pPr algn="l" marL="0" indent="0">
              <a:lnSpc>
                <a:spcPct val="100000"/>
              </a:lnSpc>
              <a:spcBef>
                <a:spcPts val="879"/>
              </a:spcBef>
              <a:buNone/>
            </a:pPr>
            <a:r>
              <a:rPr lang="en-US" sz="102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foundational skills will enable students to better comprehend and analyze the story.</a:t>
            </a:r>
            <a:endParaRPr lang="en-US" sz="1026" dirty="0"/>
          </a:p>
        </p:txBody>
      </p:sp>
      <p:sp>
        <p:nvSpPr>
          <p:cNvPr id="8" name="Text 6"/>
          <p:cNvSpPr/>
          <p:nvPr/>
        </p:nvSpPr>
        <p:spPr>
          <a:xfrm>
            <a:off x="7960126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Prerequisite Concepts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3"/>
              </a:spcBef>
              <a:buNone/>
            </a:pPr>
            <a:r>
              <a:rPr lang="en-US" sz="1088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also be able to make inferences based on textual evidence and understand emotional intelligence.</a:t>
            </a:r>
            <a:endParaRPr lang="en-US" sz="1088" dirty="0"/>
          </a:p>
          <a:p>
            <a:pPr algn="l" marL="0" indent="0">
              <a:lnSpc>
                <a:spcPct val="100000"/>
              </a:lnSpc>
              <a:spcBef>
                <a:spcPts val="933"/>
              </a:spcBef>
              <a:buNone/>
            </a:pPr>
            <a:r>
              <a:rPr lang="en-US" sz="1088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are critical for interpreting the story's themes and character motivations.</a:t>
            </a:r>
            <a:endParaRPr lang="en-US" sz="1088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Inference and Emotional Intelligence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prior knowledge concepts will be assessed through class discussions and activities, and will be reinforced throughout the lesson.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9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that students are prepared and supported in their learning journey.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Reinforcement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46218" y="2203281"/>
            <a:ext cx="365760" cy="365724"/>
          </a:xfrm>
          <a:custGeom>
            <a:avLst/>
            <a:gdLst/>
            <a:ahLst/>
            <a:cxnLst/>
            <a:rect l="l" t="t" r="r" b="b"/>
            <a:pathLst>
              <a:path w="365760" h="365724">
                <a:moveTo>
                  <a:pt x="241965" y="79018"/>
                </a:moveTo>
                <a:lnTo>
                  <a:pt x="162686" y="158297"/>
                </a:lnTo>
                <a:lnTo>
                  <a:pt x="207401" y="203014"/>
                </a:lnTo>
                <a:lnTo>
                  <a:pt x="321891" y="88454"/>
                </a:lnTo>
                <a:cubicBezTo>
                  <a:pt x="334202" y="76140"/>
                  <a:pt x="334202" y="56124"/>
                  <a:pt x="321891" y="43737"/>
                </a:cubicBezTo>
                <a:cubicBezTo>
                  <a:pt x="309579" y="31354"/>
                  <a:pt x="289561" y="31423"/>
                  <a:pt x="277177" y="43737"/>
                </a:cubicBezTo>
                <a:lnTo>
                  <a:pt x="266376" y="54537"/>
                </a:lnTo>
                <a:lnTo>
                  <a:pt x="241965" y="79018"/>
                </a:lnTo>
                <a:moveTo>
                  <a:pt x="138276" y="182705"/>
                </a:moveTo>
                <a:lnTo>
                  <a:pt x="96151" y="224829"/>
                </a:lnTo>
                <a:cubicBezTo>
                  <a:pt x="68214" y="252767"/>
                  <a:pt x="48628" y="287832"/>
                  <a:pt x="39553" y="326142"/>
                </a:cubicBezTo>
                <a:cubicBezTo>
                  <a:pt x="77859" y="316999"/>
                  <a:pt x="112928" y="297411"/>
                  <a:pt x="140865" y="269546"/>
                </a:cubicBezTo>
                <a:lnTo>
                  <a:pt x="182990" y="227422"/>
                </a:lnTo>
                <a:lnTo>
                  <a:pt x="138276" y="182705"/>
                </a:lnTo>
                <a:moveTo>
                  <a:pt x="167368" y="14069"/>
                </a:moveTo>
                <a:cubicBezTo>
                  <a:pt x="187459" y="819"/>
                  <a:pt x="214818" y="2981"/>
                  <a:pt x="232532" y="20693"/>
                </a:cubicBezTo>
                <a:lnTo>
                  <a:pt x="232532" y="20693"/>
                </a:lnTo>
                <a:lnTo>
                  <a:pt x="241965" y="30198"/>
                </a:lnTo>
                <a:lnTo>
                  <a:pt x="252766" y="19398"/>
                </a:lnTo>
                <a:lnTo>
                  <a:pt x="252766" y="19398"/>
                </a:lnTo>
                <a:cubicBezTo>
                  <a:pt x="278614" y="-6451"/>
                  <a:pt x="320523" y="-6451"/>
                  <a:pt x="346371" y="19325"/>
                </a:cubicBezTo>
                <a:cubicBezTo>
                  <a:pt x="372219" y="45174"/>
                  <a:pt x="372219" y="87083"/>
                  <a:pt x="346371" y="112859"/>
                </a:cubicBezTo>
                <a:lnTo>
                  <a:pt x="165276" y="294024"/>
                </a:lnTo>
                <a:cubicBezTo>
                  <a:pt x="130712" y="328585"/>
                  <a:pt x="86645" y="352204"/>
                  <a:pt x="38690" y="361782"/>
                </a:cubicBezTo>
                <a:lnTo>
                  <a:pt x="20687" y="365381"/>
                </a:lnTo>
                <a:cubicBezTo>
                  <a:pt x="15000" y="366533"/>
                  <a:pt x="9166" y="364733"/>
                  <a:pt x="5062" y="360630"/>
                </a:cubicBezTo>
                <a:cubicBezTo>
                  <a:pt x="958" y="356527"/>
                  <a:pt x="-772" y="350693"/>
                  <a:pt x="311" y="345006"/>
                </a:cubicBezTo>
                <a:lnTo>
                  <a:pt x="3910" y="327005"/>
                </a:lnTo>
                <a:cubicBezTo>
                  <a:pt x="13485" y="279052"/>
                  <a:pt x="37103" y="234982"/>
                  <a:pt x="71667" y="200421"/>
                </a:cubicBezTo>
                <a:lnTo>
                  <a:pt x="129271" y="142815"/>
                </a:lnTo>
                <a:lnTo>
                  <a:pt x="143312" y="128775"/>
                </a:lnTo>
                <a:lnTo>
                  <a:pt x="193066" y="79019"/>
                </a:lnTo>
                <a:lnTo>
                  <a:pt x="197532" y="74553"/>
                </a:lnTo>
                <a:lnTo>
                  <a:pt x="205308" y="66847"/>
                </a:lnTo>
                <a:lnTo>
                  <a:pt x="217550" y="54606"/>
                </a:lnTo>
                <a:lnTo>
                  <a:pt x="208117" y="45174"/>
                </a:lnTo>
                <a:lnTo>
                  <a:pt x="208117" y="45174"/>
                </a:lnTo>
                <a:cubicBezTo>
                  <a:pt x="201347" y="38405"/>
                  <a:pt x="190404" y="38478"/>
                  <a:pt x="183706" y="45174"/>
                </a:cubicBezTo>
                <a:lnTo>
                  <a:pt x="121710" y="107172"/>
                </a:lnTo>
                <a:cubicBezTo>
                  <a:pt x="118758" y="110123"/>
                  <a:pt x="115013" y="111780"/>
                  <a:pt x="111125" y="112142"/>
                </a:cubicBezTo>
                <a:cubicBezTo>
                  <a:pt x="106158" y="112647"/>
                  <a:pt x="101045" y="110917"/>
                  <a:pt x="97230" y="107172"/>
                </a:cubicBezTo>
                <a:cubicBezTo>
                  <a:pt x="90460" y="100403"/>
                  <a:pt x="90460" y="89460"/>
                  <a:pt x="97230" y="82764"/>
                </a:cubicBezTo>
                <a:lnTo>
                  <a:pt x="159226" y="20766"/>
                </a:lnTo>
                <a:cubicBezTo>
                  <a:pt x="161746" y="18246"/>
                  <a:pt x="164482" y="16015"/>
                  <a:pt x="167364" y="14143"/>
                </a:cubicBezTo>
                <a:lnTo>
                  <a:pt x="167368" y="1406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82986" y="2201206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238401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 and Prior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cater to visual learners, visual aids and graphic organizers are provided.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students understand and retain information effectively.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Learning Support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Audio support is offered for students who are auditory learners.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that auditory learners can engage with the lesson content.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Auditory Learning Enhancement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Movement and action are incorporated into lessons for kinesthetic learners.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strategy helps these students learn through physical engagement.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Kinesthetic Learning Activities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Extra help is provided for students who require additional support.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all students can progress at their own pace.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for Additional Needs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who need extra stimulation are offered challenges.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keeps advanced learners engaged and motivated.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Challenges for Advanced Learners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0" r="0" t="-3433" b="-34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Differentiation Strategies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01134" r="-1011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of Jabari Jumps offers a connection to physical education.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participate in activities that relate to the story, enhancing their physical skills.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Physical Education Integration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narrative inspires artistic endeavors in the classroom.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create illustrations or paintings inspired by the story, fostering creativity.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Artistic Expression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Social studies can incorporate themes from Jabari Jumps.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explore the concept of community and its relation to the story.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Community in Social Studies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Jabari Jumps provides opportunities for cross-curricular integration.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creates a comprehensive and engaging learning experience for students.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Learning Experience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Cross-Curricular Links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07687" r="-1076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group activities for retelling Jabari Jumps are designed to promote collaboration, critical thinking, and creativity among 7-year-old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aim to foster teamwork and enhance cognitive skills.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Group Activities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activities include story sequencing, character analysis, story retelling, and theme discussion.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tasks encourage students to engage deeply with the story's content.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Group Activities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digital integration activities include digital storytelling, online character analysis, virtual book club, digital illustrations, and audio retelling.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incorporate technology to enrich the learning experience.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Integration Techniques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will be used to enhance student learning and engagement.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opportunities for students to demonstrate their creativity and self-expression.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the Activities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9"/>
              </a:spcBef>
              <a:buNone/>
            </a:pPr>
            <a:r>
              <a:rPr lang="en-US" sz="338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Activities and Digital Integration</a:t>
            </a:r>
            <a:endParaRPr lang="en-US" sz="33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review strategies for the lesson include story recall, character review, theme reflection, self-evaluation, and peer review.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aim to reinforce the material covered and ensure comprehension.</a:t>
            </a:r>
            <a:endParaRPr lang="en-US" sz="1029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Review Strategies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6"/>
              </a:spcBef>
              <a:buNone/>
            </a:pPr>
            <a:r>
              <a:rPr lang="en-US" sz="109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formative assessment strategies include observation, check-in questions, peer feedback, and self-assessment.</a:t>
            </a:r>
            <a:endParaRPr lang="en-US" sz="1096" dirty="0"/>
          </a:p>
          <a:p>
            <a:pPr algn="l" marL="0" indent="0">
              <a:lnSpc>
                <a:spcPct val="100000"/>
              </a:lnSpc>
              <a:spcBef>
                <a:spcPts val="1096"/>
              </a:spcBef>
              <a:buNone/>
            </a:pPr>
            <a:r>
              <a:rPr lang="en-US" sz="109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approaches help in gauging students' understanding and engagement.</a:t>
            </a:r>
            <a:endParaRPr lang="en-US" sz="1096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 Techniques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strategies will be used to monitor students' progress and understanding throughout the lesson.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provide feedback and guidance as needed to support learning.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Strategies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results of these assessments will be used to adjust instruction.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targeted support is provided to students who need it.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Instructional Adjustments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42948" y="231945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91146" y="2317397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31" y="4313952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941" y="39188"/>
                </a:moveTo>
                <a:lnTo>
                  <a:pt x="195941" y="326569"/>
                </a:lnTo>
                <a:lnTo>
                  <a:pt x="169815" y="326569"/>
                </a:lnTo>
                <a:lnTo>
                  <a:pt x="169815" y="39188"/>
                </a:lnTo>
                <a:lnTo>
                  <a:pt x="195941" y="39188"/>
                </a:lnTo>
                <a:moveTo>
                  <a:pt x="169819" y="0"/>
                </a:moveTo>
                <a:cubicBezTo>
                  <a:pt x="148184" y="0"/>
                  <a:pt x="130631" y="17553"/>
                  <a:pt x="130631" y="39188"/>
                </a:cubicBezTo>
                <a:lnTo>
                  <a:pt x="130631" y="326569"/>
                </a:lnTo>
                <a:cubicBezTo>
                  <a:pt x="130631" y="348204"/>
                  <a:pt x="148184" y="365756"/>
                  <a:pt x="169819" y="365756"/>
                </a:cubicBezTo>
                <a:lnTo>
                  <a:pt x="195945" y="365756"/>
                </a:lnTo>
                <a:cubicBezTo>
                  <a:pt x="217580" y="365756"/>
                  <a:pt x="235133" y="348204"/>
                  <a:pt x="235133" y="326569"/>
                </a:cubicBezTo>
                <a:lnTo>
                  <a:pt x="235133" y="39188"/>
                </a:lnTo>
                <a:cubicBezTo>
                  <a:pt x="235133" y="17553"/>
                  <a:pt x="217580" y="0"/>
                  <a:pt x="195945" y="0"/>
                </a:cubicBezTo>
                <a:lnTo>
                  <a:pt x="169819" y="0"/>
                </a:lnTo>
                <a:moveTo>
                  <a:pt x="65314" y="195941"/>
                </a:moveTo>
                <a:lnTo>
                  <a:pt x="65314" y="326569"/>
                </a:lnTo>
                <a:lnTo>
                  <a:pt x="39188" y="326569"/>
                </a:lnTo>
                <a:lnTo>
                  <a:pt x="39188" y="195941"/>
                </a:lnTo>
                <a:lnTo>
                  <a:pt x="65314" y="195941"/>
                </a:lnTo>
                <a:moveTo>
                  <a:pt x="39188" y="156754"/>
                </a:moveTo>
                <a:cubicBezTo>
                  <a:pt x="17553" y="156754"/>
                  <a:pt x="0" y="174307"/>
                  <a:pt x="0" y="195941"/>
                </a:cubicBezTo>
                <a:lnTo>
                  <a:pt x="0" y="326569"/>
                </a:lnTo>
                <a:cubicBezTo>
                  <a:pt x="0" y="348204"/>
                  <a:pt x="17553" y="365756"/>
                  <a:pt x="39188" y="365756"/>
                </a:cubicBezTo>
                <a:lnTo>
                  <a:pt x="65314" y="365756"/>
                </a:lnTo>
                <a:cubicBezTo>
                  <a:pt x="86948" y="365756"/>
                  <a:pt x="104501" y="348204"/>
                  <a:pt x="104501" y="326569"/>
                </a:cubicBezTo>
                <a:lnTo>
                  <a:pt x="104501" y="195941"/>
                </a:lnTo>
                <a:cubicBezTo>
                  <a:pt x="104501" y="174307"/>
                  <a:pt x="86948" y="156754"/>
                  <a:pt x="65314" y="156754"/>
                </a:cubicBezTo>
                <a:lnTo>
                  <a:pt x="39188" y="156754"/>
                </a:lnTo>
                <a:moveTo>
                  <a:pt x="300446" y="91440"/>
                </a:moveTo>
                <a:lnTo>
                  <a:pt x="326572" y="91440"/>
                </a:lnTo>
                <a:lnTo>
                  <a:pt x="326572" y="326572"/>
                </a:lnTo>
                <a:lnTo>
                  <a:pt x="300446" y="326572"/>
                </a:lnTo>
                <a:lnTo>
                  <a:pt x="300446" y="91440"/>
                </a:lnTo>
                <a:moveTo>
                  <a:pt x="261259" y="91440"/>
                </a:moveTo>
                <a:lnTo>
                  <a:pt x="261259" y="326572"/>
                </a:lnTo>
                <a:cubicBezTo>
                  <a:pt x="261259" y="348207"/>
                  <a:pt x="278812" y="365760"/>
                  <a:pt x="300446" y="365760"/>
                </a:cubicBezTo>
                <a:lnTo>
                  <a:pt x="326573" y="365760"/>
                </a:lnTo>
                <a:cubicBezTo>
                  <a:pt x="348207" y="365760"/>
                  <a:pt x="365760" y="348207"/>
                  <a:pt x="365760" y="326572"/>
                </a:cubicBezTo>
                <a:lnTo>
                  <a:pt x="365760" y="91440"/>
                </a:lnTo>
                <a:cubicBezTo>
                  <a:pt x="365760" y="69805"/>
                  <a:pt x="348207" y="52252"/>
                  <a:pt x="326573" y="52252"/>
                </a:cubicBezTo>
                <a:lnTo>
                  <a:pt x="300446" y="52252"/>
                </a:lnTo>
                <a:cubicBezTo>
                  <a:pt x="278812" y="52252"/>
                  <a:pt x="261259" y="69805"/>
                  <a:pt x="261259" y="91440"/>
                </a:cubicBezTo>
                <a:lnTo>
                  <a:pt x="261259" y="91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Review and Formative 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04839" r="-1048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summative assessment for the lesson includes written retell, oral presentation, story sequencing, and illustrated retell.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aim to evaluate students' comprehension and ability to express their understanding of the story.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Assessment Components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 questions can be used to assess students' understanding of the story and its key elements.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Questions include identifying the main character's name, Jabari's biggest challenge, and his motivation to jump off the diving board.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Questions for Assessment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questions can be used to evaluate students' understanding of the story and its themes.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provide an opportunity to offer feedback and guidance to students as needed.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Example Questions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results of these assessments will be used to evaluate the effectiveness of the lesson.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Additionally, they help identify areas for improvement in teaching and learning strategies.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Utilization of Assessment Results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Assessment and Example Questions</a:t>
            </a:r>
            <a:endParaRPr lang="en-US" sz="2902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85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homework assignments for the lesson include Jabari's Journal, Story Sequencing, and Jabari's Courageous Act.</a:t>
            </a:r>
            <a:endParaRPr lang="en-US" sz="1085" dirty="0"/>
          </a:p>
          <a:p>
            <a:pPr algn="l" marL="0" indent="0">
              <a:lnSpc>
                <a:spcPct val="100000"/>
              </a:lnSpc>
              <a:spcBef>
                <a:spcPts val="1085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tasks aim to reinforce the story's themes and provide a structured approach to learning.</a:t>
            </a:r>
            <a:endParaRPr lang="en-US" sz="1085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 Assignments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79"/>
              </a:spcBef>
              <a:buNone/>
            </a:pPr>
            <a:r>
              <a:rPr lang="en-US" sz="117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extension activities include Create a Comic Strip, Jabari's Diving Board Design, and Author Study.</a:t>
            </a:r>
            <a:endParaRPr lang="en-US" sz="1179" dirty="0"/>
          </a:p>
          <a:p>
            <a:pPr algn="l" marL="0" indent="0">
              <a:lnSpc>
                <a:spcPct val="100000"/>
              </a:lnSpc>
              <a:spcBef>
                <a:spcPts val="1179"/>
              </a:spcBef>
              <a:buNone/>
            </a:pPr>
            <a:r>
              <a:rPr lang="en-US" sz="117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are designed to encourage creativity and self-expression among students.</a:t>
            </a:r>
            <a:endParaRPr lang="en-US" sz="1179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will be used to reinforce the learning objectives.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opportunities for students to demonstrate their understanding and skills.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Objectives Reinforcement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activities encourage students to apply the story's themes and messages to their own lives.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aim to develop critical thinking and problem-solving skills.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 of Themes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42948" y="231945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39" y="2317397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8" y="431395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02576" y="4313952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 and 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05642" r="-1056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parent engagement strategies for the lesson include Reading Together, Sharing Experiences, and Creating a Courageous Acts Jar.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aim to foster collaboration and involvement between parents and students in the learning process.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 Strategies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safety considerations for the lesson include being aware of any students who may have a fear of swimming or water.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Establishing clear rules and expectations for behavior during the lesson is essential to ensure a safe environment.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 for Water Activities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should be prepared for any potential allergies or medical conditions that may be triggered by the story or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preparation ensures that all students can participate safely and comfortably in the lesson.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Addressing Allergies and Medical Conditions</a:t>
            </a:r>
            <a:endParaRPr lang="en-US" sz="1342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should ensure that all students understand the importance of respecting each other's feelings and opinions.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clear instructions and demonstrations for any activities helps maintain a positive and inclusive classroom environment.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Promoting Respect and Clear Instructions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 and Safety Considerations</a:t>
            </a:r>
            <a:endParaRPr lang="en-US" sz="2902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32"/>
              </a:spcBef>
              <a:buNone/>
            </a:pPr>
            <a:r>
              <a:rPr lang="en-US" sz="1132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on retelling Jabari Jumps by Gaia Cornwall offers a valuable opportunity for 7-year-old students to develop their reading comprehension, storytelling, and critical thinking skills.</a:t>
            </a:r>
            <a:endParaRPr lang="en-US" sz="1132" dirty="0"/>
          </a:p>
          <a:p>
            <a:pPr algn="l" marL="0" indent="0">
              <a:lnSpc>
                <a:spcPct val="100000"/>
              </a:lnSpc>
              <a:spcBef>
                <a:spcPts val="1132"/>
              </a:spcBef>
              <a:buNone/>
            </a:pPr>
            <a:r>
              <a:rPr lang="en-US" sz="1132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foundational lesson sets the stage for further exploration of these essential skills.</a:t>
            </a:r>
            <a:endParaRPr lang="en-US" sz="1132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 of the Lesson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next steps in this unit include two follow-up lessons that build on the learning progressions established in this lesson.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lessons aim to deepen the students' understanding and application of the concepts introduced.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 in the Unit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first follow-up lesson will focus on exploring different strategies for overcoming fears and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students relate personally to the themes of the story and apply them to their own experiences.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of the First Follow-Up Lesson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second follow-up lesson will focus on developing students' empathy and understanding towards others who may be facing similar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aims to foster a sense of community and support among the students.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of the Second Follow-Up Lesson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480" r="-914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7"/>
              </a:spcBef>
              <a:buNone/>
            </a:pPr>
            <a:r>
              <a:rPr lang="en-US" sz="1027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teaching tips for the lesson include using visual aids, encouraging active listening, promoting critical thinking, using story sequencing, and encouraging creative writing.</a:t>
            </a:r>
            <a:endParaRPr lang="en-US" sz="1027" dirty="0"/>
          </a:p>
          <a:p>
            <a:pPr algn="l" marL="0" indent="0">
              <a:lnSpc>
                <a:spcPct val="100000"/>
              </a:lnSpc>
              <a:spcBef>
                <a:spcPts val="1027"/>
              </a:spcBef>
              <a:buNone/>
            </a:pPr>
            <a:r>
              <a:rPr lang="en-US" sz="1027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strategies aim to enhance student engagement and understanding of the lesson content.</a:t>
            </a:r>
            <a:endParaRPr lang="en-US" sz="1027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Teaching Strategies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71"/>
              </a:spcBef>
              <a:buNone/>
            </a:pPr>
            <a:r>
              <a:rPr lang="en-US" sz="1071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key takeaways from the lesson include the importance of perseverance, courage, and trying new things.</a:t>
            </a:r>
            <a:endParaRPr lang="en-US" sz="1071" dirty="0"/>
          </a:p>
          <a:p>
            <a:pPr algn="l" marL="0" indent="0">
              <a:lnSpc>
                <a:spcPct val="100000"/>
              </a:lnSpc>
              <a:spcBef>
                <a:spcPts val="1071"/>
              </a:spcBef>
              <a:buNone/>
            </a:pPr>
            <a:r>
              <a:rPr lang="en-US" sz="1071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values are emphasized to inspire students to overcome challenges and embrace growth.</a:t>
            </a:r>
            <a:endParaRPr lang="en-US" sz="1071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Lesson Takeaways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28"/>
              </a:spcBef>
              <a:buNone/>
            </a:pPr>
            <a:r>
              <a:rPr lang="en-US" sz="1128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learn the value of empathy and understanding towards others who may be facing similar challenges.</a:t>
            </a:r>
            <a:endParaRPr lang="en-US" sz="1128" dirty="0"/>
          </a:p>
          <a:p>
            <a:pPr algn="l" marL="0" indent="0">
              <a:lnSpc>
                <a:spcPct val="100000"/>
              </a:lnSpc>
              <a:spcBef>
                <a:spcPts val="1128"/>
              </a:spcBef>
              <a:buNone/>
            </a:pPr>
            <a:r>
              <a:rPr lang="en-US" sz="1128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aspect of the lesson fosters a supportive and inclusive classroom environment.</a:t>
            </a:r>
            <a:endParaRPr lang="en-US" sz="1128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Empathy and Understanding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7"/>
              </a:spcBef>
              <a:buNone/>
            </a:pPr>
            <a:r>
              <a:rPr lang="en-US" sz="1097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provides opportunities for students to develop their critical thinking and communication skills.</a:t>
            </a:r>
            <a:endParaRPr lang="en-US" sz="1097" dirty="0"/>
          </a:p>
          <a:p>
            <a:pPr algn="l" marL="0" indent="0">
              <a:lnSpc>
                <a:spcPct val="100000"/>
              </a:lnSpc>
              <a:spcBef>
                <a:spcPts val="1097"/>
              </a:spcBef>
              <a:buNone/>
            </a:pPr>
            <a:r>
              <a:rPr lang="en-US" sz="1097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are encouraged to apply the story's themes and messages to their own lives, promoting personal growth.</a:t>
            </a:r>
            <a:endParaRPr lang="en-US" sz="1097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Skill Development Opportunities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36009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337717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40642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02576" y="4313952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 and 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opportunities were provided for students to demonstrate their creativity and self-expression, and how can these opportunities be expanded in future lessons?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the avenues for creative engagement and propose enhancements for future instructional designs.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089942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Creativity and Self-Expression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well did the lesson achieve its learning objectives, particularly in terms of students' ability to retell the story and understand its themes and messages?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Evaluate the alignment of the lesson's outcomes with its intended goals and the depth of students' comprehension.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410731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Achievement of Learning Objectives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effectively did the lesson engage students and promote their participation in the activities and discussions?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the strategies used to involve students actively and their impact on the overall learning experience.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and Participation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399517"/>
            <a:ext cx="365760" cy="325126"/>
          </a:xfrm>
          <a:custGeom>
            <a:avLst/>
            <a:gdLst/>
            <a:ahLst/>
            <a:cxnLst/>
            <a:rect l="l" t="t" r="r" b="b"/>
            <a:pathLst>
              <a:path w="365760" h="325126">
                <a:moveTo>
                  <a:pt x="176530" y="139388"/>
                </a:moveTo>
                <a:lnTo>
                  <a:pt x="226376" y="189236"/>
                </a:lnTo>
                <a:lnTo>
                  <a:pt x="333182" y="46743"/>
                </a:lnTo>
                <a:cubicBezTo>
                  <a:pt x="336228" y="42679"/>
                  <a:pt x="335786" y="37029"/>
                  <a:pt x="332231" y="33472"/>
                </a:cubicBezTo>
                <a:cubicBezTo>
                  <a:pt x="328676" y="29915"/>
                  <a:pt x="323025" y="29473"/>
                  <a:pt x="318961" y="32519"/>
                </a:cubicBezTo>
                <a:lnTo>
                  <a:pt x="176530" y="139388"/>
                </a:lnTo>
                <a:moveTo>
                  <a:pt x="126429" y="204221"/>
                </a:moveTo>
                <a:cubicBezTo>
                  <a:pt x="123316" y="203587"/>
                  <a:pt x="120141" y="203207"/>
                  <a:pt x="116838" y="203207"/>
                </a:cubicBezTo>
                <a:cubicBezTo>
                  <a:pt x="91564" y="203207"/>
                  <a:pt x="71118" y="223654"/>
                  <a:pt x="71118" y="248926"/>
                </a:cubicBezTo>
                <a:cubicBezTo>
                  <a:pt x="71118" y="251338"/>
                  <a:pt x="71309" y="253689"/>
                  <a:pt x="71627" y="255975"/>
                </a:cubicBezTo>
                <a:cubicBezTo>
                  <a:pt x="73723" y="269565"/>
                  <a:pt x="70230" y="283344"/>
                  <a:pt x="62863" y="294076"/>
                </a:cubicBezTo>
                <a:lnTo>
                  <a:pt x="62417" y="294648"/>
                </a:lnTo>
                <a:lnTo>
                  <a:pt x="116772" y="294648"/>
                </a:lnTo>
                <a:cubicBezTo>
                  <a:pt x="142047" y="294648"/>
                  <a:pt x="162492" y="274201"/>
                  <a:pt x="162492" y="248929"/>
                </a:cubicBezTo>
                <a:cubicBezTo>
                  <a:pt x="162492" y="245626"/>
                  <a:pt x="162174" y="242453"/>
                  <a:pt x="161476" y="239341"/>
                </a:cubicBezTo>
                <a:lnTo>
                  <a:pt x="126297" y="204163"/>
                </a:lnTo>
                <a:lnTo>
                  <a:pt x="126429" y="204221"/>
                </a:lnTo>
                <a:moveTo>
                  <a:pt x="243841" y="216732"/>
                </a:moveTo>
                <a:cubicBezTo>
                  <a:pt x="231713" y="232923"/>
                  <a:pt x="212978" y="242830"/>
                  <a:pt x="192851" y="243782"/>
                </a:cubicBezTo>
                <a:cubicBezTo>
                  <a:pt x="192979" y="245496"/>
                  <a:pt x="193041" y="247213"/>
                  <a:pt x="193041" y="248926"/>
                </a:cubicBezTo>
                <a:cubicBezTo>
                  <a:pt x="193041" y="291026"/>
                  <a:pt x="158941" y="325126"/>
                  <a:pt x="116842" y="325126"/>
                </a:cubicBezTo>
                <a:lnTo>
                  <a:pt x="20322" y="325126"/>
                </a:lnTo>
                <a:cubicBezTo>
                  <a:pt x="9082" y="325126"/>
                  <a:pt x="0" y="316045"/>
                  <a:pt x="0" y="304805"/>
                </a:cubicBezTo>
                <a:cubicBezTo>
                  <a:pt x="0" y="293566"/>
                  <a:pt x="9082" y="284485"/>
                  <a:pt x="20322" y="284485"/>
                </a:cubicBezTo>
                <a:lnTo>
                  <a:pt x="24133" y="284485"/>
                </a:lnTo>
                <a:cubicBezTo>
                  <a:pt x="35625" y="284485"/>
                  <a:pt x="43248" y="271912"/>
                  <a:pt x="41532" y="260608"/>
                </a:cubicBezTo>
                <a:cubicBezTo>
                  <a:pt x="40962" y="256797"/>
                  <a:pt x="40643" y="252925"/>
                  <a:pt x="40643" y="248923"/>
                </a:cubicBezTo>
                <a:cubicBezTo>
                  <a:pt x="40643" y="206822"/>
                  <a:pt x="74743" y="172723"/>
                  <a:pt x="116842" y="172723"/>
                </a:cubicBezTo>
                <a:cubicBezTo>
                  <a:pt x="118558" y="172723"/>
                  <a:pt x="120273" y="172788"/>
                  <a:pt x="121985" y="172915"/>
                </a:cubicBezTo>
                <a:cubicBezTo>
                  <a:pt x="122936" y="152786"/>
                  <a:pt x="132778" y="134118"/>
                  <a:pt x="148970" y="121925"/>
                </a:cubicBezTo>
                <a:lnTo>
                  <a:pt x="300673" y="8135"/>
                </a:lnTo>
                <a:cubicBezTo>
                  <a:pt x="316865" y="-3993"/>
                  <a:pt x="339473" y="-2406"/>
                  <a:pt x="353822" y="11880"/>
                </a:cubicBezTo>
                <a:cubicBezTo>
                  <a:pt x="368174" y="26166"/>
                  <a:pt x="369761" y="48837"/>
                  <a:pt x="357633" y="65028"/>
                </a:cubicBezTo>
                <a:lnTo>
                  <a:pt x="243841" y="21673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67881" y="2379200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19840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2025-06-14T01:42:45Z</dcterms:created>
  <dcterms:modified xsi:type="dcterms:W3CDTF">2025-06-14T01:42:45Z</dcterms:modified>
</cp:coreProperties>
</file>