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c13a0d3fafd36a97165864614c6f5d9f8e964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599c61c670659e1e3c6b0106dc7595719f85fd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0edd17aefc00bdf054b3e06e0968a2a860d20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56784e2e9a1675441b748b77f47eb295122b07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62cd7de57bf9d8e39808ab8484f24602a8338d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8d7c4bc0f9e24d571d0c2c1d5d886b61486f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dc6bbf216d637d7f4cad475c29897c847f377a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f7df45e39a841155aa183f43f59ba61198698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47" r="-601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Strategies, Activities, and Benefits for Enhancing Student Engagement and Social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Positive and Inclusive Classroom Community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Building Classroom Community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Building Classroom Community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for Building Classroom 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Implementing Icebreaker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Icebreaker Activity: Human Bingo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Icebreaker Activity: The Human Knot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Assessing Student Understanding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Feedback and Guidance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Positive Classroom Environment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Addressing Challenges and Conflicts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Building Classroom Community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classroom community fosters a sense of belonging among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sense of belonging contributes to both personal and academic growth.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 Strong Community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can help students develop essential social skills, such as communication, teamwork, and problem-solving.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lay the foundation for a collaborative and supportive classroom environment.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Icebreaker Activities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6"/>
              </a:spcBef>
              <a:buNone/>
            </a:pPr>
            <a:r>
              <a:rPr lang="en-US" sz="13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classroom community is essential for creating a positive and inclusive learning environment.</a:t>
            </a:r>
            <a:endParaRPr lang="en-US" sz="1395" dirty="0"/>
          </a:p>
          <a:p>
            <a:pPr algn="l" marL="0" indent="0">
              <a:lnSpc>
                <a:spcPct val="100000"/>
              </a:lnSpc>
              <a:spcBef>
                <a:spcPts val="1096"/>
              </a:spcBef>
              <a:buNone/>
            </a:pPr>
            <a:r>
              <a:rPr lang="en-US" sz="13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classroom community can lead to improved academic achievement, increased student engagement, and reduced bullying and conflict.</a:t>
            </a:r>
            <a:endParaRPr lang="en-US" sz="1395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Classroom Community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Building Classroom Community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Leads to improved academic achievement and reduced bullying and conflict.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harmonious classroom environment contributes to both personal and academic growth.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Boosting Academic and Social Outcomes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Fosters a sense of belonging and connection among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classroom community makes students feel valued and supported.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Sense of Belonging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Encourages empathy, respect, and kindness among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positive and inclusive classroom environment.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Cultivating Empathy and Respect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Promotes social skills, such as communication, teamwork, and problem-solving.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students to collaborate effectively and navigate social interactions.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Social Skills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00" r="-137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Icebreaker Activities for Building Classroom Community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a set of rules and expectations collaboratively with the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a sense of ownership and responsibility within the classroom community.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Charter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creativity and self-expression by having students create a collective artwork.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allows students to showcase their individuality while contributing to a group project.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Mural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work together to find items or complete tasks.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builds camaraderie and a sense of shared achievement.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Scavenger Hunt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teamwork and communication by challenging students to untangle themselves.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emphasizes collaboration and problem-solving skills.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Human Knot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interact with one another through a fun and engaging activity.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game helps break the ice and fosters initial connections among classmates.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Bingo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Implementing Icebreaker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8"/>
              </a:spcBef>
              <a:buNone/>
            </a:pPr>
            <a:r>
              <a:rPr lang="en-US" sz="15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mindful of power dynamics and ensure all students feel included.</a:t>
            </a:r>
            <a:endParaRPr lang="en-US" sz="1532" dirty="0"/>
          </a:p>
          <a:p>
            <a:pPr algn="l" marL="0" indent="0">
              <a:lnSpc>
                <a:spcPct val="90000"/>
              </a:lnSpc>
              <a:spcBef>
                <a:spcPts val="958"/>
              </a:spcBef>
              <a:buNone/>
            </a:pPr>
            <a:r>
              <a:rPr lang="en-US" sz="15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inclusive approach enhances participation and reduces feelings of isolation.</a:t>
            </a:r>
            <a:endParaRPr lang="en-US" sz="1532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Environment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Dialogue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listening and respectful dialogue.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meaningful communication and builds trust among participants.</a:t>
            </a:r>
            <a:endParaRPr lang="en-US" sz="155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Opportunities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2"/>
              </a:spcBef>
              <a:buNone/>
            </a:pPr>
            <a:r>
              <a:rPr lang="en-US" sz="14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reflect on their actions and behaviors.</a:t>
            </a:r>
            <a:endParaRPr lang="en-US" sz="1491" dirty="0"/>
          </a:p>
          <a:p>
            <a:pPr algn="l" marL="0" indent="0">
              <a:lnSpc>
                <a:spcPct val="90000"/>
              </a:lnSpc>
              <a:spcBef>
                <a:spcPts val="932"/>
              </a:spcBef>
              <a:buNone/>
            </a:pPr>
            <a:r>
              <a:rPr lang="en-US" sz="14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fosters self-awareness and personal growth during group interactions.</a:t>
            </a:r>
            <a:endParaRPr lang="en-US" sz="149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Expectations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5"/>
              </a:spcBef>
              <a:buNone/>
            </a:pPr>
            <a:r>
              <a:rPr lang="en-US" sz="146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expectations and rules for behavior.</a:t>
            </a:r>
            <a:endParaRPr lang="en-US" sz="1464" dirty="0"/>
          </a:p>
          <a:p>
            <a:pPr algn="l" marL="0" indent="0">
              <a:lnSpc>
                <a:spcPct val="90000"/>
              </a:lnSpc>
              <a:spcBef>
                <a:spcPts val="915"/>
              </a:spcBef>
              <a:buNone/>
            </a:pPr>
            <a:r>
              <a:rPr lang="en-US" sz="146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structured and respectful environment for icebreaker activities.</a:t>
            </a:r>
            <a:endParaRPr lang="en-US" sz="14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1818" r="-13181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interact with one another and build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a sense of community and connection.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 Relationships Through Fun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find someone who fits each characteristic and get them to sign the corresponding square.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engagement and helps students learn about one another.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 Student Interaction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bingo cards with different characteristics or traits.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cards will serve as the foundation for the activity.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Unique Bingo Cards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Icebreaker Activity: Human Bingo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Icebreaker Activity: The Human Knot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collaboration and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students develop problem-solving skills in a fun and engaging way.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and Problem-Solving</a:t>
            </a:r>
            <a:endParaRPr lang="en-US" sz="1725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group must work together to untangle themselves.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must do so without letting go of each other's hands.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Challenge Begins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stand in a circle and put their hands in the center.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student should grab the hand of someone across from them, not next to them.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Forming the Circle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345" r="-1113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Assessing Student Understanding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self-assessment checklists to evaluate student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empower students to take ownership of their progress.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Checklists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46332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reflect on their experiences and thoughts about building classroom community.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deeper thinking and personal connection to the topic.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on Community Building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7963"/>
            <a:ext cx="274320" cy="234286"/>
          </a:xfrm>
          <a:custGeom>
            <a:avLst/>
            <a:gdLst/>
            <a:ahLst/>
            <a:cxnLst/>
            <a:rect l="l" t="t" r="r" b="b"/>
            <a:pathLst>
              <a:path w="274320" h="234286">
                <a:moveTo>
                  <a:pt x="120981" y="227911"/>
                </a:moveTo>
                <a:lnTo>
                  <a:pt x="119642" y="226678"/>
                </a:lnTo>
                <a:lnTo>
                  <a:pt x="25772" y="139508"/>
                </a:lnTo>
                <a:cubicBezTo>
                  <a:pt x="9324" y="124237"/>
                  <a:pt x="0" y="102807"/>
                  <a:pt x="0" y="80358"/>
                </a:cubicBezTo>
                <a:lnTo>
                  <a:pt x="0" y="78589"/>
                </a:lnTo>
                <a:cubicBezTo>
                  <a:pt x="0" y="40869"/>
                  <a:pt x="26790" y="8509"/>
                  <a:pt x="63865" y="1436"/>
                </a:cubicBezTo>
                <a:cubicBezTo>
                  <a:pt x="84973" y="-2636"/>
                  <a:pt x="106565" y="2240"/>
                  <a:pt x="123765" y="14348"/>
                </a:cubicBezTo>
                <a:cubicBezTo>
                  <a:pt x="128588" y="17778"/>
                  <a:pt x="133086" y="21742"/>
                  <a:pt x="137160" y="26296"/>
                </a:cubicBezTo>
                <a:cubicBezTo>
                  <a:pt x="139410" y="23724"/>
                  <a:pt x="141821" y="21367"/>
                  <a:pt x="144394" y="19169"/>
                </a:cubicBezTo>
                <a:cubicBezTo>
                  <a:pt x="146377" y="17454"/>
                  <a:pt x="148413" y="15847"/>
                  <a:pt x="150555" y="14348"/>
                </a:cubicBezTo>
                <a:lnTo>
                  <a:pt x="150555" y="14348"/>
                </a:lnTo>
                <a:cubicBezTo>
                  <a:pt x="167755" y="2240"/>
                  <a:pt x="189347" y="-2636"/>
                  <a:pt x="210456" y="1382"/>
                </a:cubicBezTo>
                <a:cubicBezTo>
                  <a:pt x="247533" y="8455"/>
                  <a:pt x="274320" y="40869"/>
                  <a:pt x="274320" y="78589"/>
                </a:cubicBezTo>
                <a:lnTo>
                  <a:pt x="274320" y="80358"/>
                </a:lnTo>
                <a:cubicBezTo>
                  <a:pt x="274320" y="102807"/>
                  <a:pt x="264999" y="124237"/>
                  <a:pt x="248548" y="139508"/>
                </a:cubicBezTo>
                <a:lnTo>
                  <a:pt x="154678" y="226678"/>
                </a:lnTo>
                <a:lnTo>
                  <a:pt x="153340" y="227911"/>
                </a:lnTo>
                <a:cubicBezTo>
                  <a:pt x="148945" y="231982"/>
                  <a:pt x="143160" y="234285"/>
                  <a:pt x="137160" y="234285"/>
                </a:cubicBezTo>
                <a:cubicBezTo>
                  <a:pt x="131161" y="234285"/>
                  <a:pt x="125373" y="232036"/>
                  <a:pt x="120981" y="227911"/>
                </a:cubicBezTo>
                <a:lnTo>
                  <a:pt x="120981" y="227911"/>
                </a:lnTo>
                <a:moveTo>
                  <a:pt x="128105" y="54746"/>
                </a:moveTo>
                <a:cubicBezTo>
                  <a:pt x="127891" y="54584"/>
                  <a:pt x="127729" y="54371"/>
                  <a:pt x="127570" y="54155"/>
                </a:cubicBezTo>
                <a:lnTo>
                  <a:pt x="118032" y="43439"/>
                </a:lnTo>
                <a:lnTo>
                  <a:pt x="117977" y="43385"/>
                </a:lnTo>
                <a:lnTo>
                  <a:pt x="117977" y="43385"/>
                </a:lnTo>
                <a:cubicBezTo>
                  <a:pt x="105599" y="29508"/>
                  <a:pt x="86902" y="23185"/>
                  <a:pt x="68684" y="26669"/>
                </a:cubicBezTo>
                <a:cubicBezTo>
                  <a:pt x="43716" y="31437"/>
                  <a:pt x="25715" y="53190"/>
                  <a:pt x="25715" y="78586"/>
                </a:cubicBezTo>
                <a:lnTo>
                  <a:pt x="25715" y="80355"/>
                </a:lnTo>
                <a:cubicBezTo>
                  <a:pt x="25715" y="95626"/>
                  <a:pt x="32090" y="110252"/>
                  <a:pt x="43288" y="120645"/>
                </a:cubicBezTo>
                <a:lnTo>
                  <a:pt x="137157" y="207816"/>
                </a:lnTo>
                <a:lnTo>
                  <a:pt x="231027" y="120645"/>
                </a:lnTo>
                <a:cubicBezTo>
                  <a:pt x="242225" y="110250"/>
                  <a:pt x="248600" y="95624"/>
                  <a:pt x="248600" y="80355"/>
                </a:cubicBezTo>
                <a:lnTo>
                  <a:pt x="248600" y="78586"/>
                </a:lnTo>
                <a:cubicBezTo>
                  <a:pt x="248600" y="53244"/>
                  <a:pt x="230596" y="31439"/>
                  <a:pt x="205682" y="26669"/>
                </a:cubicBezTo>
                <a:cubicBezTo>
                  <a:pt x="187465" y="23187"/>
                  <a:pt x="168712" y="29562"/>
                  <a:pt x="156390" y="43385"/>
                </a:cubicBezTo>
                <a:cubicBezTo>
                  <a:pt x="156390" y="43385"/>
                  <a:pt x="156390" y="43385"/>
                  <a:pt x="156335" y="43439"/>
                </a:cubicBezTo>
                <a:cubicBezTo>
                  <a:pt x="156280" y="43493"/>
                  <a:pt x="156335" y="43439"/>
                  <a:pt x="156280" y="43493"/>
                </a:cubicBezTo>
                <a:lnTo>
                  <a:pt x="146742" y="54209"/>
                </a:lnTo>
                <a:cubicBezTo>
                  <a:pt x="146580" y="54422"/>
                  <a:pt x="146366" y="54584"/>
                  <a:pt x="146207" y="54799"/>
                </a:cubicBezTo>
                <a:cubicBezTo>
                  <a:pt x="143796" y="57210"/>
                  <a:pt x="140529" y="58550"/>
                  <a:pt x="137152" y="58550"/>
                </a:cubicBezTo>
                <a:cubicBezTo>
                  <a:pt x="133778" y="58550"/>
                  <a:pt x="130508" y="57210"/>
                  <a:pt x="128096" y="54799"/>
                </a:cubicBezTo>
                <a:lnTo>
                  <a:pt x="128105" y="547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exit tickets to assess student understanding.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provide quick insights into students' grasp of the material.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Exit Tickets for Understanding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613554"/>
            <a:ext cx="274320" cy="182880"/>
          </a:xfrm>
          <a:custGeom>
            <a:avLst/>
            <a:gdLst/>
            <a:ahLst/>
            <a:cxnLst/>
            <a:rect l="l" t="t" r="r" b="b"/>
            <a:pathLst>
              <a:path w="274320" h="182880"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59103"/>
                </a:lnTo>
                <a:cubicBezTo>
                  <a:pt x="0" y="63960"/>
                  <a:pt x="3048" y="68247"/>
                  <a:pt x="7621" y="69866"/>
                </a:cubicBezTo>
                <a:cubicBezTo>
                  <a:pt x="16528" y="73009"/>
                  <a:pt x="22862" y="81486"/>
                  <a:pt x="22862" y="91440"/>
                </a:cubicBezTo>
                <a:cubicBezTo>
                  <a:pt x="22862" y="101394"/>
                  <a:pt x="16528" y="109871"/>
                  <a:pt x="7621" y="113014"/>
                </a:cubicBezTo>
                <a:cubicBezTo>
                  <a:pt x="3048" y="114633"/>
                  <a:pt x="0" y="118967"/>
                  <a:pt x="0" y="123777"/>
                </a:cubicBezTo>
                <a:lnTo>
                  <a:pt x="0" y="152399"/>
                </a:lnTo>
                <a:cubicBezTo>
                  <a:pt x="0" y="169211"/>
                  <a:pt x="13669" y="182880"/>
                  <a:pt x="30480" y="182880"/>
                </a:cubicBezTo>
                <a:lnTo>
                  <a:pt x="243840" y="182880"/>
                </a:lnTo>
                <a:cubicBezTo>
                  <a:pt x="260651" y="182880"/>
                  <a:pt x="274320" y="169211"/>
                  <a:pt x="274320" y="152399"/>
                </a:cubicBezTo>
                <a:lnTo>
                  <a:pt x="274320" y="123777"/>
                </a:lnTo>
                <a:cubicBezTo>
                  <a:pt x="274320" y="118919"/>
                  <a:pt x="271272" y="114633"/>
                  <a:pt x="266699" y="113014"/>
                </a:cubicBezTo>
                <a:cubicBezTo>
                  <a:pt x="257792" y="109870"/>
                  <a:pt x="251458" y="101394"/>
                  <a:pt x="251458" y="91440"/>
                </a:cubicBezTo>
                <a:cubicBezTo>
                  <a:pt x="251458" y="81486"/>
                  <a:pt x="257792" y="73009"/>
                  <a:pt x="266699" y="69866"/>
                </a:cubicBezTo>
                <a:cubicBezTo>
                  <a:pt x="271272" y="68247"/>
                  <a:pt x="274320" y="63913"/>
                  <a:pt x="274320" y="59103"/>
                </a:cubicBezTo>
                <a:lnTo>
                  <a:pt x="274320" y="30481"/>
                </a:lnTo>
                <a:cubicBezTo>
                  <a:pt x="274320" y="13668"/>
                  <a:pt x="260651" y="0"/>
                  <a:pt x="243840" y="0"/>
                </a:cubicBezTo>
                <a:lnTo>
                  <a:pt x="30480" y="0"/>
                </a:lnTo>
                <a:moveTo>
                  <a:pt x="22859" y="30481"/>
                </a:moveTo>
                <a:cubicBezTo>
                  <a:pt x="22859" y="26289"/>
                  <a:pt x="26288" y="22860"/>
                  <a:pt x="30480" y="22860"/>
                </a:cubicBezTo>
                <a:lnTo>
                  <a:pt x="243840" y="22860"/>
                </a:lnTo>
                <a:cubicBezTo>
                  <a:pt x="248032" y="22860"/>
                  <a:pt x="251461" y="26289"/>
                  <a:pt x="251461" y="30481"/>
                </a:cubicBezTo>
                <a:lnTo>
                  <a:pt x="251461" y="51865"/>
                </a:lnTo>
                <a:cubicBezTo>
                  <a:pt x="237791" y="59771"/>
                  <a:pt x="228602" y="74535"/>
                  <a:pt x="228602" y="91442"/>
                </a:cubicBezTo>
                <a:cubicBezTo>
                  <a:pt x="228602" y="108349"/>
                  <a:pt x="237794" y="123161"/>
                  <a:pt x="251461" y="131019"/>
                </a:cubicBezTo>
                <a:lnTo>
                  <a:pt x="251461" y="152403"/>
                </a:lnTo>
                <a:cubicBezTo>
                  <a:pt x="251461" y="156595"/>
                  <a:pt x="248032" y="160024"/>
                  <a:pt x="243840" y="160024"/>
                </a:cubicBezTo>
                <a:lnTo>
                  <a:pt x="30480" y="160024"/>
                </a:lnTo>
                <a:cubicBezTo>
                  <a:pt x="26288" y="160024"/>
                  <a:pt x="22859" y="156595"/>
                  <a:pt x="22859" y="152403"/>
                </a:cubicBezTo>
                <a:lnTo>
                  <a:pt x="22859" y="131019"/>
                </a:lnTo>
                <a:cubicBezTo>
                  <a:pt x="36528" y="123113"/>
                  <a:pt x="45718" y="108349"/>
                  <a:pt x="45718" y="91442"/>
                </a:cubicBezTo>
                <a:cubicBezTo>
                  <a:pt x="45718" y="74535"/>
                  <a:pt x="36526" y="59723"/>
                  <a:pt x="22859" y="51865"/>
                </a:cubicBezTo>
                <a:lnTo>
                  <a:pt x="22859" y="30481"/>
                </a:lnTo>
                <a:moveTo>
                  <a:pt x="190499" y="114300"/>
                </a:moveTo>
                <a:lnTo>
                  <a:pt x="83818" y="114300"/>
                </a:lnTo>
                <a:lnTo>
                  <a:pt x="83818" y="68580"/>
                </a:lnTo>
                <a:lnTo>
                  <a:pt x="190499" y="68580"/>
                </a:lnTo>
                <a:lnTo>
                  <a:pt x="190499" y="114300"/>
                </a:lnTo>
                <a:moveTo>
                  <a:pt x="60959" y="60959"/>
                </a:moveTo>
                <a:lnTo>
                  <a:pt x="60959" y="121919"/>
                </a:lnTo>
                <a:cubicBezTo>
                  <a:pt x="60959" y="130348"/>
                  <a:pt x="67771" y="137158"/>
                  <a:pt x="76201" y="137158"/>
                </a:cubicBezTo>
                <a:lnTo>
                  <a:pt x="198119" y="137158"/>
                </a:lnTo>
                <a:cubicBezTo>
                  <a:pt x="206549" y="137158"/>
                  <a:pt x="213361" y="130348"/>
                  <a:pt x="213361" y="121919"/>
                </a:cubicBezTo>
                <a:lnTo>
                  <a:pt x="213361" y="60959"/>
                </a:lnTo>
                <a:cubicBezTo>
                  <a:pt x="213361" y="52530"/>
                  <a:pt x="206549" y="45720"/>
                  <a:pt x="198119" y="45720"/>
                </a:cubicBezTo>
                <a:lnTo>
                  <a:pt x="76201" y="45720"/>
                </a:lnTo>
                <a:cubicBezTo>
                  <a:pt x="67771" y="45720"/>
                  <a:pt x="60959" y="52530"/>
                  <a:pt x="60959" y="60959"/>
                </a:cubicBezTo>
                <a:lnTo>
                  <a:pt x="60959" y="609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Observe student participation during icebreaker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gauge initial engagement and comfort levels.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Observing Participation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98323"/>
            <a:ext cx="274320" cy="213341"/>
          </a:xfrm>
          <a:custGeom>
            <a:avLst/>
            <a:gdLst/>
            <a:ahLst/>
            <a:cxnLst/>
            <a:rect l="l" t="t" r="r" b="b"/>
            <a:pathLst>
              <a:path w="274320" h="213341">
                <a:moveTo>
                  <a:pt x="137135" y="22857"/>
                </a:moveTo>
                <a:cubicBezTo>
                  <a:pt x="106088" y="22857"/>
                  <a:pt x="80562" y="36953"/>
                  <a:pt x="60990" y="55098"/>
                </a:cubicBezTo>
                <a:cubicBezTo>
                  <a:pt x="42657" y="72146"/>
                  <a:pt x="29989" y="92385"/>
                  <a:pt x="23512" y="106671"/>
                </a:cubicBezTo>
                <a:cubicBezTo>
                  <a:pt x="29989" y="120956"/>
                  <a:pt x="42657" y="141196"/>
                  <a:pt x="60943" y="158244"/>
                </a:cubicBezTo>
                <a:cubicBezTo>
                  <a:pt x="80562" y="176387"/>
                  <a:pt x="106088" y="190484"/>
                  <a:pt x="137135" y="190484"/>
                </a:cubicBezTo>
                <a:cubicBezTo>
                  <a:pt x="168183" y="190484"/>
                  <a:pt x="193708" y="176389"/>
                  <a:pt x="213281" y="158244"/>
                </a:cubicBezTo>
                <a:cubicBezTo>
                  <a:pt x="231614" y="141196"/>
                  <a:pt x="244282" y="120956"/>
                  <a:pt x="250759" y="106671"/>
                </a:cubicBezTo>
                <a:cubicBezTo>
                  <a:pt x="244282" y="92385"/>
                  <a:pt x="231614" y="72146"/>
                  <a:pt x="213328" y="55098"/>
                </a:cubicBezTo>
                <a:cubicBezTo>
                  <a:pt x="193708" y="36955"/>
                  <a:pt x="168183" y="22857"/>
                  <a:pt x="137135" y="22857"/>
                </a:cubicBezTo>
                <a:lnTo>
                  <a:pt x="137135" y="22857"/>
                </a:lnTo>
                <a:moveTo>
                  <a:pt x="45419" y="38382"/>
                </a:moveTo>
                <a:cubicBezTo>
                  <a:pt x="67848" y="17524"/>
                  <a:pt x="98659" y="0"/>
                  <a:pt x="137138" y="0"/>
                </a:cubicBezTo>
                <a:cubicBezTo>
                  <a:pt x="175617" y="0"/>
                  <a:pt x="206426" y="17524"/>
                  <a:pt x="228857" y="38382"/>
                </a:cubicBezTo>
                <a:cubicBezTo>
                  <a:pt x="251143" y="59098"/>
                  <a:pt x="266049" y="83813"/>
                  <a:pt x="273143" y="100812"/>
                </a:cubicBezTo>
                <a:cubicBezTo>
                  <a:pt x="274715" y="104574"/>
                  <a:pt x="274715" y="108766"/>
                  <a:pt x="273143" y="112527"/>
                </a:cubicBezTo>
                <a:cubicBezTo>
                  <a:pt x="266046" y="129528"/>
                  <a:pt x="251143" y="154291"/>
                  <a:pt x="228857" y="174957"/>
                </a:cubicBezTo>
                <a:cubicBezTo>
                  <a:pt x="206429" y="195815"/>
                  <a:pt x="175617" y="213339"/>
                  <a:pt x="137138" y="213339"/>
                </a:cubicBezTo>
                <a:cubicBezTo>
                  <a:pt x="98659" y="213339"/>
                  <a:pt x="67850" y="195815"/>
                  <a:pt x="45419" y="174957"/>
                </a:cubicBezTo>
                <a:cubicBezTo>
                  <a:pt x="23133" y="154291"/>
                  <a:pt x="8227" y="129526"/>
                  <a:pt x="1180" y="112527"/>
                </a:cubicBezTo>
                <a:cubicBezTo>
                  <a:pt x="-392" y="108766"/>
                  <a:pt x="-392" y="104574"/>
                  <a:pt x="1180" y="100812"/>
                </a:cubicBezTo>
                <a:cubicBezTo>
                  <a:pt x="8227" y="83811"/>
                  <a:pt x="23133" y="59049"/>
                  <a:pt x="45419" y="38382"/>
                </a:cubicBezTo>
                <a:lnTo>
                  <a:pt x="45419" y="38382"/>
                </a:lnTo>
                <a:moveTo>
                  <a:pt x="137135" y="144767"/>
                </a:moveTo>
                <a:cubicBezTo>
                  <a:pt x="158184" y="144767"/>
                  <a:pt x="175233" y="127719"/>
                  <a:pt x="175233" y="106671"/>
                </a:cubicBezTo>
                <a:cubicBezTo>
                  <a:pt x="175233" y="85623"/>
                  <a:pt x="158184" y="68574"/>
                  <a:pt x="137135" y="68574"/>
                </a:cubicBezTo>
                <a:cubicBezTo>
                  <a:pt x="136801" y="68574"/>
                  <a:pt x="136515" y="68574"/>
                  <a:pt x="136183" y="68574"/>
                </a:cubicBezTo>
                <a:cubicBezTo>
                  <a:pt x="136803" y="71002"/>
                  <a:pt x="137135" y="73575"/>
                  <a:pt x="137135" y="76193"/>
                </a:cubicBezTo>
                <a:cubicBezTo>
                  <a:pt x="137135" y="93002"/>
                  <a:pt x="123469" y="106671"/>
                  <a:pt x="106658" y="106671"/>
                </a:cubicBezTo>
                <a:cubicBezTo>
                  <a:pt x="104039" y="106671"/>
                  <a:pt x="101468" y="106338"/>
                  <a:pt x="99038" y="105719"/>
                </a:cubicBezTo>
                <a:cubicBezTo>
                  <a:pt x="99038" y="106052"/>
                  <a:pt x="99038" y="106338"/>
                  <a:pt x="99038" y="106671"/>
                </a:cubicBezTo>
                <a:cubicBezTo>
                  <a:pt x="99038" y="127719"/>
                  <a:pt x="116087" y="144767"/>
                  <a:pt x="137135" y="144767"/>
                </a:cubicBezTo>
                <a:moveTo>
                  <a:pt x="137135" y="45717"/>
                </a:moveTo>
                <a:cubicBezTo>
                  <a:pt x="170800" y="45717"/>
                  <a:pt x="198089" y="73008"/>
                  <a:pt x="198089" y="106671"/>
                </a:cubicBezTo>
                <a:cubicBezTo>
                  <a:pt x="198089" y="140336"/>
                  <a:pt x="170800" y="167625"/>
                  <a:pt x="137135" y="167625"/>
                </a:cubicBezTo>
                <a:cubicBezTo>
                  <a:pt x="103471" y="167625"/>
                  <a:pt x="76181" y="140334"/>
                  <a:pt x="76181" y="106671"/>
                </a:cubicBezTo>
                <a:cubicBezTo>
                  <a:pt x="76181" y="73006"/>
                  <a:pt x="103471" y="45717"/>
                  <a:pt x="137135" y="45717"/>
                </a:cubicBezTo>
                <a:lnTo>
                  <a:pt x="137135" y="457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Feedback and Guidance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guidance and support to students who need it.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they feel valued and motivated to succeed.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and Support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reflect on their actions and behaviors.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fosters personal growth and better decision-making.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Self-Reflection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that is specific, timely, and constructive.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understand their strengths and areas for improvement.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Specific and Constructive Feedback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Positive Classroom Environment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expectations and rules for behavior.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structured and predictable environment.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Establishing Clear Expectations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empathy, respect, and kindness among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positive interactions and mutual understanding.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Empathy and Respect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listening and respectful dialogue.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effective communication and collaboration.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Active Listening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 a sense of belonging and connection among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builds a supportive and inclusive classroom community.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Belonging and Connection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Challenges and Conflicts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support and guidance to students who are struggling.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them overcome challenges and succeed in their endeavors.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Support to Struggling Students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37160" y="34290"/>
                </a:moveTo>
                <a:lnTo>
                  <a:pt x="182880" y="34290"/>
                </a:lnTo>
                <a:cubicBezTo>
                  <a:pt x="186023" y="34290"/>
                  <a:pt x="188596" y="36861"/>
                  <a:pt x="188596" y="40007"/>
                </a:cubicBezTo>
                <a:lnTo>
                  <a:pt x="188596" y="57154"/>
                </a:lnTo>
                <a:lnTo>
                  <a:pt x="131447" y="57154"/>
                </a:lnTo>
                <a:lnTo>
                  <a:pt x="131447" y="40010"/>
                </a:lnTo>
                <a:cubicBezTo>
                  <a:pt x="131447" y="36869"/>
                  <a:pt x="134020" y="34297"/>
                  <a:pt x="137163" y="34297"/>
                </a:cubicBezTo>
                <a:lnTo>
                  <a:pt x="137160" y="34290"/>
                </a:lnTo>
                <a:moveTo>
                  <a:pt x="97155" y="40007"/>
                </a:moveTo>
                <a:lnTo>
                  <a:pt x="97155" y="57154"/>
                </a:lnTo>
                <a:lnTo>
                  <a:pt x="91439" y="57154"/>
                </a:lnTo>
                <a:cubicBezTo>
                  <a:pt x="40933" y="57154"/>
                  <a:pt x="0" y="98086"/>
                  <a:pt x="0" y="148594"/>
                </a:cubicBezTo>
                <a:lnTo>
                  <a:pt x="0" y="320044"/>
                </a:lnTo>
                <a:cubicBezTo>
                  <a:pt x="0" y="345263"/>
                  <a:pt x="20502" y="365764"/>
                  <a:pt x="45721" y="365764"/>
                </a:cubicBezTo>
                <a:lnTo>
                  <a:pt x="74297" y="365764"/>
                </a:lnTo>
                <a:lnTo>
                  <a:pt x="245746" y="365764"/>
                </a:lnTo>
                <a:lnTo>
                  <a:pt x="274322" y="365764"/>
                </a:lnTo>
                <a:cubicBezTo>
                  <a:pt x="299538" y="365764"/>
                  <a:pt x="320043" y="345263"/>
                  <a:pt x="320043" y="320044"/>
                </a:cubicBezTo>
                <a:lnTo>
                  <a:pt x="320043" y="148594"/>
                </a:lnTo>
                <a:cubicBezTo>
                  <a:pt x="320043" y="98086"/>
                  <a:pt x="279110" y="57154"/>
                  <a:pt x="228604" y="57154"/>
                </a:cubicBezTo>
                <a:lnTo>
                  <a:pt x="222889" y="57154"/>
                </a:lnTo>
                <a:lnTo>
                  <a:pt x="222889" y="40010"/>
                </a:lnTo>
                <a:cubicBezTo>
                  <a:pt x="222889" y="17937"/>
                  <a:pt x="204957" y="7"/>
                  <a:pt x="182884" y="7"/>
                </a:cubicBezTo>
                <a:lnTo>
                  <a:pt x="137163" y="7"/>
                </a:lnTo>
                <a:cubicBezTo>
                  <a:pt x="115089" y="7"/>
                  <a:pt x="97158" y="17937"/>
                  <a:pt x="97158" y="40014"/>
                </a:cubicBezTo>
                <a:lnTo>
                  <a:pt x="97155" y="40007"/>
                </a:lnTo>
                <a:moveTo>
                  <a:pt x="262890" y="331470"/>
                </a:moveTo>
                <a:lnTo>
                  <a:pt x="262890" y="268607"/>
                </a:lnTo>
                <a:lnTo>
                  <a:pt x="262890" y="222887"/>
                </a:lnTo>
                <a:cubicBezTo>
                  <a:pt x="262890" y="194456"/>
                  <a:pt x="239886" y="171454"/>
                  <a:pt x="211457" y="171454"/>
                </a:cubicBezTo>
                <a:lnTo>
                  <a:pt x="108586" y="171454"/>
                </a:lnTo>
                <a:cubicBezTo>
                  <a:pt x="80154" y="171454"/>
                  <a:pt x="57153" y="194456"/>
                  <a:pt x="57153" y="222890"/>
                </a:cubicBezTo>
                <a:lnTo>
                  <a:pt x="57153" y="268610"/>
                </a:lnTo>
                <a:lnTo>
                  <a:pt x="57153" y="331477"/>
                </a:lnTo>
                <a:lnTo>
                  <a:pt x="45724" y="331477"/>
                </a:lnTo>
                <a:cubicBezTo>
                  <a:pt x="39438" y="331477"/>
                  <a:pt x="34295" y="326335"/>
                  <a:pt x="34295" y="320047"/>
                </a:cubicBezTo>
                <a:lnTo>
                  <a:pt x="34295" y="148597"/>
                </a:lnTo>
                <a:cubicBezTo>
                  <a:pt x="34295" y="117021"/>
                  <a:pt x="59870" y="91447"/>
                  <a:pt x="91445" y="91447"/>
                </a:cubicBezTo>
                <a:lnTo>
                  <a:pt x="114305" y="91447"/>
                </a:lnTo>
                <a:lnTo>
                  <a:pt x="205744" y="91447"/>
                </a:lnTo>
                <a:lnTo>
                  <a:pt x="228604" y="91447"/>
                </a:lnTo>
                <a:cubicBezTo>
                  <a:pt x="260180" y="91447"/>
                  <a:pt x="285754" y="117021"/>
                  <a:pt x="285754" y="148597"/>
                </a:cubicBezTo>
                <a:lnTo>
                  <a:pt x="285754" y="320047"/>
                </a:lnTo>
                <a:cubicBezTo>
                  <a:pt x="285754" y="326335"/>
                  <a:pt x="280611" y="331477"/>
                  <a:pt x="274325" y="331477"/>
                </a:cubicBezTo>
                <a:lnTo>
                  <a:pt x="262890" y="331470"/>
                </a:lnTo>
                <a:moveTo>
                  <a:pt x="91439" y="331470"/>
                </a:moveTo>
                <a:lnTo>
                  <a:pt x="91439" y="285750"/>
                </a:lnTo>
                <a:lnTo>
                  <a:pt x="228598" y="285750"/>
                </a:lnTo>
                <a:lnTo>
                  <a:pt x="228598" y="331470"/>
                </a:lnTo>
                <a:lnTo>
                  <a:pt x="91439" y="331470"/>
                </a:lnTo>
                <a:moveTo>
                  <a:pt x="102870" y="114300"/>
                </a:moveTo>
                <a:cubicBezTo>
                  <a:pt x="93369" y="114300"/>
                  <a:pt x="85726" y="121944"/>
                  <a:pt x="85726" y="131447"/>
                </a:cubicBezTo>
                <a:cubicBezTo>
                  <a:pt x="85726" y="140949"/>
                  <a:pt x="93369" y="148594"/>
                  <a:pt x="102870" y="148594"/>
                </a:cubicBezTo>
                <a:lnTo>
                  <a:pt x="217170" y="148594"/>
                </a:lnTo>
                <a:cubicBezTo>
                  <a:pt x="226671" y="148594"/>
                  <a:pt x="234314" y="140949"/>
                  <a:pt x="234314" y="131450"/>
                </a:cubicBezTo>
                <a:cubicBezTo>
                  <a:pt x="234314" y="121948"/>
                  <a:pt x="226671" y="114307"/>
                  <a:pt x="217170" y="114307"/>
                </a:cubicBezTo>
                <a:lnTo>
                  <a:pt x="102870" y="114300"/>
                </a:lnTo>
                <a:moveTo>
                  <a:pt x="228601" y="251460"/>
                </a:moveTo>
                <a:lnTo>
                  <a:pt x="91442" y="251460"/>
                </a:lnTo>
                <a:lnTo>
                  <a:pt x="91442" y="222887"/>
                </a:lnTo>
                <a:cubicBezTo>
                  <a:pt x="91442" y="213384"/>
                  <a:pt x="99084" y="205744"/>
                  <a:pt x="108586" y="205744"/>
                </a:cubicBezTo>
                <a:lnTo>
                  <a:pt x="211457" y="205744"/>
                </a:lnTo>
                <a:cubicBezTo>
                  <a:pt x="220959" y="205744"/>
                  <a:pt x="228601" y="213388"/>
                  <a:pt x="228601" y="222890"/>
                </a:cubicBezTo>
                <a:lnTo>
                  <a:pt x="228601" y="251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communicate respectfully and resolve conflicts peacefully.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positive and collaborative environment for everyone.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Respectful Communication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57367"/>
            <a:ext cx="365760" cy="363773"/>
          </a:xfrm>
          <a:custGeom>
            <a:avLst/>
            <a:gdLst/>
            <a:ahLst/>
            <a:cxnLst/>
            <a:rect l="l" t="t" r="r" b="b"/>
            <a:pathLst>
              <a:path w="365760" h="363773">
                <a:moveTo>
                  <a:pt x="183081" y="111580"/>
                </a:moveTo>
                <a:cubicBezTo>
                  <a:pt x="183794" y="101005"/>
                  <a:pt x="186154" y="90932"/>
                  <a:pt x="189939" y="81572"/>
                </a:cubicBezTo>
                <a:cubicBezTo>
                  <a:pt x="179508" y="63213"/>
                  <a:pt x="172650" y="41994"/>
                  <a:pt x="171863" y="17989"/>
                </a:cubicBezTo>
                <a:cubicBezTo>
                  <a:pt x="171578" y="9916"/>
                  <a:pt x="166505" y="2630"/>
                  <a:pt x="158718" y="557"/>
                </a:cubicBezTo>
                <a:cubicBezTo>
                  <a:pt x="153290" y="-873"/>
                  <a:pt x="147431" y="415"/>
                  <a:pt x="143714" y="4700"/>
                </a:cubicBezTo>
                <a:cubicBezTo>
                  <a:pt x="135854" y="13845"/>
                  <a:pt x="124925" y="29775"/>
                  <a:pt x="114995" y="52351"/>
                </a:cubicBezTo>
                <a:cubicBezTo>
                  <a:pt x="124567" y="73067"/>
                  <a:pt x="140785" y="88502"/>
                  <a:pt x="160075" y="100147"/>
                </a:cubicBezTo>
                <a:cubicBezTo>
                  <a:pt x="167576" y="104647"/>
                  <a:pt x="175364" y="108433"/>
                  <a:pt x="183081" y="111576"/>
                </a:cubicBezTo>
                <a:lnTo>
                  <a:pt x="183081" y="111580"/>
                </a:lnTo>
                <a:moveTo>
                  <a:pt x="285743" y="112297"/>
                </a:moveTo>
                <a:cubicBezTo>
                  <a:pt x="285743" y="105985"/>
                  <a:pt x="280626" y="100867"/>
                  <a:pt x="274313" y="100867"/>
                </a:cubicBezTo>
                <a:cubicBezTo>
                  <a:pt x="268000" y="100867"/>
                  <a:pt x="262883" y="105985"/>
                  <a:pt x="262883" y="112297"/>
                </a:cubicBezTo>
                <a:cubicBezTo>
                  <a:pt x="262883" y="118608"/>
                  <a:pt x="268000" y="123727"/>
                  <a:pt x="274313" y="123727"/>
                </a:cubicBezTo>
                <a:cubicBezTo>
                  <a:pt x="280626" y="123727"/>
                  <a:pt x="285743" y="118608"/>
                  <a:pt x="285743" y="112297"/>
                </a:cubicBezTo>
                <a:moveTo>
                  <a:pt x="126498" y="146586"/>
                </a:moveTo>
                <a:cubicBezTo>
                  <a:pt x="159219" y="167303"/>
                  <a:pt x="195367" y="177092"/>
                  <a:pt x="220802" y="180162"/>
                </a:cubicBezTo>
                <a:cubicBezTo>
                  <a:pt x="225659" y="180733"/>
                  <a:pt x="230590" y="179235"/>
                  <a:pt x="234233" y="175946"/>
                </a:cubicBezTo>
                <a:cubicBezTo>
                  <a:pt x="237876" y="172661"/>
                  <a:pt x="240019" y="168016"/>
                  <a:pt x="240019" y="163087"/>
                </a:cubicBezTo>
                <a:lnTo>
                  <a:pt x="240019" y="117935"/>
                </a:lnTo>
                <a:cubicBezTo>
                  <a:pt x="240019" y="95858"/>
                  <a:pt x="257952" y="77927"/>
                  <a:pt x="280026" y="77927"/>
                </a:cubicBezTo>
                <a:lnTo>
                  <a:pt x="324177" y="77927"/>
                </a:lnTo>
                <a:lnTo>
                  <a:pt x="311459" y="97073"/>
                </a:lnTo>
                <a:cubicBezTo>
                  <a:pt x="309601" y="99859"/>
                  <a:pt x="308603" y="103217"/>
                  <a:pt x="308603" y="106575"/>
                </a:cubicBezTo>
                <a:lnTo>
                  <a:pt x="308603" y="209453"/>
                </a:lnTo>
                <a:cubicBezTo>
                  <a:pt x="308603" y="250461"/>
                  <a:pt x="275311" y="283754"/>
                  <a:pt x="234302" y="283754"/>
                </a:cubicBezTo>
                <a:lnTo>
                  <a:pt x="192580" y="283754"/>
                </a:lnTo>
                <a:cubicBezTo>
                  <a:pt x="188721" y="283754"/>
                  <a:pt x="184935" y="285111"/>
                  <a:pt x="181863" y="287541"/>
                </a:cubicBezTo>
                <a:lnTo>
                  <a:pt x="129424" y="329477"/>
                </a:lnTo>
                <a:cubicBezTo>
                  <a:pt x="84988" y="328833"/>
                  <a:pt x="53408" y="307399"/>
                  <a:pt x="38836" y="292612"/>
                </a:cubicBezTo>
                <a:lnTo>
                  <a:pt x="110064" y="273179"/>
                </a:lnTo>
                <a:cubicBezTo>
                  <a:pt x="116421" y="271466"/>
                  <a:pt x="121209" y="266176"/>
                  <a:pt x="122423" y="259676"/>
                </a:cubicBezTo>
                <a:cubicBezTo>
                  <a:pt x="123638" y="253175"/>
                  <a:pt x="120924" y="246602"/>
                  <a:pt x="115635" y="242742"/>
                </a:cubicBezTo>
                <a:cubicBezTo>
                  <a:pt x="89560" y="223953"/>
                  <a:pt x="57124" y="189089"/>
                  <a:pt x="57124" y="129434"/>
                </a:cubicBezTo>
                <a:cubicBezTo>
                  <a:pt x="57124" y="106716"/>
                  <a:pt x="59911" y="89783"/>
                  <a:pt x="63481" y="77211"/>
                </a:cubicBezTo>
                <a:cubicBezTo>
                  <a:pt x="78057" y="108215"/>
                  <a:pt x="101487" y="130722"/>
                  <a:pt x="126494" y="146582"/>
                </a:cubicBezTo>
                <a:lnTo>
                  <a:pt x="126498" y="146586"/>
                </a:lnTo>
                <a:moveTo>
                  <a:pt x="65131" y="20848"/>
                </a:moveTo>
                <a:cubicBezTo>
                  <a:pt x="58057" y="20848"/>
                  <a:pt x="51272" y="24347"/>
                  <a:pt x="47271" y="30564"/>
                </a:cubicBezTo>
                <a:cubicBezTo>
                  <a:pt x="37626" y="45352"/>
                  <a:pt x="22838" y="73857"/>
                  <a:pt x="22838" y="129441"/>
                </a:cubicBezTo>
                <a:cubicBezTo>
                  <a:pt x="22838" y="184666"/>
                  <a:pt x="45555" y="223102"/>
                  <a:pt x="70061" y="248537"/>
                </a:cubicBezTo>
                <a:lnTo>
                  <a:pt x="21053" y="261899"/>
                </a:lnTo>
                <a:cubicBezTo>
                  <a:pt x="11909" y="264398"/>
                  <a:pt x="4620" y="271258"/>
                  <a:pt x="1551" y="280189"/>
                </a:cubicBezTo>
                <a:cubicBezTo>
                  <a:pt x="-1522" y="289120"/>
                  <a:pt x="51" y="299051"/>
                  <a:pt x="5695" y="306624"/>
                </a:cubicBezTo>
                <a:cubicBezTo>
                  <a:pt x="21554" y="327771"/>
                  <a:pt x="66063" y="363777"/>
                  <a:pt x="131432" y="363777"/>
                </a:cubicBezTo>
                <a:cubicBezTo>
                  <a:pt x="137932" y="363777"/>
                  <a:pt x="144219" y="361561"/>
                  <a:pt x="149292" y="357491"/>
                </a:cubicBezTo>
                <a:lnTo>
                  <a:pt x="198589" y="318054"/>
                </a:lnTo>
                <a:lnTo>
                  <a:pt x="234309" y="318054"/>
                </a:lnTo>
                <a:cubicBezTo>
                  <a:pt x="294250" y="318054"/>
                  <a:pt x="342904" y="269403"/>
                  <a:pt x="342904" y="209461"/>
                </a:cubicBezTo>
                <a:lnTo>
                  <a:pt x="342904" y="111798"/>
                </a:lnTo>
                <a:lnTo>
                  <a:pt x="361407" y="84006"/>
                </a:lnTo>
                <a:cubicBezTo>
                  <a:pt x="364264" y="79721"/>
                  <a:pt x="365764" y="74719"/>
                  <a:pt x="365764" y="69644"/>
                </a:cubicBezTo>
                <a:cubicBezTo>
                  <a:pt x="365764" y="55355"/>
                  <a:pt x="354191" y="43711"/>
                  <a:pt x="339831" y="43711"/>
                </a:cubicBezTo>
                <a:lnTo>
                  <a:pt x="280033" y="43711"/>
                </a:lnTo>
                <a:cubicBezTo>
                  <a:pt x="239024" y="43711"/>
                  <a:pt x="205732" y="77003"/>
                  <a:pt x="205732" y="118012"/>
                </a:cubicBezTo>
                <a:lnTo>
                  <a:pt x="205732" y="142661"/>
                </a:lnTo>
                <a:cubicBezTo>
                  <a:pt x="186943" y="138303"/>
                  <a:pt x="165009" y="130300"/>
                  <a:pt x="144863" y="117586"/>
                </a:cubicBezTo>
                <a:cubicBezTo>
                  <a:pt x="117500" y="100296"/>
                  <a:pt x="94351" y="74719"/>
                  <a:pt x="86067" y="37643"/>
                </a:cubicBezTo>
                <a:cubicBezTo>
                  <a:pt x="83923" y="28214"/>
                  <a:pt x="75493" y="20855"/>
                  <a:pt x="65134" y="20855"/>
                </a:cubicBezTo>
                <a:lnTo>
                  <a:pt x="65131" y="208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a clear process for addressing conflicts and challenges.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parties involved have a structured way to resolve issues.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Establishing a Conflict Resolution Process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can help students develop essential social skills and build relationships with one another.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lay the foundation for effective communication and teamwork.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Icebreaker Activities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classroom community is essential for creating a positive and inclusive learning environment.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sense of belonging and collaboration among students.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Classroom Community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provide opportunities for students to develop essential social skills and build relationships with one another.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supportive and collaborative learning environment.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Social Skills and Relationships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take ownership of their learning and apply what they have learned to real-world situations.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independence and practical understanding of the material.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Ownership and Real-World Application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 follow-up lessons to build on the learning progressions from this lesson.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continuity and reinforces the concepts learned.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on Learning Progressions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were some of the challenges that arose during the group work activities, and how did I address them?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the students respond to the icebreaker activities, and what did I learn about their interests and personalities?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Challenges in Group Work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adjustments can I make to future lessons to better support students who may have struggled with the group work or icebreaker activities?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continue to build on the learning progressions from this lesson and provide opportunities for students to develop essential social skills?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Struggling Students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the students respond to the icebreaker activities, and what did I learn about their interests and personalities?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adjustments can I make to future lessons to better support students who may have struggled with the group work or icebreaker activities?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from Icebreaker Activities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continue to build on the learning progressions from this lesson and provide opportunities for students to develop essential social skills?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were some of the challenges that arose during the group work activities, and how did I address them?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Social Skills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classroom community fosters a sense of belonging among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contributes to a more harmonious and collaborative learning environment.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 Strong Community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720026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can help students develop essential social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assist in building relationships with one another.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Icebreaker Activities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158594" y="284054"/>
                </a:moveTo>
                <a:cubicBezTo>
                  <a:pt x="172168" y="298698"/>
                  <a:pt x="195384" y="314325"/>
                  <a:pt x="228605" y="314325"/>
                </a:cubicBezTo>
                <a:cubicBezTo>
                  <a:pt x="261825" y="314325"/>
                  <a:pt x="285041" y="298698"/>
                  <a:pt x="298611" y="284054"/>
                </a:cubicBezTo>
                <a:cubicBezTo>
                  <a:pt x="306649" y="275390"/>
                  <a:pt x="320223" y="274768"/>
                  <a:pt x="328882" y="282806"/>
                </a:cubicBezTo>
                <a:cubicBezTo>
                  <a:pt x="337546" y="290843"/>
                  <a:pt x="338168" y="304417"/>
                  <a:pt x="330130" y="313077"/>
                </a:cubicBezTo>
                <a:cubicBezTo>
                  <a:pt x="310485" y="334328"/>
                  <a:pt x="276551" y="357188"/>
                  <a:pt x="228687" y="357188"/>
                </a:cubicBezTo>
                <a:cubicBezTo>
                  <a:pt x="180823" y="357188"/>
                  <a:pt x="146802" y="334419"/>
                  <a:pt x="127248" y="313077"/>
                </a:cubicBezTo>
                <a:cubicBezTo>
                  <a:pt x="119210" y="304413"/>
                  <a:pt x="119745" y="290843"/>
                  <a:pt x="128496" y="282806"/>
                </a:cubicBezTo>
                <a:cubicBezTo>
                  <a:pt x="137247" y="274768"/>
                  <a:pt x="150730" y="275303"/>
                  <a:pt x="158767" y="284054"/>
                </a:cubicBezTo>
                <a:lnTo>
                  <a:pt x="158594" y="284054"/>
                </a:lnTo>
                <a:moveTo>
                  <a:pt x="128944" y="185738"/>
                </a:moveTo>
                <a:cubicBezTo>
                  <a:pt x="128944" y="169955"/>
                  <a:pt x="141737" y="157163"/>
                  <a:pt x="157519" y="157163"/>
                </a:cubicBezTo>
                <a:cubicBezTo>
                  <a:pt x="173302" y="157163"/>
                  <a:pt x="186094" y="169955"/>
                  <a:pt x="186094" y="185738"/>
                </a:cubicBezTo>
                <a:cubicBezTo>
                  <a:pt x="186094" y="201520"/>
                  <a:pt x="173302" y="214313"/>
                  <a:pt x="157519" y="214313"/>
                </a:cubicBezTo>
                <a:cubicBezTo>
                  <a:pt x="141737" y="214313"/>
                  <a:pt x="128944" y="201520"/>
                  <a:pt x="128944" y="185738"/>
                </a:cubicBezTo>
                <a:moveTo>
                  <a:pt x="300394" y="157163"/>
                </a:moveTo>
                <a:cubicBezTo>
                  <a:pt x="316177" y="157163"/>
                  <a:pt x="328969" y="169955"/>
                  <a:pt x="328969" y="185738"/>
                </a:cubicBezTo>
                <a:cubicBezTo>
                  <a:pt x="328969" y="201520"/>
                  <a:pt x="316177" y="214313"/>
                  <a:pt x="300394" y="214313"/>
                </a:cubicBezTo>
                <a:cubicBezTo>
                  <a:pt x="284612" y="214313"/>
                  <a:pt x="271819" y="201520"/>
                  <a:pt x="271819" y="185738"/>
                </a:cubicBezTo>
                <a:cubicBezTo>
                  <a:pt x="271819" y="169955"/>
                  <a:pt x="284612" y="157163"/>
                  <a:pt x="300394" y="157163"/>
                </a:cubicBezTo>
                <a:lnTo>
                  <a:pt x="300394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classroom community is essential for creating a positive and inclusive learning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classroom community can lead to improved academic achievement, increased student engagement, and reduced bullying and conflict.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Classroom Community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800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mindful of power dynamics and ensure all students feel included.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inclusive environment supports equity and belonging.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Environment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5243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listening and respectful dialogue.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understanding and collaboration among students.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67245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102870"/>
                </a:moveTo>
                <a:cubicBezTo>
                  <a:pt x="180023" y="60276"/>
                  <a:pt x="145464" y="25718"/>
                  <a:pt x="102870" y="25718"/>
                </a:cubicBezTo>
                <a:cubicBezTo>
                  <a:pt x="60276" y="25718"/>
                  <a:pt x="25717" y="60276"/>
                  <a:pt x="25717" y="102870"/>
                </a:cubicBezTo>
                <a:lnTo>
                  <a:pt x="25717" y="197168"/>
                </a:lnTo>
                <a:cubicBezTo>
                  <a:pt x="25717" y="225565"/>
                  <a:pt x="48756" y="248603"/>
                  <a:pt x="77152" y="248603"/>
                </a:cubicBezTo>
                <a:cubicBezTo>
                  <a:pt x="105549" y="248603"/>
                  <a:pt x="128588" y="225565"/>
                  <a:pt x="128588" y="197168"/>
                </a:cubicBezTo>
                <a:cubicBezTo>
                  <a:pt x="128588" y="185542"/>
                  <a:pt x="134428" y="174344"/>
                  <a:pt x="144553" y="167807"/>
                </a:cubicBezTo>
                <a:cubicBezTo>
                  <a:pt x="165931" y="154036"/>
                  <a:pt x="180023" y="130088"/>
                  <a:pt x="180023" y="102870"/>
                </a:cubicBezTo>
                <a:moveTo>
                  <a:pt x="205740" y="102870"/>
                </a:moveTo>
                <a:cubicBezTo>
                  <a:pt x="205740" y="139195"/>
                  <a:pt x="186933" y="171129"/>
                  <a:pt x="158484" y="189399"/>
                </a:cubicBezTo>
                <a:cubicBezTo>
                  <a:pt x="155858" y="191113"/>
                  <a:pt x="154305" y="194007"/>
                  <a:pt x="154305" y="197167"/>
                </a:cubicBezTo>
                <a:cubicBezTo>
                  <a:pt x="154305" y="239761"/>
                  <a:pt x="119747" y="274320"/>
                  <a:pt x="77152" y="274320"/>
                </a:cubicBezTo>
                <a:cubicBezTo>
                  <a:pt x="34558" y="274320"/>
                  <a:pt x="0" y="239761"/>
                  <a:pt x="0" y="197167"/>
                </a:cubicBezTo>
                <a:lnTo>
                  <a:pt x="0" y="102870"/>
                </a:lnTo>
                <a:cubicBezTo>
                  <a:pt x="0" y="46078"/>
                  <a:pt x="46078" y="0"/>
                  <a:pt x="102870" y="0"/>
                </a:cubicBezTo>
                <a:cubicBezTo>
                  <a:pt x="159662" y="0"/>
                  <a:pt x="205740" y="46078"/>
                  <a:pt x="205740" y="102870"/>
                </a:cubicBezTo>
                <a:lnTo>
                  <a:pt x="205740" y="102870"/>
                </a:lnTo>
                <a:moveTo>
                  <a:pt x="68579" y="102870"/>
                </a:moveTo>
                <a:lnTo>
                  <a:pt x="68579" y="113692"/>
                </a:lnTo>
                <a:cubicBezTo>
                  <a:pt x="68579" y="115299"/>
                  <a:pt x="69491" y="116800"/>
                  <a:pt x="70937" y="117549"/>
                </a:cubicBezTo>
                <a:lnTo>
                  <a:pt x="78438" y="121299"/>
                </a:lnTo>
                <a:cubicBezTo>
                  <a:pt x="88137" y="126174"/>
                  <a:pt x="94243" y="136087"/>
                  <a:pt x="94243" y="146909"/>
                </a:cubicBezTo>
                <a:cubicBezTo>
                  <a:pt x="94243" y="155427"/>
                  <a:pt x="90493" y="163465"/>
                  <a:pt x="83956" y="168929"/>
                </a:cubicBezTo>
                <a:lnTo>
                  <a:pt x="63917" y="185646"/>
                </a:lnTo>
                <a:cubicBezTo>
                  <a:pt x="58453" y="190200"/>
                  <a:pt x="50361" y="189451"/>
                  <a:pt x="45808" y="183987"/>
                </a:cubicBezTo>
                <a:cubicBezTo>
                  <a:pt x="41253" y="178522"/>
                  <a:pt x="42004" y="170432"/>
                  <a:pt x="47468" y="165876"/>
                </a:cubicBezTo>
                <a:lnTo>
                  <a:pt x="67507" y="149159"/>
                </a:lnTo>
                <a:cubicBezTo>
                  <a:pt x="68149" y="148624"/>
                  <a:pt x="68579" y="147765"/>
                  <a:pt x="68579" y="146909"/>
                </a:cubicBezTo>
                <a:cubicBezTo>
                  <a:pt x="68579" y="145785"/>
                  <a:pt x="67938" y="144767"/>
                  <a:pt x="66973" y="144284"/>
                </a:cubicBezTo>
                <a:lnTo>
                  <a:pt x="59471" y="140534"/>
                </a:lnTo>
                <a:cubicBezTo>
                  <a:pt x="49291" y="135445"/>
                  <a:pt x="42862" y="125049"/>
                  <a:pt x="42862" y="113692"/>
                </a:cubicBezTo>
                <a:lnTo>
                  <a:pt x="42862" y="102870"/>
                </a:lnTo>
                <a:cubicBezTo>
                  <a:pt x="42862" y="69705"/>
                  <a:pt x="69705" y="42862"/>
                  <a:pt x="102870" y="42862"/>
                </a:cubicBezTo>
                <a:cubicBezTo>
                  <a:pt x="136035" y="42862"/>
                  <a:pt x="162878" y="69705"/>
                  <a:pt x="162878" y="102870"/>
                </a:cubicBezTo>
                <a:lnTo>
                  <a:pt x="162878" y="107158"/>
                </a:lnTo>
                <a:cubicBezTo>
                  <a:pt x="162878" y="114284"/>
                  <a:pt x="157146" y="120018"/>
                  <a:pt x="150019" y="120018"/>
                </a:cubicBezTo>
                <a:cubicBezTo>
                  <a:pt x="142893" y="120018"/>
                  <a:pt x="137161" y="114284"/>
                  <a:pt x="137161" y="107160"/>
                </a:cubicBezTo>
                <a:lnTo>
                  <a:pt x="137161" y="102875"/>
                </a:lnTo>
                <a:cubicBezTo>
                  <a:pt x="137161" y="83961"/>
                  <a:pt x="121784" y="68585"/>
                  <a:pt x="102870" y="68585"/>
                </a:cubicBezTo>
                <a:cubicBezTo>
                  <a:pt x="83956" y="68585"/>
                  <a:pt x="68579" y="83961"/>
                  <a:pt x="68579" y="102875"/>
                </a:cubicBezTo>
                <a:lnTo>
                  <a:pt x="68579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reflect on their actions and behaviors.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fosters self-awareness and personal growth.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Opportunities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02047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expectations and rules for behavior.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structured and respectful learning environment.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Expectations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6724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531" r="-215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for Relationship Building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2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support their child's learning and provide guidance on how to build relationships with their child's peers.</a:t>
            </a:r>
            <a:endParaRPr lang="en-US" sz="1004" dirty="0"/>
          </a:p>
          <a:p>
            <a:pPr algn="l" marL="0" indent="0">
              <a:lnSpc>
                <a:spcPct val="90000"/>
              </a:lnSpc>
              <a:spcBef>
                <a:spcPts val="62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Communicate with parents about the importance of building classroom community.</a:t>
            </a:r>
            <a:endParaRPr lang="en-US" sz="1004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Parental Engagement Activities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2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parents to engage in activities with their child that promote classroom community.</a:t>
            </a:r>
            <a:endParaRPr lang="en-US" sz="1004" dirty="0"/>
          </a:p>
          <a:p>
            <a:pPr algn="l" marL="0" indent="0">
              <a:lnSpc>
                <a:spcPct val="90000"/>
              </a:lnSpc>
              <a:spcBef>
                <a:spcPts val="62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support their child's learning and provide guidance on how to build relationships with their child's peers.</a:t>
            </a:r>
            <a:endParaRPr lang="en-US" sz="1004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Communicating the Importance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116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Communicate with parents about the importance of building classroom community.</a:t>
            </a:r>
            <a:endParaRPr lang="en-US" sz="1161" dirty="0"/>
          </a:p>
          <a:p>
            <a:pPr algn="l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116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parents to engage in activities with their child that promote classroom community.</a:t>
            </a:r>
            <a:endParaRPr lang="en-US" sz="1161" dirty="0"/>
          </a:p>
        </p:txBody>
      </p:sp>
      <p:sp>
        <p:nvSpPr>
          <p:cNvPr id="21" name="Text 19"/>
          <p:cNvSpPr/>
          <p:nvPr/>
        </p:nvSpPr>
        <p:spPr>
          <a:xfrm>
            <a:off x="3885670" y="495799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2799" y="3340517"/>
            <a:ext cx="214343" cy="228600"/>
          </a:xfrm>
          <a:custGeom>
            <a:avLst/>
            <a:gdLst/>
            <a:ahLst/>
            <a:cxnLst/>
            <a:rect l="l" t="t" r="r" b="b"/>
            <a:pathLst>
              <a:path w="214343" h="228600">
                <a:moveTo>
                  <a:pt x="76094" y="28575"/>
                </a:moveTo>
                <a:cubicBezTo>
                  <a:pt x="76094" y="12792"/>
                  <a:pt x="63300" y="0"/>
                  <a:pt x="47520" y="0"/>
                </a:cubicBezTo>
                <a:cubicBezTo>
                  <a:pt x="31738" y="0"/>
                  <a:pt x="18946" y="12792"/>
                  <a:pt x="18946" y="28575"/>
                </a:cubicBezTo>
                <a:cubicBezTo>
                  <a:pt x="18946" y="44358"/>
                  <a:pt x="31740" y="57150"/>
                  <a:pt x="47520" y="57150"/>
                </a:cubicBezTo>
                <a:cubicBezTo>
                  <a:pt x="63302" y="57150"/>
                  <a:pt x="76094" y="44358"/>
                  <a:pt x="76094" y="28575"/>
                </a:cubicBezTo>
                <a:lnTo>
                  <a:pt x="76094" y="28575"/>
                </a:lnTo>
                <a:moveTo>
                  <a:pt x="37518" y="92869"/>
                </a:moveTo>
                <a:lnTo>
                  <a:pt x="47520" y="92869"/>
                </a:lnTo>
                <a:lnTo>
                  <a:pt x="57521" y="92869"/>
                </a:lnTo>
                <a:lnTo>
                  <a:pt x="71942" y="92869"/>
                </a:lnTo>
                <a:cubicBezTo>
                  <a:pt x="70021" y="88493"/>
                  <a:pt x="68950" y="83672"/>
                  <a:pt x="68950" y="78581"/>
                </a:cubicBezTo>
                <a:cubicBezTo>
                  <a:pt x="68950" y="76839"/>
                  <a:pt x="69083" y="75100"/>
                  <a:pt x="69308" y="73447"/>
                </a:cubicBezTo>
                <a:cubicBezTo>
                  <a:pt x="65602" y="72153"/>
                  <a:pt x="61628" y="71438"/>
                  <a:pt x="57521" y="71438"/>
                </a:cubicBezTo>
                <a:lnTo>
                  <a:pt x="37519" y="71438"/>
                </a:lnTo>
                <a:cubicBezTo>
                  <a:pt x="18946" y="71438"/>
                  <a:pt x="3451" y="85679"/>
                  <a:pt x="1933" y="104210"/>
                </a:cubicBezTo>
                <a:lnTo>
                  <a:pt x="103" y="126221"/>
                </a:lnTo>
                <a:cubicBezTo>
                  <a:pt x="-1014" y="139526"/>
                  <a:pt x="7112" y="151269"/>
                  <a:pt x="18944" y="155510"/>
                </a:cubicBezTo>
                <a:lnTo>
                  <a:pt x="18944" y="217883"/>
                </a:lnTo>
                <a:cubicBezTo>
                  <a:pt x="18944" y="223822"/>
                  <a:pt x="23721" y="228600"/>
                  <a:pt x="29659" y="228600"/>
                </a:cubicBezTo>
                <a:cubicBezTo>
                  <a:pt x="35596" y="228600"/>
                  <a:pt x="40374" y="223822"/>
                  <a:pt x="40374" y="217886"/>
                </a:cubicBezTo>
                <a:lnTo>
                  <a:pt x="40374" y="157165"/>
                </a:lnTo>
                <a:lnTo>
                  <a:pt x="54662" y="157165"/>
                </a:lnTo>
                <a:lnTo>
                  <a:pt x="54662" y="150021"/>
                </a:lnTo>
                <a:cubicBezTo>
                  <a:pt x="54662" y="145065"/>
                  <a:pt x="55375" y="140244"/>
                  <a:pt x="56715" y="135734"/>
                </a:cubicBezTo>
                <a:lnTo>
                  <a:pt x="29659" y="135734"/>
                </a:lnTo>
                <a:lnTo>
                  <a:pt x="28587" y="135734"/>
                </a:lnTo>
                <a:cubicBezTo>
                  <a:pt x="24390" y="135734"/>
                  <a:pt x="21130" y="132163"/>
                  <a:pt x="21488" y="128009"/>
                </a:cubicBezTo>
                <a:lnTo>
                  <a:pt x="23318" y="105997"/>
                </a:lnTo>
                <a:cubicBezTo>
                  <a:pt x="23899" y="98586"/>
                  <a:pt x="30105" y="92871"/>
                  <a:pt x="37516" y="92871"/>
                </a:cubicBezTo>
                <a:lnTo>
                  <a:pt x="37518" y="92869"/>
                </a:lnTo>
                <a:moveTo>
                  <a:pt x="140388" y="78581"/>
                </a:moveTo>
                <a:cubicBezTo>
                  <a:pt x="140388" y="83672"/>
                  <a:pt x="139316" y="88493"/>
                  <a:pt x="137396" y="92869"/>
                </a:cubicBezTo>
                <a:lnTo>
                  <a:pt x="154764" y="92869"/>
                </a:lnTo>
                <a:lnTo>
                  <a:pt x="161773" y="92869"/>
                </a:lnTo>
                <a:lnTo>
                  <a:pt x="168782" y="92869"/>
                </a:lnTo>
                <a:cubicBezTo>
                  <a:pt x="171952" y="92869"/>
                  <a:pt x="174764" y="94967"/>
                  <a:pt x="175658" y="98049"/>
                </a:cubicBezTo>
                <a:lnTo>
                  <a:pt x="190570" y="150019"/>
                </a:lnTo>
                <a:lnTo>
                  <a:pt x="154672" y="150019"/>
                </a:lnTo>
                <a:lnTo>
                  <a:pt x="154672" y="157163"/>
                </a:lnTo>
                <a:cubicBezTo>
                  <a:pt x="154672" y="162162"/>
                  <a:pt x="153823" y="166985"/>
                  <a:pt x="152215" y="171450"/>
                </a:cubicBezTo>
                <a:lnTo>
                  <a:pt x="168957" y="171450"/>
                </a:lnTo>
                <a:lnTo>
                  <a:pt x="168957" y="217886"/>
                </a:lnTo>
                <a:cubicBezTo>
                  <a:pt x="168957" y="223825"/>
                  <a:pt x="173735" y="228602"/>
                  <a:pt x="179672" y="228602"/>
                </a:cubicBezTo>
                <a:cubicBezTo>
                  <a:pt x="185610" y="228602"/>
                  <a:pt x="190387" y="223825"/>
                  <a:pt x="190387" y="217888"/>
                </a:cubicBezTo>
                <a:lnTo>
                  <a:pt x="190387" y="171455"/>
                </a:lnTo>
                <a:lnTo>
                  <a:pt x="200031" y="171455"/>
                </a:lnTo>
                <a:cubicBezTo>
                  <a:pt x="209541" y="171455"/>
                  <a:pt x="216372" y="162391"/>
                  <a:pt x="213783" y="153237"/>
                </a:cubicBezTo>
                <a:lnTo>
                  <a:pt x="196325" y="92158"/>
                </a:lnTo>
                <a:cubicBezTo>
                  <a:pt x="192842" y="79880"/>
                  <a:pt x="181591" y="71440"/>
                  <a:pt x="168865" y="71440"/>
                </a:cubicBezTo>
                <a:lnTo>
                  <a:pt x="154845" y="71440"/>
                </a:lnTo>
                <a:cubicBezTo>
                  <a:pt x="149577" y="71440"/>
                  <a:pt x="144576" y="72869"/>
                  <a:pt x="140289" y="75413"/>
                </a:cubicBezTo>
                <a:cubicBezTo>
                  <a:pt x="140379" y="76439"/>
                  <a:pt x="140422" y="77511"/>
                  <a:pt x="140422" y="78584"/>
                </a:cubicBezTo>
                <a:lnTo>
                  <a:pt x="140388" y="78581"/>
                </a:lnTo>
                <a:moveTo>
                  <a:pt x="190394" y="28575"/>
                </a:moveTo>
                <a:cubicBezTo>
                  <a:pt x="190394" y="12792"/>
                  <a:pt x="177600" y="0"/>
                  <a:pt x="161820" y="0"/>
                </a:cubicBezTo>
                <a:cubicBezTo>
                  <a:pt x="146038" y="0"/>
                  <a:pt x="133246" y="12792"/>
                  <a:pt x="133246" y="28575"/>
                </a:cubicBezTo>
                <a:cubicBezTo>
                  <a:pt x="133246" y="44358"/>
                  <a:pt x="146040" y="57150"/>
                  <a:pt x="161820" y="57150"/>
                </a:cubicBezTo>
                <a:cubicBezTo>
                  <a:pt x="177602" y="57150"/>
                  <a:pt x="190394" y="44358"/>
                  <a:pt x="190394" y="28575"/>
                </a:cubicBezTo>
                <a:moveTo>
                  <a:pt x="104670" y="100013"/>
                </a:moveTo>
                <a:cubicBezTo>
                  <a:pt x="116506" y="100013"/>
                  <a:pt x="126102" y="90418"/>
                  <a:pt x="126102" y="78581"/>
                </a:cubicBezTo>
                <a:cubicBezTo>
                  <a:pt x="126102" y="66744"/>
                  <a:pt x="116506" y="57150"/>
                  <a:pt x="104670" y="57150"/>
                </a:cubicBezTo>
                <a:cubicBezTo>
                  <a:pt x="92834" y="57150"/>
                  <a:pt x="83238" y="66744"/>
                  <a:pt x="83238" y="78581"/>
                </a:cubicBezTo>
                <a:cubicBezTo>
                  <a:pt x="83238" y="90418"/>
                  <a:pt x="92834" y="100013"/>
                  <a:pt x="104670" y="100013"/>
                </a:cubicBezTo>
                <a:moveTo>
                  <a:pt x="118956" y="150019"/>
                </a:moveTo>
                <a:lnTo>
                  <a:pt x="118956" y="157163"/>
                </a:lnTo>
                <a:cubicBezTo>
                  <a:pt x="118956" y="161092"/>
                  <a:pt x="115741" y="164306"/>
                  <a:pt x="111812" y="164306"/>
                </a:cubicBezTo>
                <a:lnTo>
                  <a:pt x="104668" y="164306"/>
                </a:lnTo>
                <a:lnTo>
                  <a:pt x="97524" y="164306"/>
                </a:lnTo>
                <a:cubicBezTo>
                  <a:pt x="93595" y="164306"/>
                  <a:pt x="90380" y="161092"/>
                  <a:pt x="90380" y="157163"/>
                </a:cubicBezTo>
                <a:lnTo>
                  <a:pt x="90380" y="150019"/>
                </a:lnTo>
                <a:cubicBezTo>
                  <a:pt x="90380" y="142116"/>
                  <a:pt x="96765" y="135731"/>
                  <a:pt x="104668" y="135731"/>
                </a:cubicBezTo>
                <a:cubicBezTo>
                  <a:pt x="112571" y="135731"/>
                  <a:pt x="118956" y="142116"/>
                  <a:pt x="118956" y="150019"/>
                </a:cubicBezTo>
                <a:lnTo>
                  <a:pt x="118956" y="150019"/>
                </a:lnTo>
                <a:moveTo>
                  <a:pt x="140388" y="157163"/>
                </a:moveTo>
                <a:lnTo>
                  <a:pt x="140388" y="150019"/>
                </a:lnTo>
                <a:cubicBezTo>
                  <a:pt x="140388" y="130284"/>
                  <a:pt x="124404" y="114300"/>
                  <a:pt x="104670" y="114300"/>
                </a:cubicBezTo>
                <a:cubicBezTo>
                  <a:pt x="84935" y="114300"/>
                  <a:pt x="68952" y="130284"/>
                  <a:pt x="68952" y="150019"/>
                </a:cubicBezTo>
                <a:lnTo>
                  <a:pt x="68952" y="157163"/>
                </a:lnTo>
                <a:cubicBezTo>
                  <a:pt x="68952" y="167879"/>
                  <a:pt x="74846" y="177211"/>
                  <a:pt x="83553" y="182075"/>
                </a:cubicBezTo>
                <a:cubicBezTo>
                  <a:pt x="83330" y="183280"/>
                  <a:pt x="83240" y="184487"/>
                  <a:pt x="83240" y="185738"/>
                </a:cubicBezTo>
                <a:lnTo>
                  <a:pt x="83240" y="214313"/>
                </a:lnTo>
                <a:cubicBezTo>
                  <a:pt x="83240" y="222215"/>
                  <a:pt x="89625" y="228600"/>
                  <a:pt x="97528" y="228600"/>
                </a:cubicBezTo>
                <a:lnTo>
                  <a:pt x="111816" y="228600"/>
                </a:lnTo>
                <a:cubicBezTo>
                  <a:pt x="119719" y="228600"/>
                  <a:pt x="126104" y="222215"/>
                  <a:pt x="126104" y="214313"/>
                </a:cubicBezTo>
                <a:lnTo>
                  <a:pt x="126104" y="185738"/>
                </a:lnTo>
                <a:cubicBezTo>
                  <a:pt x="126104" y="184487"/>
                  <a:pt x="126014" y="183282"/>
                  <a:pt x="125791" y="182075"/>
                </a:cubicBezTo>
                <a:cubicBezTo>
                  <a:pt x="134498" y="177208"/>
                  <a:pt x="140392" y="167877"/>
                  <a:pt x="140392" y="157163"/>
                </a:cubicBezTo>
                <a:lnTo>
                  <a:pt x="140388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82998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19074" y="0"/>
                </a:moveTo>
                <a:cubicBezTo>
                  <a:pt x="213796" y="0"/>
                  <a:pt x="209548" y="4246"/>
                  <a:pt x="209548" y="9525"/>
                </a:cubicBezTo>
                <a:lnTo>
                  <a:pt x="209548" y="11786"/>
                </a:lnTo>
                <a:lnTo>
                  <a:pt x="19049" y="63738"/>
                </a:lnTo>
                <a:lnTo>
                  <a:pt x="19049" y="60324"/>
                </a:lnTo>
                <a:cubicBezTo>
                  <a:pt x="19049" y="55045"/>
                  <a:pt x="14802" y="50799"/>
                  <a:pt x="9523" y="50799"/>
                </a:cubicBezTo>
                <a:cubicBezTo>
                  <a:pt x="4245" y="50799"/>
                  <a:pt x="-2" y="55045"/>
                  <a:pt x="-2" y="60324"/>
                </a:cubicBezTo>
                <a:lnTo>
                  <a:pt x="-2" y="68937"/>
                </a:lnTo>
                <a:lnTo>
                  <a:pt x="-2" y="76200"/>
                </a:lnTo>
                <a:lnTo>
                  <a:pt x="-2" y="101600"/>
                </a:lnTo>
                <a:lnTo>
                  <a:pt x="-2" y="108863"/>
                </a:lnTo>
                <a:lnTo>
                  <a:pt x="-2" y="117476"/>
                </a:lnTo>
                <a:cubicBezTo>
                  <a:pt x="-2" y="122755"/>
                  <a:pt x="4245" y="127001"/>
                  <a:pt x="9523" y="127001"/>
                </a:cubicBezTo>
                <a:cubicBezTo>
                  <a:pt x="14802" y="127001"/>
                  <a:pt x="19049" y="122755"/>
                  <a:pt x="19049" y="117476"/>
                </a:cubicBezTo>
                <a:lnTo>
                  <a:pt x="19049" y="114062"/>
                </a:lnTo>
                <a:lnTo>
                  <a:pt x="65723" y="126801"/>
                </a:lnTo>
                <a:cubicBezTo>
                  <a:pt x="64294" y="130850"/>
                  <a:pt x="63501" y="135176"/>
                  <a:pt x="63501" y="139699"/>
                </a:cubicBezTo>
                <a:cubicBezTo>
                  <a:pt x="63501" y="160733"/>
                  <a:pt x="80565" y="177800"/>
                  <a:pt x="101601" y="177800"/>
                </a:cubicBezTo>
                <a:cubicBezTo>
                  <a:pt x="120214" y="177800"/>
                  <a:pt x="135734" y="164465"/>
                  <a:pt x="139028" y="146804"/>
                </a:cubicBezTo>
                <a:lnTo>
                  <a:pt x="209553" y="166014"/>
                </a:lnTo>
                <a:lnTo>
                  <a:pt x="209553" y="168275"/>
                </a:lnTo>
                <a:cubicBezTo>
                  <a:pt x="209553" y="173554"/>
                  <a:pt x="213800" y="177800"/>
                  <a:pt x="219079" y="177800"/>
                </a:cubicBezTo>
                <a:cubicBezTo>
                  <a:pt x="224357" y="177800"/>
                  <a:pt x="228605" y="173554"/>
                  <a:pt x="228605" y="168275"/>
                </a:cubicBezTo>
                <a:lnTo>
                  <a:pt x="228605" y="158750"/>
                </a:lnTo>
                <a:lnTo>
                  <a:pt x="228605" y="19051"/>
                </a:lnTo>
                <a:lnTo>
                  <a:pt x="228605" y="9526"/>
                </a:lnTo>
                <a:cubicBezTo>
                  <a:pt x="228605" y="4248"/>
                  <a:pt x="224357" y="2"/>
                  <a:pt x="219079" y="2"/>
                </a:cubicBezTo>
                <a:lnTo>
                  <a:pt x="219074" y="0"/>
                </a:lnTo>
                <a:moveTo>
                  <a:pt x="209551" y="146288"/>
                </a:moveTo>
                <a:lnTo>
                  <a:pt x="19052" y="94337"/>
                </a:lnTo>
                <a:lnTo>
                  <a:pt x="19052" y="83502"/>
                </a:lnTo>
                <a:lnTo>
                  <a:pt x="209551" y="31511"/>
                </a:lnTo>
                <a:lnTo>
                  <a:pt x="209551" y="146288"/>
                </a:lnTo>
                <a:moveTo>
                  <a:pt x="82550" y="139699"/>
                </a:moveTo>
                <a:cubicBezTo>
                  <a:pt x="82550" y="136881"/>
                  <a:pt x="83144" y="134223"/>
                  <a:pt x="84257" y="131840"/>
                </a:cubicBezTo>
                <a:lnTo>
                  <a:pt x="120570" y="141723"/>
                </a:lnTo>
                <a:cubicBezTo>
                  <a:pt x="119540" y="151286"/>
                  <a:pt x="111443" y="158710"/>
                  <a:pt x="101640" y="158710"/>
                </a:cubicBezTo>
                <a:cubicBezTo>
                  <a:pt x="91122" y="158710"/>
                  <a:pt x="82591" y="150177"/>
                  <a:pt x="82591" y="139660"/>
                </a:cubicBezTo>
                <a:lnTo>
                  <a:pt x="82550" y="1396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Positive and Inclusive Classroom Community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Behavioral Guidelines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all students feel safe and included during icebreaker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mindful of power dynamics and ensure all students feel respected and valued.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 and Inclusion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mindful of power dynamics and ensure all students feel respected and valued.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expectations and rules for behavior.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Environment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all students feel safe and included during icebreaker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expectations and rules for behavior.</a:t>
            </a:r>
            <a:endParaRPr lang="en-US" sz="12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2025-07-16T04:00:41Z</dcterms:created>
  <dcterms:modified xsi:type="dcterms:W3CDTF">2025-07-16T04:00:41Z</dcterms:modified>
</cp:coreProperties>
</file>