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64936971926cd09d2e63d0deab56aa63d969af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9e1837b45874f3296e5ddab871c4d21e7e1d58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b1b6149fea2b65efac47ad667f6b333ec5d51f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7acc6d6bf7a846e0facee0e93085b858fad7f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d7c69031235fa2022ee1ef46ab526fdb20785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81195bcf34b49e4239f93809e84cbc543c5a8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b86a250e6620d80bdd089bc6ea777ca8c2d430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8dfc0b05d1bc4f39c3b17e99b5ee2dc10aeb3b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d3fd3402dccc5ba72ff0691e1d6b974d79721f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4559d2095eeda71ff7293d856bf864457e1a3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643241935b390b6db1ddfa3062c5e6dd18030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9fa1bafb70a9b0e6f158ba4c16ad0827a24c9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b1a091df1684d9097bf9de69f1493caf6ea3e8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9997" r="-499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Examining the Factors, Impacts, and Stories Behind Human Movement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Migration: A Comprehensive Exploration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Migration?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Push and Pull Factors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Stories of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Impact of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and the Economy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and Culture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and the Environment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Refugee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Economic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Reflection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922" r="-1209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explore the reasons behind migration.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will include real-life stories and case studies to illustrate these reasons.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Exploration of Migration Reasons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 is essential for developing empathy.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recognizing the challenges faced by migrants and refugees.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Migration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is the movement of people from one place to another.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often driven by the search for better economic, social, or environmental opportunities.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Migration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Migration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Migration?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Forced migration occurs when individuals or families are compelled to leave their homes.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be due to conflict, persecution, or natural disasters.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Forced Migration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Voluntary migration occurs when individuals or families choose to move to a new location.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often motivated by the search for better job opportunities or living conditions.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Voluntary Migration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different types of migration, including voluntary migration, forced migration, and seasonal migration.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categories help to understand the reasons and circumstances behind migration.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Migration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refers to the movement of people from one place to another.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often occurs in search of better economic, social, or environmental opportunities.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Migration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Push and Pull Factors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push factors include war, natural disasters, and economic hardship.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pull factors include job opportunities, education, and family 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Push and Pull Factors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8691"/>
            <a:ext cx="274320" cy="272830"/>
          </a:xfrm>
          <a:custGeom>
            <a:avLst/>
            <a:gdLst/>
            <a:ahLst/>
            <a:cxnLst/>
            <a:rect l="l" t="t" r="r" b="b"/>
            <a:pathLst>
              <a:path w="274320" h="272830">
                <a:moveTo>
                  <a:pt x="137311" y="83685"/>
                </a:moveTo>
                <a:cubicBezTo>
                  <a:pt x="137846" y="75754"/>
                  <a:pt x="139615" y="68199"/>
                  <a:pt x="142454" y="61179"/>
                </a:cubicBezTo>
                <a:cubicBezTo>
                  <a:pt x="134631" y="47410"/>
                  <a:pt x="129487" y="31495"/>
                  <a:pt x="128897" y="13491"/>
                </a:cubicBezTo>
                <a:cubicBezTo>
                  <a:pt x="128684" y="7437"/>
                  <a:pt x="124879" y="1973"/>
                  <a:pt x="119038" y="417"/>
                </a:cubicBezTo>
                <a:cubicBezTo>
                  <a:pt x="114968" y="-655"/>
                  <a:pt x="110573" y="311"/>
                  <a:pt x="107786" y="3525"/>
                </a:cubicBezTo>
                <a:cubicBezTo>
                  <a:pt x="101891" y="10384"/>
                  <a:pt x="93694" y="22331"/>
                  <a:pt x="86246" y="39263"/>
                </a:cubicBezTo>
                <a:cubicBezTo>
                  <a:pt x="93425" y="54801"/>
                  <a:pt x="105588" y="66377"/>
                  <a:pt x="120056" y="75110"/>
                </a:cubicBezTo>
                <a:cubicBezTo>
                  <a:pt x="125682" y="78485"/>
                  <a:pt x="131523" y="81325"/>
                  <a:pt x="137311" y="83682"/>
                </a:cubicBezTo>
                <a:lnTo>
                  <a:pt x="137311" y="83685"/>
                </a:lnTo>
                <a:moveTo>
                  <a:pt x="214307" y="84223"/>
                </a:moveTo>
                <a:cubicBezTo>
                  <a:pt x="214307" y="79489"/>
                  <a:pt x="210469" y="75650"/>
                  <a:pt x="205734" y="75650"/>
                </a:cubicBezTo>
                <a:cubicBezTo>
                  <a:pt x="201000" y="75650"/>
                  <a:pt x="197162" y="79489"/>
                  <a:pt x="197162" y="84223"/>
                </a:cubicBezTo>
                <a:cubicBezTo>
                  <a:pt x="197162" y="88956"/>
                  <a:pt x="201000" y="92795"/>
                  <a:pt x="205734" y="92795"/>
                </a:cubicBezTo>
                <a:cubicBezTo>
                  <a:pt x="210469" y="92795"/>
                  <a:pt x="214307" y="88956"/>
                  <a:pt x="214307" y="84223"/>
                </a:cubicBezTo>
                <a:moveTo>
                  <a:pt x="94874" y="109940"/>
                </a:moveTo>
                <a:cubicBezTo>
                  <a:pt x="119414" y="125477"/>
                  <a:pt x="146525" y="132819"/>
                  <a:pt x="165601" y="135122"/>
                </a:cubicBezTo>
                <a:cubicBezTo>
                  <a:pt x="169244" y="135550"/>
                  <a:pt x="172942" y="134426"/>
                  <a:pt x="175675" y="131960"/>
                </a:cubicBezTo>
                <a:cubicBezTo>
                  <a:pt x="178407" y="129496"/>
                  <a:pt x="180014" y="126012"/>
                  <a:pt x="180014" y="122315"/>
                </a:cubicBezTo>
                <a:lnTo>
                  <a:pt x="180014" y="88451"/>
                </a:lnTo>
                <a:cubicBezTo>
                  <a:pt x="180014" y="71893"/>
                  <a:pt x="193464" y="58446"/>
                  <a:pt x="210019" y="58446"/>
                </a:cubicBezTo>
                <a:lnTo>
                  <a:pt x="243133" y="58446"/>
                </a:lnTo>
                <a:lnTo>
                  <a:pt x="233594" y="72805"/>
                </a:lnTo>
                <a:cubicBezTo>
                  <a:pt x="232201" y="74895"/>
                  <a:pt x="231452" y="77413"/>
                  <a:pt x="231452" y="79931"/>
                </a:cubicBezTo>
                <a:lnTo>
                  <a:pt x="231452" y="157090"/>
                </a:lnTo>
                <a:cubicBezTo>
                  <a:pt x="231452" y="187846"/>
                  <a:pt x="206483" y="212815"/>
                  <a:pt x="175727" y="212815"/>
                </a:cubicBezTo>
                <a:lnTo>
                  <a:pt x="144435" y="212815"/>
                </a:lnTo>
                <a:cubicBezTo>
                  <a:pt x="141541" y="212815"/>
                  <a:pt x="138702" y="213833"/>
                  <a:pt x="136397" y="215656"/>
                </a:cubicBezTo>
                <a:lnTo>
                  <a:pt x="97068" y="247107"/>
                </a:lnTo>
                <a:cubicBezTo>
                  <a:pt x="63741" y="246625"/>
                  <a:pt x="40056" y="230549"/>
                  <a:pt x="29127" y="219459"/>
                </a:cubicBezTo>
                <a:lnTo>
                  <a:pt x="82548" y="204884"/>
                </a:lnTo>
                <a:cubicBezTo>
                  <a:pt x="87316" y="203599"/>
                  <a:pt x="90907" y="199632"/>
                  <a:pt x="91817" y="194757"/>
                </a:cubicBezTo>
                <a:cubicBezTo>
                  <a:pt x="92728" y="189881"/>
                  <a:pt x="90693" y="184951"/>
                  <a:pt x="86726" y="182057"/>
                </a:cubicBezTo>
                <a:cubicBezTo>
                  <a:pt x="67170" y="167965"/>
                  <a:pt x="42843" y="141817"/>
                  <a:pt x="42843" y="97075"/>
                </a:cubicBezTo>
                <a:cubicBezTo>
                  <a:pt x="42843" y="80037"/>
                  <a:pt x="44933" y="67337"/>
                  <a:pt x="47611" y="57908"/>
                </a:cubicBezTo>
                <a:cubicBezTo>
                  <a:pt x="58542" y="81161"/>
                  <a:pt x="76115" y="98041"/>
                  <a:pt x="94871" y="109937"/>
                </a:cubicBezTo>
                <a:lnTo>
                  <a:pt x="94874" y="109940"/>
                </a:lnTo>
                <a:moveTo>
                  <a:pt x="48848" y="15636"/>
                </a:moveTo>
                <a:cubicBezTo>
                  <a:pt x="43543" y="15636"/>
                  <a:pt x="38454" y="18260"/>
                  <a:pt x="35453" y="22923"/>
                </a:cubicBezTo>
                <a:cubicBezTo>
                  <a:pt x="28219" y="34014"/>
                  <a:pt x="17129" y="55393"/>
                  <a:pt x="17129" y="97081"/>
                </a:cubicBezTo>
                <a:cubicBezTo>
                  <a:pt x="17129" y="138499"/>
                  <a:pt x="34167" y="167327"/>
                  <a:pt x="52546" y="186403"/>
                </a:cubicBezTo>
                <a:lnTo>
                  <a:pt x="15790" y="196424"/>
                </a:lnTo>
                <a:cubicBezTo>
                  <a:pt x="8932" y="198298"/>
                  <a:pt x="3465" y="203444"/>
                  <a:pt x="1163" y="210142"/>
                </a:cubicBezTo>
                <a:cubicBezTo>
                  <a:pt x="-1141" y="216840"/>
                  <a:pt x="38" y="224288"/>
                  <a:pt x="4271" y="229968"/>
                </a:cubicBezTo>
                <a:cubicBezTo>
                  <a:pt x="16166" y="245828"/>
                  <a:pt x="49548" y="272833"/>
                  <a:pt x="98574" y="272833"/>
                </a:cubicBezTo>
                <a:cubicBezTo>
                  <a:pt x="103449" y="272833"/>
                  <a:pt x="108164" y="271171"/>
                  <a:pt x="111969" y="268118"/>
                </a:cubicBezTo>
                <a:lnTo>
                  <a:pt x="148942" y="238541"/>
                </a:lnTo>
                <a:lnTo>
                  <a:pt x="175732" y="238541"/>
                </a:lnTo>
                <a:cubicBezTo>
                  <a:pt x="220688" y="238541"/>
                  <a:pt x="257178" y="202052"/>
                  <a:pt x="257178" y="157096"/>
                </a:cubicBezTo>
                <a:lnTo>
                  <a:pt x="257178" y="83849"/>
                </a:lnTo>
                <a:lnTo>
                  <a:pt x="271056" y="63005"/>
                </a:lnTo>
                <a:cubicBezTo>
                  <a:pt x="273198" y="59791"/>
                  <a:pt x="274323" y="56039"/>
                  <a:pt x="274323" y="52233"/>
                </a:cubicBezTo>
                <a:cubicBezTo>
                  <a:pt x="274323" y="41517"/>
                  <a:pt x="265643" y="32783"/>
                  <a:pt x="254873" y="32783"/>
                </a:cubicBezTo>
                <a:lnTo>
                  <a:pt x="210025" y="32783"/>
                </a:lnTo>
                <a:cubicBezTo>
                  <a:pt x="179268" y="32783"/>
                  <a:pt x="154300" y="57753"/>
                  <a:pt x="154300" y="88509"/>
                </a:cubicBezTo>
                <a:lnTo>
                  <a:pt x="154300" y="106996"/>
                </a:lnTo>
                <a:cubicBezTo>
                  <a:pt x="140208" y="103727"/>
                  <a:pt x="123757" y="97725"/>
                  <a:pt x="108647" y="88190"/>
                </a:cubicBezTo>
                <a:cubicBezTo>
                  <a:pt x="88125" y="75222"/>
                  <a:pt x="70764" y="56039"/>
                  <a:pt x="64550" y="28232"/>
                </a:cubicBezTo>
                <a:cubicBezTo>
                  <a:pt x="62943" y="21161"/>
                  <a:pt x="56620" y="15641"/>
                  <a:pt x="48851" y="15641"/>
                </a:cubicBezTo>
                <a:lnTo>
                  <a:pt x="48848" y="156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push and pull factors that drive migration is crucial.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aids in developing effective migration policies and programs.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Migration Factors</a:t>
            </a:r>
            <a:endParaRPr lang="en-US" sz="1284" dirty="0"/>
          </a:p>
        </p:txBody>
      </p:sp>
      <p:sp>
        <p:nvSpPr>
          <p:cNvPr id="18" name="Text 16"/>
          <p:cNvSpPr/>
          <p:nvPr/>
        </p:nvSpPr>
        <p:spPr>
          <a:xfrm>
            <a:off x="777239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Pull factors refer to the attractions or opportunities that draw individuals or families to a new location.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better job opportunities, education, or healthcare.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Pull Factors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97766" y="1567834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Push factors refer to the conditions or circumstances that drive individuals or families to leave their homes.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poverty, conflict, or persecution.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Push Factors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76407"/>
            <a:ext cx="274320" cy="257175"/>
          </a:xfrm>
          <a:custGeom>
            <a:avLst/>
            <a:gdLst/>
            <a:ahLst/>
            <a:cxnLst/>
            <a:rect l="l" t="t" r="r" b="b"/>
            <a:pathLst>
              <a:path w="274320" h="257175">
                <a:moveTo>
                  <a:pt x="94298" y="30005"/>
                </a:moveTo>
                <a:lnTo>
                  <a:pt x="94298" y="51435"/>
                </a:lnTo>
                <a:lnTo>
                  <a:pt x="180023" y="51435"/>
                </a:lnTo>
                <a:lnTo>
                  <a:pt x="180023" y="30005"/>
                </a:lnTo>
                <a:cubicBezTo>
                  <a:pt x="180023" y="27646"/>
                  <a:pt x="178094" y="25718"/>
                  <a:pt x="175738" y="25718"/>
                </a:cubicBezTo>
                <a:lnTo>
                  <a:pt x="98585" y="25718"/>
                </a:lnTo>
                <a:cubicBezTo>
                  <a:pt x="96229" y="25718"/>
                  <a:pt x="94300" y="27646"/>
                  <a:pt x="94300" y="30005"/>
                </a:cubicBezTo>
                <a:lnTo>
                  <a:pt x="94298" y="30005"/>
                </a:lnTo>
                <a:moveTo>
                  <a:pt x="68580" y="51435"/>
                </a:moveTo>
                <a:lnTo>
                  <a:pt x="68580" y="30005"/>
                </a:lnTo>
                <a:cubicBezTo>
                  <a:pt x="68580" y="13450"/>
                  <a:pt x="82027" y="0"/>
                  <a:pt x="98585" y="0"/>
                </a:cubicBezTo>
                <a:lnTo>
                  <a:pt x="175738" y="0"/>
                </a:lnTo>
                <a:cubicBezTo>
                  <a:pt x="192293" y="0"/>
                  <a:pt x="205743" y="13448"/>
                  <a:pt x="205743" y="30005"/>
                </a:cubicBezTo>
                <a:lnTo>
                  <a:pt x="205743" y="51435"/>
                </a:lnTo>
                <a:lnTo>
                  <a:pt x="240033" y="51435"/>
                </a:lnTo>
                <a:cubicBezTo>
                  <a:pt x="258947" y="51435"/>
                  <a:pt x="274323" y="66811"/>
                  <a:pt x="274323" y="85724"/>
                </a:cubicBezTo>
                <a:lnTo>
                  <a:pt x="274323" y="222883"/>
                </a:lnTo>
                <a:cubicBezTo>
                  <a:pt x="274323" y="241796"/>
                  <a:pt x="258947" y="257172"/>
                  <a:pt x="240033" y="257172"/>
                </a:cubicBezTo>
                <a:lnTo>
                  <a:pt x="34293" y="257172"/>
                </a:lnTo>
                <a:cubicBezTo>
                  <a:pt x="15378" y="257172"/>
                  <a:pt x="3" y="241796"/>
                  <a:pt x="3" y="222883"/>
                </a:cubicBezTo>
                <a:lnTo>
                  <a:pt x="3" y="85724"/>
                </a:lnTo>
                <a:cubicBezTo>
                  <a:pt x="3" y="66811"/>
                  <a:pt x="15378" y="51435"/>
                  <a:pt x="34293" y="51435"/>
                </a:cubicBezTo>
                <a:lnTo>
                  <a:pt x="68580" y="51435"/>
                </a:lnTo>
                <a:moveTo>
                  <a:pt x="192883" y="77152"/>
                </a:moveTo>
                <a:lnTo>
                  <a:pt x="81440" y="77152"/>
                </a:lnTo>
                <a:lnTo>
                  <a:pt x="77155" y="77152"/>
                </a:lnTo>
                <a:lnTo>
                  <a:pt x="77155" y="231458"/>
                </a:lnTo>
                <a:lnTo>
                  <a:pt x="197170" y="231458"/>
                </a:lnTo>
                <a:lnTo>
                  <a:pt x="197170" y="77152"/>
                </a:lnTo>
                <a:lnTo>
                  <a:pt x="192883" y="77152"/>
                </a:lnTo>
                <a:moveTo>
                  <a:pt x="34290" y="77152"/>
                </a:moveTo>
                <a:cubicBezTo>
                  <a:pt x="29574" y="77152"/>
                  <a:pt x="25718" y="81010"/>
                  <a:pt x="25718" y="85724"/>
                </a:cubicBezTo>
                <a:lnTo>
                  <a:pt x="25718" y="222883"/>
                </a:lnTo>
                <a:cubicBezTo>
                  <a:pt x="25718" y="227597"/>
                  <a:pt x="29574" y="231455"/>
                  <a:pt x="34290" y="231455"/>
                </a:cubicBezTo>
                <a:lnTo>
                  <a:pt x="51435" y="231455"/>
                </a:lnTo>
                <a:lnTo>
                  <a:pt x="51435" y="77150"/>
                </a:lnTo>
                <a:lnTo>
                  <a:pt x="34290" y="77152"/>
                </a:lnTo>
                <a:moveTo>
                  <a:pt x="240030" y="231458"/>
                </a:moveTo>
                <a:cubicBezTo>
                  <a:pt x="244746" y="231458"/>
                  <a:pt x="248602" y="227600"/>
                  <a:pt x="248602" y="222886"/>
                </a:cubicBezTo>
                <a:lnTo>
                  <a:pt x="248602" y="85727"/>
                </a:lnTo>
                <a:cubicBezTo>
                  <a:pt x="248602" y="81013"/>
                  <a:pt x="244746" y="77155"/>
                  <a:pt x="240030" y="77155"/>
                </a:cubicBezTo>
                <a:lnTo>
                  <a:pt x="222885" y="77155"/>
                </a:lnTo>
                <a:lnTo>
                  <a:pt x="222885" y="231460"/>
                </a:lnTo>
                <a:lnTo>
                  <a:pt x="240030" y="23145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Stories of Migration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stories and case studies are essential for understanding the human experience of migration and developing empathy and understanding for the challenges faced by migrants and refugees.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accounts foster a deeper connection and awareness of the global migration phenomenon.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Empathy Through Real-Life Narratives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13045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story of a refugee who is rebuilding their life in a new country can help students understand the resilience and determination of migrants.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stories highlight the strength and adaptability required to start anew in unfamiliar environments.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Resilience in New Beginnings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74319" y="34290"/>
                </a:moveTo>
                <a:cubicBezTo>
                  <a:pt x="280605" y="34290"/>
                  <a:pt x="285748" y="39433"/>
                  <a:pt x="285748" y="45720"/>
                </a:cubicBez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45720"/>
                </a:lnTo>
                <a:cubicBezTo>
                  <a:pt x="34289" y="39433"/>
                  <a:pt x="39432" y="34290"/>
                  <a:pt x="45718" y="34290"/>
                </a:cubicBezTo>
                <a:lnTo>
                  <a:pt x="274319" y="34290"/>
                </a:lnTo>
                <a:moveTo>
                  <a:pt x="45721" y="0"/>
                </a:moveTo>
                <a:cubicBezTo>
                  <a:pt x="20505" y="0"/>
                  <a:pt x="0" y="20501"/>
                  <a:pt x="0" y="45720"/>
                </a:cubicBezTo>
                <a:lnTo>
                  <a:pt x="0" y="320040"/>
                </a:lnTo>
                <a:cubicBezTo>
                  <a:pt x="0" y="345259"/>
                  <a:pt x="20502" y="365760"/>
                  <a:pt x="45721" y="365760"/>
                </a:cubicBezTo>
                <a:lnTo>
                  <a:pt x="274322" y="365760"/>
                </a:lnTo>
                <a:cubicBezTo>
                  <a:pt x="299538" y="365760"/>
                  <a:pt x="320043" y="345259"/>
                  <a:pt x="320043" y="320040"/>
                </a:cubicBezTo>
                <a:lnTo>
                  <a:pt x="320043" y="45720"/>
                </a:lnTo>
                <a:cubicBezTo>
                  <a:pt x="320043" y="20501"/>
                  <a:pt x="299541" y="0"/>
                  <a:pt x="274322" y="0"/>
                </a:cubicBezTo>
                <a:lnTo>
                  <a:pt x="45721" y="0"/>
                </a:lnTo>
                <a:moveTo>
                  <a:pt x="68581" y="285750"/>
                </a:moveTo>
                <a:cubicBezTo>
                  <a:pt x="68581" y="292037"/>
                  <a:pt x="73724" y="297180"/>
                  <a:pt x="80010" y="297180"/>
                </a:cubicBezTo>
                <a:lnTo>
                  <a:pt x="240030" y="297180"/>
                </a:lnTo>
                <a:cubicBezTo>
                  <a:pt x="246316" y="297180"/>
                  <a:pt x="251459" y="292037"/>
                  <a:pt x="251459" y="285750"/>
                </a:cubicBezTo>
                <a:cubicBezTo>
                  <a:pt x="251459" y="279463"/>
                  <a:pt x="246316" y="274320"/>
                  <a:pt x="240030" y="274320"/>
                </a:cubicBezTo>
                <a:lnTo>
                  <a:pt x="80010" y="274320"/>
                </a:lnTo>
                <a:cubicBezTo>
                  <a:pt x="73724" y="274320"/>
                  <a:pt x="68581" y="279463"/>
                  <a:pt x="68581" y="285750"/>
                </a:cubicBezTo>
                <a:lnTo>
                  <a:pt x="68581" y="285750"/>
                </a:lnTo>
                <a:moveTo>
                  <a:pt x="92370" y="160020"/>
                </a:moveTo>
                <a:lnTo>
                  <a:pt x="120303" y="160020"/>
                </a:lnTo>
                <a:cubicBezTo>
                  <a:pt x="121446" y="181739"/>
                  <a:pt x="125804" y="198454"/>
                  <a:pt x="130733" y="210597"/>
                </a:cubicBezTo>
                <a:cubicBezTo>
                  <a:pt x="110801" y="201168"/>
                  <a:pt x="96156" y="182452"/>
                  <a:pt x="92370" y="160020"/>
                </a:cubicBezTo>
                <a:moveTo>
                  <a:pt x="160020" y="217170"/>
                </a:moveTo>
                <a:lnTo>
                  <a:pt x="159806" y="217170"/>
                </a:lnTo>
                <a:cubicBezTo>
                  <a:pt x="158090" y="214668"/>
                  <a:pt x="155735" y="210813"/>
                  <a:pt x="153306" y="205382"/>
                </a:cubicBezTo>
                <a:cubicBezTo>
                  <a:pt x="149020" y="195667"/>
                  <a:pt x="144447" y="180879"/>
                  <a:pt x="143160" y="160020"/>
                </a:cubicBezTo>
                <a:lnTo>
                  <a:pt x="176806" y="160020"/>
                </a:lnTo>
                <a:cubicBezTo>
                  <a:pt x="175520" y="180879"/>
                  <a:pt x="171020" y="195667"/>
                  <a:pt x="166661" y="205382"/>
                </a:cubicBezTo>
                <a:cubicBezTo>
                  <a:pt x="164232" y="210809"/>
                  <a:pt x="161873" y="214668"/>
                  <a:pt x="160161" y="217170"/>
                </a:cubicBezTo>
                <a:lnTo>
                  <a:pt x="159946" y="217170"/>
                </a:lnTo>
                <a:lnTo>
                  <a:pt x="160020" y="217170"/>
                </a:lnTo>
                <a:moveTo>
                  <a:pt x="227670" y="160020"/>
                </a:moveTo>
                <a:cubicBezTo>
                  <a:pt x="223884" y="182452"/>
                  <a:pt x="209239" y="201168"/>
                  <a:pt x="189307" y="210597"/>
                </a:cubicBezTo>
                <a:cubicBezTo>
                  <a:pt x="194165" y="198381"/>
                  <a:pt x="198521" y="181735"/>
                  <a:pt x="199737" y="160020"/>
                </a:cubicBezTo>
                <a:lnTo>
                  <a:pt x="227670" y="160020"/>
                </a:lnTo>
                <a:moveTo>
                  <a:pt x="227670" y="137160"/>
                </a:moveTo>
                <a:lnTo>
                  <a:pt x="199737" y="137160"/>
                </a:lnTo>
                <a:cubicBezTo>
                  <a:pt x="198594" y="115441"/>
                  <a:pt x="194236" y="98726"/>
                  <a:pt x="189307" y="86583"/>
                </a:cubicBezTo>
                <a:cubicBezTo>
                  <a:pt x="209239" y="96012"/>
                  <a:pt x="223884" y="114728"/>
                  <a:pt x="227670" y="137160"/>
                </a:cubicBezTo>
                <a:lnTo>
                  <a:pt x="227670" y="137160"/>
                </a:lnTo>
                <a:moveTo>
                  <a:pt x="160020" y="80010"/>
                </a:moveTo>
                <a:lnTo>
                  <a:pt x="160234" y="80010"/>
                </a:lnTo>
                <a:cubicBezTo>
                  <a:pt x="161950" y="82512"/>
                  <a:pt x="164305" y="86367"/>
                  <a:pt x="166734" y="91798"/>
                </a:cubicBezTo>
                <a:cubicBezTo>
                  <a:pt x="171020" y="101513"/>
                  <a:pt x="175593" y="116301"/>
                  <a:pt x="176880" y="137160"/>
                </a:cubicBezTo>
                <a:lnTo>
                  <a:pt x="143234" y="137160"/>
                </a:lnTo>
                <a:cubicBezTo>
                  <a:pt x="144520" y="116301"/>
                  <a:pt x="149020" y="101513"/>
                  <a:pt x="153379" y="91798"/>
                </a:cubicBezTo>
                <a:cubicBezTo>
                  <a:pt x="155808" y="86371"/>
                  <a:pt x="158167" y="82512"/>
                  <a:pt x="159879" y="80010"/>
                </a:cubicBezTo>
                <a:lnTo>
                  <a:pt x="160094" y="80010"/>
                </a:lnTo>
                <a:lnTo>
                  <a:pt x="160020" y="80010"/>
                </a:lnTo>
                <a:moveTo>
                  <a:pt x="92370" y="137160"/>
                </a:moveTo>
                <a:cubicBezTo>
                  <a:pt x="96156" y="114728"/>
                  <a:pt x="110801" y="96012"/>
                  <a:pt x="130733" y="86583"/>
                </a:cubicBezTo>
                <a:cubicBezTo>
                  <a:pt x="125875" y="98799"/>
                  <a:pt x="121519" y="115445"/>
                  <a:pt x="120303" y="137160"/>
                </a:cubicBezTo>
                <a:lnTo>
                  <a:pt x="92370" y="137160"/>
                </a:lnTo>
                <a:moveTo>
                  <a:pt x="160020" y="240030"/>
                </a:moveTo>
                <a:cubicBezTo>
                  <a:pt x="210522" y="240030"/>
                  <a:pt x="251459" y="199091"/>
                  <a:pt x="251459" y="148590"/>
                </a:cubicBezTo>
                <a:cubicBezTo>
                  <a:pt x="251459" y="98089"/>
                  <a:pt x="210519" y="57150"/>
                  <a:pt x="160020" y="57150"/>
                </a:cubicBezTo>
                <a:cubicBezTo>
                  <a:pt x="109518" y="57150"/>
                  <a:pt x="68581" y="98089"/>
                  <a:pt x="68581" y="148590"/>
                </a:cubicBezTo>
                <a:cubicBezTo>
                  <a:pt x="68581" y="199091"/>
                  <a:pt x="109521" y="240030"/>
                  <a:pt x="160020" y="24003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story of a migrant who fled their home country due to war or persecution can help students understand the challenges and opportunities faced by migrants.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narratives provide insight into the difficult decisions and circumstances migrants face.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Migration Challenges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02269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257177" y="102870"/>
                </a:moveTo>
                <a:lnTo>
                  <a:pt x="108587" y="102870"/>
                </a:lnTo>
                <a:lnTo>
                  <a:pt x="102874" y="102870"/>
                </a:lnTo>
                <a:lnTo>
                  <a:pt x="102874" y="308610"/>
                </a:lnTo>
                <a:lnTo>
                  <a:pt x="262894" y="308610"/>
                </a:lnTo>
                <a:lnTo>
                  <a:pt x="262894" y="102870"/>
                </a:lnTo>
                <a:lnTo>
                  <a:pt x="257177" y="102870"/>
                </a:lnTo>
                <a:moveTo>
                  <a:pt x="45720" y="102870"/>
                </a:moveTo>
                <a:cubicBezTo>
                  <a:pt x="39433" y="102870"/>
                  <a:pt x="34290" y="108014"/>
                  <a:pt x="34290" y="114299"/>
                </a:cubicBez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68580" y="308607"/>
                </a:lnTo>
                <a:lnTo>
                  <a:pt x="68580" y="102867"/>
                </a:lnTo>
                <a:lnTo>
                  <a:pt x="45720" y="102870"/>
                </a:lnTo>
                <a:moveTo>
                  <a:pt x="320040" y="308610"/>
                </a:moveTo>
                <a:cubicBezTo>
                  <a:pt x="326327" y="308610"/>
                  <a:pt x="331470" y="303467"/>
                  <a:pt x="331470" y="297181"/>
                </a:cubicBezTo>
                <a:lnTo>
                  <a:pt x="331470" y="114302"/>
                </a:lnTo>
                <a:cubicBezTo>
                  <a:pt x="331470" y="108017"/>
                  <a:pt x="326327" y="102873"/>
                  <a:pt x="320040" y="102873"/>
                </a:cubicBezTo>
                <a:lnTo>
                  <a:pt x="297180" y="102873"/>
                </a:lnTo>
                <a:lnTo>
                  <a:pt x="297180" y="308613"/>
                </a:lnTo>
                <a:lnTo>
                  <a:pt x="320040" y="30861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Impact of Migration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lead to access to new job opportunities and increased economic growth.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Remittances sent by migrants can significantly contribute to the economies of their home countries.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Impacts of Migration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exchange is a notable social impact of migration, enriching communities.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However, migration can also lead to social isolation and changes in family dynamics.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Impacts of Migration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contribute to environmental challenges such as deforestation and pollution.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it can influence climate change through various activities associated with population movement.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Impacts of Migration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significantly affects individuals and communities in economic, social, and environmental dimensions.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impacts is crucial for developing effective policies and support systems.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Overall Impact of Migration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79870" r="-798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 and the Economy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economic impacts of migration is essential for developing effective migration policies and programs.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understanding helps in creating strategies that maximize benefits and mitigate challenges.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Economic Impacts</a:t>
            </a:r>
            <a:endParaRPr lang="en-US" sz="1198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can face challenges such as unemployment and exploitation.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issues can impact their ability to fully contribute to the host country's economy.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Migrants</a:t>
            </a:r>
            <a:endParaRPr lang="en-US" sz="1375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contribute to the economy of the host country through the transfer of skills, knowledge, and remittances.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often fill labor gaps and contribute to economic growth.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Contributions of Migration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5844" r="-1058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 and Culture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 cultural effects of migration is crucial for policy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migration programs require insights into the cultural dynamics involved.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Cultural Impacts</a:t>
            </a:r>
            <a:endParaRPr lang="en-US" sz="1198" dirty="0"/>
          </a:p>
        </p:txBody>
      </p:sp>
      <p:sp>
        <p:nvSpPr>
          <p:cNvPr id="11" name="Text 9"/>
          <p:cNvSpPr/>
          <p:nvPr/>
        </p:nvSpPr>
        <p:spPr>
          <a:xfrm>
            <a:off x="9367749" y="1656374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often face difficulties in adapting to new cultures and languages.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can lead to experiences of cultural shock and social isolation.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of Adaptation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82351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36576" y="0"/>
                </a:moveTo>
                <a:cubicBezTo>
                  <a:pt x="16401" y="0"/>
                  <a:pt x="0" y="16402"/>
                  <a:pt x="0" y="36577"/>
                </a:cubicBezTo>
                <a:lnTo>
                  <a:pt x="0" y="182882"/>
                </a:lnTo>
                <a:cubicBezTo>
                  <a:pt x="0" y="203056"/>
                  <a:pt x="16401" y="219458"/>
                  <a:pt x="36576" y="219458"/>
                </a:cubicBezTo>
                <a:lnTo>
                  <a:pt x="155448" y="219458"/>
                </a:lnTo>
                <a:lnTo>
                  <a:pt x="173736" y="219458"/>
                </a:lnTo>
                <a:lnTo>
                  <a:pt x="182880" y="219458"/>
                </a:lnTo>
                <a:lnTo>
                  <a:pt x="329184" y="219458"/>
                </a:lnTo>
                <a:cubicBezTo>
                  <a:pt x="349359" y="219458"/>
                  <a:pt x="365760" y="203056"/>
                  <a:pt x="365760" y="182882"/>
                </a:cubicBezTo>
                <a:lnTo>
                  <a:pt x="365760" y="36577"/>
                </a:lnTo>
                <a:cubicBezTo>
                  <a:pt x="365760" y="16402"/>
                  <a:pt x="349359" y="0"/>
                  <a:pt x="329184" y="0"/>
                </a:cubicBezTo>
                <a:lnTo>
                  <a:pt x="182880" y="0"/>
                </a:lnTo>
                <a:lnTo>
                  <a:pt x="173736" y="0"/>
                </a:lnTo>
                <a:lnTo>
                  <a:pt x="155448" y="0"/>
                </a:lnTo>
                <a:lnTo>
                  <a:pt x="36576" y="0"/>
                </a:lnTo>
                <a:moveTo>
                  <a:pt x="329184" y="27432"/>
                </a:moveTo>
                <a:cubicBezTo>
                  <a:pt x="334213" y="27432"/>
                  <a:pt x="338328" y="31547"/>
                  <a:pt x="338328" y="36577"/>
                </a:cubicBezTo>
                <a:lnTo>
                  <a:pt x="338328" y="182882"/>
                </a:lnTo>
                <a:cubicBezTo>
                  <a:pt x="338328" y="187911"/>
                  <a:pt x="334213" y="192026"/>
                  <a:pt x="329184" y="192026"/>
                </a:cubicBezTo>
                <a:lnTo>
                  <a:pt x="182880" y="192026"/>
                </a:lnTo>
                <a:lnTo>
                  <a:pt x="182880" y="27434"/>
                </a:lnTo>
                <a:lnTo>
                  <a:pt x="329184" y="27432"/>
                </a:lnTo>
                <a:moveTo>
                  <a:pt x="101897" y="63952"/>
                </a:moveTo>
                <a:lnTo>
                  <a:pt x="138473" y="146248"/>
                </a:lnTo>
                <a:cubicBezTo>
                  <a:pt x="141044" y="152019"/>
                  <a:pt x="138415" y="158763"/>
                  <a:pt x="132643" y="161335"/>
                </a:cubicBezTo>
                <a:cubicBezTo>
                  <a:pt x="126871" y="163907"/>
                  <a:pt x="120127" y="161278"/>
                  <a:pt x="117555" y="155507"/>
                </a:cubicBezTo>
                <a:lnTo>
                  <a:pt x="112468" y="144020"/>
                </a:lnTo>
                <a:lnTo>
                  <a:pt x="70405" y="144020"/>
                </a:lnTo>
                <a:lnTo>
                  <a:pt x="65317" y="155507"/>
                </a:lnTo>
                <a:cubicBezTo>
                  <a:pt x="62746" y="161278"/>
                  <a:pt x="56002" y="163850"/>
                  <a:pt x="50230" y="161335"/>
                </a:cubicBezTo>
                <a:cubicBezTo>
                  <a:pt x="44458" y="158820"/>
                  <a:pt x="41887" y="152019"/>
                  <a:pt x="44400" y="146248"/>
                </a:cubicBezTo>
                <a:lnTo>
                  <a:pt x="80976" y="63952"/>
                </a:lnTo>
                <a:cubicBezTo>
                  <a:pt x="82804" y="59837"/>
                  <a:pt x="86919" y="57151"/>
                  <a:pt x="91433" y="57151"/>
                </a:cubicBezTo>
                <a:cubicBezTo>
                  <a:pt x="95946" y="57151"/>
                  <a:pt x="100061" y="59837"/>
                  <a:pt x="101890" y="63952"/>
                </a:cubicBezTo>
                <a:lnTo>
                  <a:pt x="101897" y="63952"/>
                </a:lnTo>
                <a:moveTo>
                  <a:pt x="102299" y="121157"/>
                </a:moveTo>
                <a:lnTo>
                  <a:pt x="91440" y="96697"/>
                </a:lnTo>
                <a:lnTo>
                  <a:pt x="80581" y="121157"/>
                </a:lnTo>
                <a:lnTo>
                  <a:pt x="102299" y="121157"/>
                </a:lnTo>
                <a:moveTo>
                  <a:pt x="260604" y="57151"/>
                </a:moveTo>
                <a:cubicBezTo>
                  <a:pt x="254317" y="57151"/>
                  <a:pt x="249174" y="62295"/>
                  <a:pt x="249174" y="68580"/>
                </a:cubicBezTo>
                <a:lnTo>
                  <a:pt x="249174" y="70867"/>
                </a:lnTo>
                <a:lnTo>
                  <a:pt x="219456" y="70867"/>
                </a:lnTo>
                <a:cubicBezTo>
                  <a:pt x="213169" y="70867"/>
                  <a:pt x="208026" y="76011"/>
                  <a:pt x="208026" y="82296"/>
                </a:cubicBezTo>
                <a:cubicBezTo>
                  <a:pt x="208026" y="88583"/>
                  <a:pt x="213169" y="93725"/>
                  <a:pt x="219456" y="93725"/>
                </a:cubicBezTo>
                <a:lnTo>
                  <a:pt x="260604" y="93725"/>
                </a:lnTo>
                <a:lnTo>
                  <a:pt x="280662" y="93725"/>
                </a:lnTo>
                <a:cubicBezTo>
                  <a:pt x="276489" y="103269"/>
                  <a:pt x="270717" y="111955"/>
                  <a:pt x="263633" y="119443"/>
                </a:cubicBezTo>
                <a:lnTo>
                  <a:pt x="263347" y="119158"/>
                </a:lnTo>
                <a:lnTo>
                  <a:pt x="255004" y="110814"/>
                </a:lnTo>
                <a:cubicBezTo>
                  <a:pt x="250546" y="106357"/>
                  <a:pt x="243289" y="106357"/>
                  <a:pt x="238830" y="110814"/>
                </a:cubicBezTo>
                <a:cubicBezTo>
                  <a:pt x="234372" y="115271"/>
                  <a:pt x="234372" y="122531"/>
                  <a:pt x="238830" y="126988"/>
                </a:cubicBezTo>
                <a:lnTo>
                  <a:pt x="245747" y="133903"/>
                </a:lnTo>
                <a:cubicBezTo>
                  <a:pt x="242375" y="135962"/>
                  <a:pt x="238830" y="137847"/>
                  <a:pt x="235173" y="139504"/>
                </a:cubicBezTo>
                <a:lnTo>
                  <a:pt x="233114" y="140419"/>
                </a:lnTo>
                <a:cubicBezTo>
                  <a:pt x="227342" y="142991"/>
                  <a:pt x="224771" y="149735"/>
                  <a:pt x="227283" y="155507"/>
                </a:cubicBezTo>
                <a:cubicBezTo>
                  <a:pt x="229800" y="161278"/>
                  <a:pt x="236599" y="163850"/>
                  <a:pt x="242371" y="161335"/>
                </a:cubicBezTo>
                <a:lnTo>
                  <a:pt x="244430" y="160420"/>
                </a:lnTo>
                <a:cubicBezTo>
                  <a:pt x="251288" y="157392"/>
                  <a:pt x="257802" y="153676"/>
                  <a:pt x="263859" y="149333"/>
                </a:cubicBezTo>
                <a:cubicBezTo>
                  <a:pt x="266317" y="151047"/>
                  <a:pt x="268775" y="152647"/>
                  <a:pt x="271346" y="154192"/>
                </a:cubicBezTo>
                <a:lnTo>
                  <a:pt x="282147" y="160651"/>
                </a:lnTo>
                <a:cubicBezTo>
                  <a:pt x="287575" y="163907"/>
                  <a:pt x="294605" y="162136"/>
                  <a:pt x="297806" y="156707"/>
                </a:cubicBezTo>
                <a:cubicBezTo>
                  <a:pt x="301006" y="151278"/>
                  <a:pt x="299290" y="144249"/>
                  <a:pt x="293863" y="141049"/>
                </a:cubicBezTo>
                <a:lnTo>
                  <a:pt x="283062" y="134590"/>
                </a:lnTo>
                <a:cubicBezTo>
                  <a:pt x="282546" y="134305"/>
                  <a:pt x="282034" y="133963"/>
                  <a:pt x="281518" y="133675"/>
                </a:cubicBezTo>
                <a:cubicBezTo>
                  <a:pt x="291346" y="122931"/>
                  <a:pt x="299064" y="110301"/>
                  <a:pt x="304148" y="96300"/>
                </a:cubicBezTo>
                <a:lnTo>
                  <a:pt x="305176" y="93728"/>
                </a:lnTo>
                <a:lnTo>
                  <a:pt x="306317" y="93728"/>
                </a:lnTo>
                <a:cubicBezTo>
                  <a:pt x="312604" y="93728"/>
                  <a:pt x="317747" y="88583"/>
                  <a:pt x="317747" y="82298"/>
                </a:cubicBezTo>
                <a:cubicBezTo>
                  <a:pt x="317747" y="76011"/>
                  <a:pt x="312604" y="70869"/>
                  <a:pt x="306317" y="70869"/>
                </a:cubicBezTo>
                <a:lnTo>
                  <a:pt x="297173" y="70869"/>
                </a:lnTo>
                <a:lnTo>
                  <a:pt x="272027" y="70869"/>
                </a:lnTo>
                <a:lnTo>
                  <a:pt x="272027" y="68582"/>
                </a:lnTo>
                <a:cubicBezTo>
                  <a:pt x="272027" y="62295"/>
                  <a:pt x="266884" y="57153"/>
                  <a:pt x="260597" y="57153"/>
                </a:cubicBezTo>
                <a:lnTo>
                  <a:pt x="260604" y="571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fosters cultural exchange and diversity.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the sharing of traditions, ideas, and perspectives between different communities.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Exchange and Diversity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 and the Environment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Policy Development and Environmental Understanding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10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environmental impacts of migration is essential for developing effective migration policies and programs.</a:t>
            </a:r>
            <a:endParaRPr lang="en-US" sz="1015" dirty="0"/>
          </a:p>
          <a:p>
            <a:pPr algn="l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10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understanding can lead to initiatives that balance migration with environmental sustainability.</a:t>
            </a:r>
            <a:endParaRPr lang="en-US" sz="1015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Migrants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often face environmental challenges such as natural disasters and climate change.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can affect their livelihoods and necessitate adaptive strategies.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Impacts of Migration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1"/>
              </a:spcBef>
              <a:buNone/>
            </a:pPr>
            <a:r>
              <a:rPr lang="en-US" sz="109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have a significant impact on the environment, including deforestation, pollution, and climate change.</a:t>
            </a:r>
            <a:endParaRPr lang="en-US" sz="1094" dirty="0"/>
          </a:p>
          <a:p>
            <a:pPr algn="l" marL="0" indent="0">
              <a:lnSpc>
                <a:spcPct val="90000"/>
              </a:lnSpc>
              <a:spcBef>
                <a:spcPts val="781"/>
              </a:spcBef>
              <a:buNone/>
            </a:pPr>
            <a:r>
              <a:rPr lang="en-US" sz="109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effects highlight the need for sustainable practices in migration-related activities.</a:t>
            </a:r>
            <a:endParaRPr lang="en-US" sz="10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Refugee Migration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Policy Development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3"/>
              </a:spcBef>
              <a:buNone/>
            </a:pPr>
            <a:r>
              <a:rPr lang="en-US" sz="106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experiences of refugees is essential for developing effective migration policies and programs.</a:t>
            </a:r>
            <a:endParaRPr lang="en-US" sz="1068" dirty="0"/>
          </a:p>
          <a:p>
            <a:pPr algn="l" marL="0" indent="0">
              <a:lnSpc>
                <a:spcPct val="90000"/>
              </a:lnSpc>
              <a:spcBef>
                <a:spcPts val="763"/>
              </a:spcBef>
              <a:buNone/>
            </a:pPr>
            <a:r>
              <a:rPr lang="en-US" sz="106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understanding ensures that the policies address the real needs and circumstances of displaced individuals.</a:t>
            </a:r>
            <a:endParaRPr lang="en-US" sz="1068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in Rebuilding Lives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Refugees often face significant challenges in rebuilding their lives in a new country, including accessing education, healthcare, and employment.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obstacles highlight the need for supportive integration policies and community assistance.</a:t>
            </a:r>
            <a:endParaRPr lang="en-US" sz="913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Refugee Experiences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story of a refugee who fled their home country due to war or persecution can help students understand the challenges and opportunities faced by refugees.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narrative provides a personal perspective on the broader issues of migration and displacement.</a:t>
            </a:r>
            <a:endParaRPr lang="en-US" sz="9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Economic Migration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Economic migrants can contribute to economic growth and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their experiences is essential for developing effective migration policies and programs.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Contributions and Policy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Economic migrants often face challenges such as unemployment and exploitation.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difficulties highlight the need for supportive measures to ensure their well-being.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Economic Migrants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story of a migrant who moved to a new country for economic reasons can help students understand the challenges and opportunities faced by economic migrants.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narrative provides insights into the personal and societal impacts of economic migration.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Economic Migration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exploring real-life stories and case studies, students can gain a deeper understanding of the complex issues and challenges faced by migrants and refugees.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narratives provide valuable insights into the human aspects of migration.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Through Real-Life Stories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4484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reasons behind migration is essential for developing empathy and understanding for the challenges faced by migrants and refugees.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comprehension fosters a more inclusive and supportive society.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Understanding Migration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78608"/>
            <a:ext cx="365760" cy="363773"/>
          </a:xfrm>
          <a:custGeom>
            <a:avLst/>
            <a:gdLst/>
            <a:ahLst/>
            <a:cxnLst/>
            <a:rect l="l" t="t" r="r" b="b"/>
            <a:pathLst>
              <a:path w="365760" h="363773">
                <a:moveTo>
                  <a:pt x="183081" y="111580"/>
                </a:moveTo>
                <a:cubicBezTo>
                  <a:pt x="183794" y="101005"/>
                  <a:pt x="186154" y="90932"/>
                  <a:pt x="189939" y="81572"/>
                </a:cubicBezTo>
                <a:cubicBezTo>
                  <a:pt x="179508" y="63213"/>
                  <a:pt x="172650" y="41994"/>
                  <a:pt x="171863" y="17989"/>
                </a:cubicBezTo>
                <a:cubicBezTo>
                  <a:pt x="171578" y="9916"/>
                  <a:pt x="166505" y="2630"/>
                  <a:pt x="158718" y="557"/>
                </a:cubicBezTo>
                <a:cubicBezTo>
                  <a:pt x="153290" y="-873"/>
                  <a:pt x="147431" y="415"/>
                  <a:pt x="143714" y="4700"/>
                </a:cubicBezTo>
                <a:cubicBezTo>
                  <a:pt x="135854" y="13845"/>
                  <a:pt x="124925" y="29775"/>
                  <a:pt x="114995" y="52351"/>
                </a:cubicBezTo>
                <a:cubicBezTo>
                  <a:pt x="124567" y="73067"/>
                  <a:pt x="140785" y="88502"/>
                  <a:pt x="160075" y="100147"/>
                </a:cubicBezTo>
                <a:cubicBezTo>
                  <a:pt x="167576" y="104647"/>
                  <a:pt x="175364" y="108433"/>
                  <a:pt x="183081" y="111576"/>
                </a:cubicBezTo>
                <a:lnTo>
                  <a:pt x="183081" y="111580"/>
                </a:lnTo>
                <a:moveTo>
                  <a:pt x="285743" y="112297"/>
                </a:moveTo>
                <a:cubicBezTo>
                  <a:pt x="285743" y="105985"/>
                  <a:pt x="280626" y="100867"/>
                  <a:pt x="274313" y="100867"/>
                </a:cubicBezTo>
                <a:cubicBezTo>
                  <a:pt x="268000" y="100867"/>
                  <a:pt x="262883" y="105985"/>
                  <a:pt x="262883" y="112297"/>
                </a:cubicBezTo>
                <a:cubicBezTo>
                  <a:pt x="262883" y="118608"/>
                  <a:pt x="268000" y="123727"/>
                  <a:pt x="274313" y="123727"/>
                </a:cubicBezTo>
                <a:cubicBezTo>
                  <a:pt x="280626" y="123727"/>
                  <a:pt x="285743" y="118608"/>
                  <a:pt x="285743" y="112297"/>
                </a:cubicBezTo>
                <a:moveTo>
                  <a:pt x="126498" y="146586"/>
                </a:moveTo>
                <a:cubicBezTo>
                  <a:pt x="159219" y="167303"/>
                  <a:pt x="195367" y="177092"/>
                  <a:pt x="220802" y="180162"/>
                </a:cubicBezTo>
                <a:cubicBezTo>
                  <a:pt x="225659" y="180733"/>
                  <a:pt x="230590" y="179235"/>
                  <a:pt x="234233" y="175946"/>
                </a:cubicBezTo>
                <a:cubicBezTo>
                  <a:pt x="237876" y="172661"/>
                  <a:pt x="240019" y="168016"/>
                  <a:pt x="240019" y="163087"/>
                </a:cubicBezTo>
                <a:lnTo>
                  <a:pt x="240019" y="117935"/>
                </a:lnTo>
                <a:cubicBezTo>
                  <a:pt x="240019" y="95858"/>
                  <a:pt x="257952" y="77927"/>
                  <a:pt x="280026" y="77927"/>
                </a:cubicBezTo>
                <a:lnTo>
                  <a:pt x="324177" y="77927"/>
                </a:lnTo>
                <a:lnTo>
                  <a:pt x="311459" y="97073"/>
                </a:lnTo>
                <a:cubicBezTo>
                  <a:pt x="309601" y="99859"/>
                  <a:pt x="308603" y="103217"/>
                  <a:pt x="308603" y="106575"/>
                </a:cubicBezTo>
                <a:lnTo>
                  <a:pt x="308603" y="209453"/>
                </a:lnTo>
                <a:cubicBezTo>
                  <a:pt x="308603" y="250461"/>
                  <a:pt x="275311" y="283754"/>
                  <a:pt x="234302" y="283754"/>
                </a:cubicBezTo>
                <a:lnTo>
                  <a:pt x="192580" y="283754"/>
                </a:lnTo>
                <a:cubicBezTo>
                  <a:pt x="188721" y="283754"/>
                  <a:pt x="184935" y="285111"/>
                  <a:pt x="181863" y="287541"/>
                </a:cubicBezTo>
                <a:lnTo>
                  <a:pt x="129424" y="329477"/>
                </a:lnTo>
                <a:cubicBezTo>
                  <a:pt x="84988" y="328833"/>
                  <a:pt x="53408" y="307399"/>
                  <a:pt x="38836" y="292612"/>
                </a:cubicBezTo>
                <a:lnTo>
                  <a:pt x="110064" y="273179"/>
                </a:lnTo>
                <a:cubicBezTo>
                  <a:pt x="116421" y="271466"/>
                  <a:pt x="121209" y="266176"/>
                  <a:pt x="122423" y="259676"/>
                </a:cubicBezTo>
                <a:cubicBezTo>
                  <a:pt x="123638" y="253175"/>
                  <a:pt x="120924" y="246602"/>
                  <a:pt x="115635" y="242742"/>
                </a:cubicBezTo>
                <a:cubicBezTo>
                  <a:pt x="89560" y="223953"/>
                  <a:pt x="57124" y="189089"/>
                  <a:pt x="57124" y="129434"/>
                </a:cubicBezTo>
                <a:cubicBezTo>
                  <a:pt x="57124" y="106716"/>
                  <a:pt x="59911" y="89783"/>
                  <a:pt x="63481" y="77211"/>
                </a:cubicBezTo>
                <a:cubicBezTo>
                  <a:pt x="78057" y="108215"/>
                  <a:pt x="101487" y="130722"/>
                  <a:pt x="126494" y="146582"/>
                </a:cubicBezTo>
                <a:lnTo>
                  <a:pt x="126498" y="146586"/>
                </a:lnTo>
                <a:moveTo>
                  <a:pt x="65131" y="20848"/>
                </a:moveTo>
                <a:cubicBezTo>
                  <a:pt x="58057" y="20848"/>
                  <a:pt x="51272" y="24347"/>
                  <a:pt x="47271" y="30564"/>
                </a:cubicBezTo>
                <a:cubicBezTo>
                  <a:pt x="37626" y="45352"/>
                  <a:pt x="22838" y="73857"/>
                  <a:pt x="22838" y="129441"/>
                </a:cubicBezTo>
                <a:cubicBezTo>
                  <a:pt x="22838" y="184666"/>
                  <a:pt x="45555" y="223102"/>
                  <a:pt x="70061" y="248537"/>
                </a:cubicBezTo>
                <a:lnTo>
                  <a:pt x="21053" y="261899"/>
                </a:lnTo>
                <a:cubicBezTo>
                  <a:pt x="11909" y="264398"/>
                  <a:pt x="4620" y="271258"/>
                  <a:pt x="1551" y="280189"/>
                </a:cubicBezTo>
                <a:cubicBezTo>
                  <a:pt x="-1522" y="289120"/>
                  <a:pt x="51" y="299051"/>
                  <a:pt x="5695" y="306624"/>
                </a:cubicBezTo>
                <a:cubicBezTo>
                  <a:pt x="21554" y="327771"/>
                  <a:pt x="66063" y="363777"/>
                  <a:pt x="131432" y="363777"/>
                </a:cubicBezTo>
                <a:cubicBezTo>
                  <a:pt x="137932" y="363777"/>
                  <a:pt x="144219" y="361561"/>
                  <a:pt x="149292" y="357491"/>
                </a:cubicBezTo>
                <a:lnTo>
                  <a:pt x="198589" y="318054"/>
                </a:lnTo>
                <a:lnTo>
                  <a:pt x="234309" y="318054"/>
                </a:lnTo>
                <a:cubicBezTo>
                  <a:pt x="294250" y="318054"/>
                  <a:pt x="342904" y="269403"/>
                  <a:pt x="342904" y="209461"/>
                </a:cubicBezTo>
                <a:lnTo>
                  <a:pt x="342904" y="111798"/>
                </a:lnTo>
                <a:lnTo>
                  <a:pt x="361407" y="84006"/>
                </a:lnTo>
                <a:cubicBezTo>
                  <a:pt x="364264" y="79721"/>
                  <a:pt x="365764" y="74719"/>
                  <a:pt x="365764" y="69644"/>
                </a:cubicBezTo>
                <a:cubicBezTo>
                  <a:pt x="365764" y="55355"/>
                  <a:pt x="354191" y="43711"/>
                  <a:pt x="339831" y="43711"/>
                </a:cubicBezTo>
                <a:lnTo>
                  <a:pt x="280033" y="43711"/>
                </a:lnTo>
                <a:cubicBezTo>
                  <a:pt x="239024" y="43711"/>
                  <a:pt x="205732" y="77003"/>
                  <a:pt x="205732" y="118012"/>
                </a:cubicBezTo>
                <a:lnTo>
                  <a:pt x="205732" y="142661"/>
                </a:lnTo>
                <a:cubicBezTo>
                  <a:pt x="186943" y="138303"/>
                  <a:pt x="165009" y="130300"/>
                  <a:pt x="144863" y="117586"/>
                </a:cubicBezTo>
                <a:cubicBezTo>
                  <a:pt x="117500" y="100296"/>
                  <a:pt x="94351" y="74719"/>
                  <a:pt x="86067" y="37643"/>
                </a:cubicBezTo>
                <a:cubicBezTo>
                  <a:pt x="83923" y="28214"/>
                  <a:pt x="75493" y="20855"/>
                  <a:pt x="65134" y="20855"/>
                </a:cubicBezTo>
                <a:lnTo>
                  <a:pt x="65131" y="2084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Policy Development for Migration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reasons behind migration is essential for developing effective migration policies and programs.</a:t>
            </a:r>
            <a:endParaRPr lang="en-US" sz="1102" dirty="0"/>
          </a:p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understanding helps in addressing root causes and creating sustainable solutions.</a:t>
            </a:r>
            <a:endParaRPr lang="en-US" sz="110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Experience of Migration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stories and case studies are essential for understanding the human experience of migration.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insights into the challenges and motivations of individuals and communities.</a:t>
            </a:r>
            <a:endParaRPr lang="en-US" sz="1251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Complexity of Migration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is a complex issue driven by a combination of push and pull factors.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factors include economic, social, political, and environmental influences.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7661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160736" y="64294"/>
                </a:moveTo>
                <a:lnTo>
                  <a:pt x="67867" y="64294"/>
                </a:lnTo>
                <a:lnTo>
                  <a:pt x="64296" y="64294"/>
                </a:lnTo>
                <a:lnTo>
                  <a:pt x="64296" y="192881"/>
                </a:lnTo>
                <a:lnTo>
                  <a:pt x="164309" y="192881"/>
                </a:lnTo>
                <a:lnTo>
                  <a:pt x="164309" y="64294"/>
                </a:lnTo>
                <a:lnTo>
                  <a:pt x="160736" y="64294"/>
                </a:lnTo>
                <a:moveTo>
                  <a:pt x="28575" y="64294"/>
                </a:moveTo>
                <a:cubicBezTo>
                  <a:pt x="24645" y="64294"/>
                  <a:pt x="21431" y="67508"/>
                  <a:pt x="21431" y="71437"/>
                </a:cubicBez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42863" y="192879"/>
                </a:lnTo>
                <a:lnTo>
                  <a:pt x="42863" y="64292"/>
                </a:lnTo>
                <a:lnTo>
                  <a:pt x="28575" y="64294"/>
                </a:lnTo>
                <a:moveTo>
                  <a:pt x="200025" y="192881"/>
                </a:moveTo>
                <a:cubicBezTo>
                  <a:pt x="203955" y="192881"/>
                  <a:pt x="207169" y="189667"/>
                  <a:pt x="207169" y="185738"/>
                </a:cubicBezTo>
                <a:lnTo>
                  <a:pt x="207169" y="71439"/>
                </a:lnTo>
                <a:cubicBezTo>
                  <a:pt x="207169" y="67511"/>
                  <a:pt x="203955" y="64296"/>
                  <a:pt x="200025" y="64296"/>
                </a:cubicBezTo>
                <a:lnTo>
                  <a:pt x="185738" y="64296"/>
                </a:lnTo>
                <a:lnTo>
                  <a:pt x="185738" y="192884"/>
                </a:lnTo>
                <a:lnTo>
                  <a:pt x="200025" y="1928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35676" y="1757598"/>
            <a:ext cx="128588" cy="228600"/>
          </a:xfrm>
          <a:custGeom>
            <a:avLst/>
            <a:gdLst/>
            <a:ahLst/>
            <a:cxnLst/>
            <a:rect l="l" t="t" r="r" b="b"/>
            <a:pathLst>
              <a:path w="128588" h="228600">
                <a:moveTo>
                  <a:pt x="21432" y="64294"/>
                </a:moveTo>
                <a:cubicBezTo>
                  <a:pt x="21432" y="40622"/>
                  <a:pt x="40622" y="21431"/>
                  <a:pt x="64294" y="21431"/>
                </a:cubicBezTo>
                <a:cubicBezTo>
                  <a:pt x="87966" y="21431"/>
                  <a:pt x="107156" y="40622"/>
                  <a:pt x="107156" y="64294"/>
                </a:cubicBezTo>
                <a:cubicBezTo>
                  <a:pt x="107156" y="87965"/>
                  <a:pt x="87966" y="107156"/>
                  <a:pt x="64294" y="107156"/>
                </a:cubicBezTo>
                <a:cubicBezTo>
                  <a:pt x="40622" y="107156"/>
                  <a:pt x="21432" y="87965"/>
                  <a:pt x="21432" y="64294"/>
                </a:cubicBezTo>
                <a:lnTo>
                  <a:pt x="21432" y="64294"/>
                </a:lnTo>
                <a:moveTo>
                  <a:pt x="75009" y="127694"/>
                </a:moveTo>
                <a:cubicBezTo>
                  <a:pt x="105415" y="122603"/>
                  <a:pt x="128588" y="96126"/>
                  <a:pt x="128588" y="64294"/>
                </a:cubicBezTo>
                <a:cubicBezTo>
                  <a:pt x="128588" y="28799"/>
                  <a:pt x="99789" y="0"/>
                  <a:pt x="64294" y="0"/>
                </a:cubicBezTo>
                <a:cubicBezTo>
                  <a:pt x="28799" y="0"/>
                  <a:pt x="0" y="28799"/>
                  <a:pt x="0" y="64294"/>
                </a:cubicBezTo>
                <a:cubicBezTo>
                  <a:pt x="0" y="96172"/>
                  <a:pt x="23173" y="122605"/>
                  <a:pt x="53579" y="127694"/>
                </a:cubicBezTo>
                <a:lnTo>
                  <a:pt x="53579" y="217883"/>
                </a:lnTo>
                <a:cubicBezTo>
                  <a:pt x="53579" y="223822"/>
                  <a:pt x="58356" y="228600"/>
                  <a:pt x="64294" y="228600"/>
                </a:cubicBezTo>
                <a:cubicBezTo>
                  <a:pt x="70232" y="228600"/>
                  <a:pt x="75009" y="223822"/>
                  <a:pt x="75009" y="217886"/>
                </a:cubicBezTo>
                <a:lnTo>
                  <a:pt x="75009" y="1276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7"/>
              </a:spcBef>
              <a:buNone/>
            </a:pPr>
            <a:r>
              <a:rPr lang="en-US" sz="12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challenges and opportunities faced by migrants and refugees, and how can we support their integration and well-being?</a:t>
            </a:r>
            <a:endParaRPr lang="en-US" sz="1241" dirty="0"/>
          </a:p>
          <a:p>
            <a:pPr algn="ctr" marL="0" indent="0">
              <a:lnSpc>
                <a:spcPct val="90000"/>
              </a:lnSpc>
              <a:spcBef>
                <a:spcPts val="887"/>
              </a:spcBef>
              <a:buNone/>
            </a:pPr>
            <a:r>
              <a:rPr lang="en-US" sz="12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Addressing these aspects is crucial for fostering inclusive communities.</a:t>
            </a:r>
            <a:endParaRPr lang="en-US" sz="1241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and Opportunities for Integration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 migrants and refugees contribute to the economy and culture of their host country?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contributions enrich the host society in various ways.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525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and Cultural Contributions</a:t>
            </a:r>
            <a:endParaRPr lang="en-US" sz="1525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push and pull factors that drive migration?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factors influence individuals' decisions to move from one place to another.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Push and Pull Factors in Migration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solutions to support the integration and well-being of migrants and refugees.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creating inclusive policies and programs to aid their adaptation and growth.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Migrants and Refugees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social and cultural factors of migration and how they impact individuals and communities.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Examine the role of societal integration and cultural exchange in migration scenarios.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and Cultural Dynamics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economic factors of migration and how they impact individuals and communities.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financial challenges and opportunities migration presents to both migrants and host societies.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Factors of Migration</a:t>
            </a:r>
            <a:endParaRPr lang="en-US" sz="1338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about organizations and initiatives that actively support migrants and refugees.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groups work to provide aid, advocacy, and opportunities for integration and empowerment.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Supportive Organizations and Initiatives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online platforms and websites dedicated to migration and refugee issues.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digital resources offer valuable information, tools, and support for those interested in or affected by these topics.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 and Websites</a:t>
            </a:r>
            <a:endParaRPr lang="en-US" sz="1306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a variety of books and articles that delve into the topics of migration and refugees.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provide in-depth analysis and personal stories to enhance understanding of the subject.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and Articles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3027" r="-930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exploring real-life stories and case studies, students can gain a deeper understanding of the complex issues and challenges faced by migrants and refugees.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develop essential skills in critical thinking, analysis, and communication.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7713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Insights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7076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reasons behind migration is essential for developing empathy and understanding for the challenges faced by migrants and refugees.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comprehension fosters a more inclusive and compassionate perspective towards global migration issues.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Empathy through Understanding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604305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knowledge gained about migration and its implications.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strategies to enhance the integration and support for migrants and refugees in society.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7713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50264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from this lesson on migration?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what you learned to real-life situations and support the integration and well-being of migrants and refugees?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Insights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Reflection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students to reflect on their own learning and understanding is essential.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encourages self-awareness and fosters a deeper engagement with the learning process.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Reflection Opportunities</a:t>
            </a:r>
            <a:endParaRPr lang="en-US" sz="1234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assessments are designed to evaluate student learning and understanding at the end of an instructional period.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a measure of achievement and comprehension of the material covered.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are utilized to monitor student progress and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assessments provide ongoing feedback to guide instructional strategies and student improvement.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2724" r="-1227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 Development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solution to a real-world migration-related issue.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Propose actionable strategies to address migration challenges.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Presentation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multimedia presentation or video on the experiences of migrants and refugees.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personal stories and challenges faced during migration.</a:t>
            </a:r>
            <a:endParaRPr lang="en-US" sz="1251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and Presentation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present on a specific topic related to migration.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various aspects and share findings with peers.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46694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4805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88896" y="0"/>
                </a:moveTo>
                <a:cubicBezTo>
                  <a:pt x="78135" y="0"/>
                  <a:pt x="68580" y="6875"/>
                  <a:pt x="65188" y="17100"/>
                </a:cubicBezTo>
                <a:lnTo>
                  <a:pt x="75367" y="20493"/>
                </a:lnTo>
                <a:lnTo>
                  <a:pt x="65188" y="17100"/>
                </a:lnTo>
                <a:lnTo>
                  <a:pt x="61347" y="28576"/>
                </a:lnTo>
                <a:lnTo>
                  <a:pt x="28575" y="28576"/>
                </a:lnTo>
                <a:cubicBezTo>
                  <a:pt x="12813" y="28576"/>
                  <a:pt x="0" y="41389"/>
                  <a:pt x="0" y="57151"/>
                </a:cubicBezTo>
                <a:lnTo>
                  <a:pt x="0" y="171451"/>
                </a:lnTo>
                <a:cubicBezTo>
                  <a:pt x="0" y="187211"/>
                  <a:pt x="12813" y="200027"/>
                  <a:pt x="28575" y="200027"/>
                </a:cubicBezTo>
                <a:lnTo>
                  <a:pt x="200025" y="200027"/>
                </a:lnTo>
                <a:cubicBezTo>
                  <a:pt x="215787" y="200027"/>
                  <a:pt x="228600" y="187213"/>
                  <a:pt x="228600" y="171451"/>
                </a:cubicBezTo>
                <a:lnTo>
                  <a:pt x="228600" y="57151"/>
                </a:lnTo>
                <a:cubicBezTo>
                  <a:pt x="228600" y="41391"/>
                  <a:pt x="215787" y="28576"/>
                  <a:pt x="200025" y="28576"/>
                </a:cubicBezTo>
                <a:lnTo>
                  <a:pt x="167253" y="28576"/>
                </a:lnTo>
                <a:lnTo>
                  <a:pt x="163412" y="17100"/>
                </a:lnTo>
                <a:cubicBezTo>
                  <a:pt x="160020" y="6875"/>
                  <a:pt x="150465" y="0"/>
                  <a:pt x="139704" y="0"/>
                </a:cubicBezTo>
                <a:lnTo>
                  <a:pt x="88896" y="0"/>
                </a:lnTo>
                <a:moveTo>
                  <a:pt x="85501" y="23887"/>
                </a:moveTo>
                <a:cubicBezTo>
                  <a:pt x="85992" y="22413"/>
                  <a:pt x="87332" y="21431"/>
                  <a:pt x="88893" y="21431"/>
                </a:cubicBezTo>
                <a:lnTo>
                  <a:pt x="139748" y="21431"/>
                </a:lnTo>
                <a:cubicBezTo>
                  <a:pt x="141266" y="21431"/>
                  <a:pt x="142651" y="22413"/>
                  <a:pt x="143140" y="23887"/>
                </a:cubicBezTo>
                <a:lnTo>
                  <a:pt x="149390" y="42683"/>
                </a:lnTo>
                <a:cubicBezTo>
                  <a:pt x="150865" y="47060"/>
                  <a:pt x="154927" y="50006"/>
                  <a:pt x="159570" y="50006"/>
                </a:cubicBezTo>
                <a:lnTo>
                  <a:pt x="200066" y="50006"/>
                </a:lnTo>
                <a:cubicBezTo>
                  <a:pt x="203996" y="50006"/>
                  <a:pt x="207210" y="53221"/>
                  <a:pt x="207210" y="57149"/>
                </a:cubicBezTo>
                <a:lnTo>
                  <a:pt x="207210" y="171449"/>
                </a:lnTo>
                <a:cubicBezTo>
                  <a:pt x="207210" y="175378"/>
                  <a:pt x="203996" y="178592"/>
                  <a:pt x="200066" y="178592"/>
                </a:cubicBezTo>
                <a:lnTo>
                  <a:pt x="28570" y="178592"/>
                </a:lnTo>
                <a:cubicBezTo>
                  <a:pt x="24641" y="178592"/>
                  <a:pt x="21427" y="175378"/>
                  <a:pt x="21427" y="171449"/>
                </a:cubicBezTo>
                <a:lnTo>
                  <a:pt x="21427" y="57149"/>
                </a:lnTo>
                <a:cubicBezTo>
                  <a:pt x="21427" y="53221"/>
                  <a:pt x="24641" y="50006"/>
                  <a:pt x="28570" y="50006"/>
                </a:cubicBezTo>
                <a:lnTo>
                  <a:pt x="69067" y="50006"/>
                </a:lnTo>
                <a:cubicBezTo>
                  <a:pt x="73666" y="50006"/>
                  <a:pt x="77774" y="47060"/>
                  <a:pt x="79246" y="42683"/>
                </a:cubicBezTo>
                <a:lnTo>
                  <a:pt x="85501" y="23887"/>
                </a:lnTo>
                <a:moveTo>
                  <a:pt x="114300" y="164307"/>
                </a:moveTo>
                <a:cubicBezTo>
                  <a:pt x="141917" y="164307"/>
                  <a:pt x="164306" y="141918"/>
                  <a:pt x="164306" y="114300"/>
                </a:cubicBezTo>
                <a:cubicBezTo>
                  <a:pt x="164306" y="86683"/>
                  <a:pt x="141917" y="64294"/>
                  <a:pt x="114300" y="64294"/>
                </a:cubicBezTo>
                <a:cubicBezTo>
                  <a:pt x="86683" y="64294"/>
                  <a:pt x="64294" y="86683"/>
                  <a:pt x="64294" y="114300"/>
                </a:cubicBezTo>
                <a:cubicBezTo>
                  <a:pt x="64294" y="141918"/>
                  <a:pt x="86683" y="164307"/>
                  <a:pt x="114300" y="164307"/>
                </a:cubicBezTo>
                <a:moveTo>
                  <a:pt x="85725" y="114300"/>
                </a:moveTo>
                <a:cubicBezTo>
                  <a:pt x="85725" y="98518"/>
                  <a:pt x="98517" y="85725"/>
                  <a:pt x="114300" y="85725"/>
                </a:cubicBezTo>
                <a:cubicBezTo>
                  <a:pt x="130083" y="85725"/>
                  <a:pt x="142875" y="98518"/>
                  <a:pt x="142875" y="114300"/>
                </a:cubicBezTo>
                <a:cubicBezTo>
                  <a:pt x="142875" y="130082"/>
                  <a:pt x="130083" y="142876"/>
                  <a:pt x="114300" y="142876"/>
                </a:cubicBezTo>
                <a:cubicBezTo>
                  <a:pt x="98517" y="142876"/>
                  <a:pt x="85725" y="130082"/>
                  <a:pt x="85725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engage in discussions and activities with their child to support their learning.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collaborative environment for exploring migration topics.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Parental Engagement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resources and support for parents to help their child learn about migration.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include books, articles, and community programs.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Resources for Learning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share their own migration stories or experiences.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for a personal connection and enriches the learning experience for children.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Migration Stories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3090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9598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90660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18545" r="-1185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all online activities are monitored to maintain a secure digital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 students on the responsible and safe use of online resources to enhance their learning experience.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Supervising Online Activities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be mindful of potential emotional triggers that may affect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appropriate support and resources to help students navigate challenging situations.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Emotional Triggers</a:t>
            </a:r>
            <a:endParaRPr lang="en-US" sz="1347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a safe and inclusive atmosphere for all students to foster effective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open communication and respect among students to build a supportive community.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Supportive Learning Environment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721" r="-1207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accurate and balanced information and encourage critical thinking and analysis.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learners develop informed and nuanced perspectives.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Critical Analysis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empathy and perspective-taking through discussions and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practices promote understanding and respect for diverse experiences.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Empathy and Perspective-Taking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stories and case studies to illustrate the complexities of migration.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help learners understand the multifaceted nature of migration issues.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Illustrating Migration Complexities</a:t>
            </a:r>
            <a:endParaRPr lang="en-US" sz="1206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A Comprehensive Exploration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2025-06-23T10:39:02Z</dcterms:created>
  <dcterms:modified xsi:type="dcterms:W3CDTF">2025-06-23T10:39:02Z</dcterms:modified>
</cp:coreProperties>
</file>