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2f00d6c75a45e19617f2c72cb61a4ce789a4be.png"/><Relationship Id="rId2" Type="http://schemas.openxmlformats.org/officeDocument/2006/relationships/image" Target="../media/ff27cf55f7b6d09065daa10ce27261d1841904ab.png"/><Relationship Id="rId3" Type="http://schemas.openxmlformats.org/officeDocument/2006/relationships/image" Target="../media/25a127f318108b477b20f1bde72776ac4a85ab22.png"/><Relationship Id="rId4" Type="http://schemas.openxmlformats.org/officeDocument/2006/relationships/image" Target="../media/85f10ab62322fc6cb4a33dfc6b2db5a9993adffc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7343206f0e0f8c5b05adadf85b0121a400eb1a7.png"/><Relationship Id="rId2" Type="http://schemas.openxmlformats.org/officeDocument/2006/relationships/image" Target="../media/56a50329d97ea8fef5be9d3fea120a7d2d77c8c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f966c6d5a6a65732e1eec4b156c74eaeba8e588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e47406ffd70b75e173ac18500aa8856f087201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5bff83ede50e51261d069d919dd6857a770abc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39d00775251316a22044998a3d2cf1cead3a6d5a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7343206f0e0f8c5b05adadf85b0121a400eb1a7.png"/><Relationship Id="rId2" Type="http://schemas.openxmlformats.org/officeDocument/2006/relationships/image" Target="../media/2a0dfa28a898d4f1f6042ca647bf8a00ad58548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67669f5dc1606cd7a8b57b7dd6bf598e6263cad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4e4194d34ec0a659e1ce0c044c137f74052bfd0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9e35fdb792713d19e501dfdb57e2035e5fda048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531ad28e27c47a4658002531b9e5478ad6f017d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134a324138067c7545355bc643d20b30e1fcff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092a681338478c71dfbc5d029c88d3b27f0d15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a84f3c8f30a8b56bd91dc173325071f60c5ac578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c8acd6d25d0a0a1255d5454cc040fae4bc5e9e3a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866d1b5dd0b5c23f05e43739fa95f318d987db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36fdb70e20295e5a9af233de02940046c080879a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8228" y="447"/>
            <a:ext cx="6953709" cy="6857107"/>
          </a:xfrm>
          <a:custGeom>
            <a:avLst/>
            <a:gdLst/>
            <a:ahLst/>
            <a:cxnLst/>
            <a:rect l="l" t="t" r="r" b="b"/>
            <a:pathLst>
              <a:path w="6953709" h="6857107">
                <a:moveTo>
                  <a:pt x="0" y="6857107"/>
                </a:moveTo>
                <a:lnTo>
                  <a:pt x="0" y="0"/>
                </a:lnTo>
                <a:lnTo>
                  <a:pt x="6953709" y="0"/>
                </a:lnTo>
                <a:lnTo>
                  <a:pt x="695370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2767168"/>
            <a:ext cx="12191937" cy="4090386"/>
          </a:xfrm>
          <a:custGeom>
            <a:avLst/>
            <a:gdLst/>
            <a:ahLst/>
            <a:cxnLst/>
            <a:rect l="l" t="t" r="r" b="b"/>
            <a:pathLst>
              <a:path w="12191937" h="4090386">
                <a:moveTo>
                  <a:pt x="0" y="4090386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4090386"/>
                </a:lnTo>
                <a:lnTo>
                  <a:pt x="0" y="409038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26417" y="447"/>
            <a:ext cx="11065520" cy="6857107"/>
          </a:xfrm>
          <a:custGeom>
            <a:avLst/>
            <a:gdLst/>
            <a:ahLst/>
            <a:cxnLst/>
            <a:rect l="l" t="t" r="r" b="b"/>
            <a:pathLst>
              <a:path w="11065520" h="6857107">
                <a:moveTo>
                  <a:pt x="0" y="6857107"/>
                </a:moveTo>
                <a:lnTo>
                  <a:pt x="0" y="0"/>
                </a:lnTo>
                <a:lnTo>
                  <a:pt x="11065520" y="0"/>
                </a:lnTo>
                <a:lnTo>
                  <a:pt x="1106552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6732" y="56379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8640" y="0"/>
            <a:ext cx="4023360" cy="6858000"/>
          </a:xfrm>
          <a:custGeom>
            <a:avLst/>
            <a:gdLst/>
            <a:ahLst/>
            <a:cxnLst/>
            <a:rect l="l" t="t" r="r" b="b"/>
            <a:pathLst>
              <a:path w="4023360" h="6858000">
                <a:moveTo>
                  <a:pt x="0" y="6858000"/>
                </a:moveTo>
                <a:lnTo>
                  <a:pt x="0" y="0"/>
                </a:lnTo>
                <a:lnTo>
                  <a:pt x="4023360" y="0"/>
                </a:lnTo>
                <a:lnTo>
                  <a:pt x="40233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0360" r="3036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56256" y="4141674"/>
            <a:ext cx="7132320" cy="2716325"/>
          </a:xfrm>
          <a:custGeom>
            <a:avLst/>
            <a:gdLst/>
            <a:ahLst/>
            <a:cxnLst/>
            <a:rect l="l" t="t" r="r" b="b"/>
            <a:pathLst>
              <a:path w="7132320" h="2716325">
                <a:moveTo>
                  <a:pt x="0" y="2716325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2716325"/>
                </a:lnTo>
                <a:lnTo>
                  <a:pt x="0" y="27163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Comprehensive Approach to Differentiated Instruction and Learning Strategies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6732" y="0"/>
            <a:ext cx="7132320" cy="3912243"/>
          </a:xfrm>
          <a:custGeom>
            <a:avLst/>
            <a:gdLst/>
            <a:ahLst/>
            <a:cxnLst/>
            <a:rect l="l" t="t" r="r" b="b"/>
            <a:pathLst>
              <a:path w="7132320" h="3912243">
                <a:moveTo>
                  <a:pt x="0" y="3912243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912243"/>
                </a:lnTo>
                <a:lnTo>
                  <a:pt x="0" y="391224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Enhancing Disaster Education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Differentiated Instruction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Learning Styles Overview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Below Grade Level Activity - Disaster Discovery Jou…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Below Grade Level - Activity Details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At Grade Level Activity - Disaster Impact Analysis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At Grade Level - Research Methodology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Above Grade Level - Predictive Disaster Modeling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Above Grade Level - Advanced Techniques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Auditory Learning Enhancements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Visual Learning Supports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Inclusive Classroom Strategies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Safety and Ethical Considerations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Assessment Framework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Recommended Resources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Technology Integration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Student Engagement Strategies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Differentiation Success Indicators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Future of Disaster Education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Conclusion and Call to Action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Additional Learning Approaches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Interactive Learning Tools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Enhanced Learning Techniques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 Perspective Integration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Innovative Teaching Strategies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Adaptive Learning Approaches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Engagement Measurement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Success Evaluation Criteria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Empowering Student Understanding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Motivational Closing Statement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Technological Advancements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3301999" cy="6857107"/>
          </a:xfrm>
          <a:custGeom>
            <a:avLst/>
            <a:gdLst/>
            <a:ahLst/>
            <a:cxnLst/>
            <a:rect l="l" t="t" r="r" b="b"/>
            <a:pathLst>
              <a:path w="3301999" h="6857107">
                <a:moveTo>
                  <a:pt x="0" y="6857107"/>
                </a:moveTo>
                <a:lnTo>
                  <a:pt x="0" y="0"/>
                </a:lnTo>
                <a:lnTo>
                  <a:pt x="3301999" y="0"/>
                </a:lnTo>
                <a:lnTo>
                  <a:pt x="330199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745" t="0" r="442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7"/>
            <a:ext cx="9197204" cy="4864055"/>
          </a:xfrm>
          <a:custGeom>
            <a:avLst/>
            <a:gdLst/>
            <a:ahLst/>
            <a:cxnLst/>
            <a:rect l="l" t="t" r="r" b="b"/>
            <a:pathLst>
              <a:path w="9197204" h="4864055">
                <a:moveTo>
                  <a:pt x="112311" y="4864055"/>
                </a:moveTo>
                <a:cubicBezTo>
                  <a:pt x="50283" y="4864055"/>
                  <a:pt x="0" y="4813772"/>
                  <a:pt x="0" y="4751744"/>
                </a:cubicBezTo>
                <a:lnTo>
                  <a:pt x="0" y="112311"/>
                </a:lnTo>
                <a:cubicBezTo>
                  <a:pt x="0" y="50283"/>
                  <a:pt x="50283" y="0"/>
                  <a:pt x="112311" y="0"/>
                </a:cubicBezTo>
                <a:lnTo>
                  <a:pt x="9084893" y="0"/>
                </a:lnTo>
                <a:cubicBezTo>
                  <a:pt x="9146921" y="0"/>
                  <a:pt x="9197204" y="50283"/>
                  <a:pt x="9197204" y="112311"/>
                </a:cubicBezTo>
                <a:lnTo>
                  <a:pt x="9197204" y="4751744"/>
                </a:lnTo>
                <a:cubicBezTo>
                  <a:pt x="9197204" y="4813772"/>
                  <a:pt x="9146921" y="4864055"/>
                  <a:pt x="9084893" y="4864055"/>
                </a:cubicBezTo>
                <a:lnTo>
                  <a:pt x="112311" y="486405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641" r="386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23637" y="1810327"/>
            <a:ext cx="8444466" cy="4155556"/>
          </a:xfrm>
          <a:custGeom>
            <a:avLst/>
            <a:gdLst/>
            <a:ahLst/>
            <a:cxnLst/>
            <a:rect l="l" t="t" r="r" b="b"/>
            <a:pathLst>
              <a:path w="8444466" h="4155556">
                <a:moveTo>
                  <a:pt x="0" y="4155556"/>
                </a:moveTo>
                <a:lnTo>
                  <a:pt x="0" y="0"/>
                </a:lnTo>
                <a:lnTo>
                  <a:pt x="8444466" y="0"/>
                </a:lnTo>
                <a:lnTo>
                  <a:pt x="8444466" y="4155556"/>
                </a:lnTo>
                <a:lnTo>
                  <a:pt x="0" y="4155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30200"/>
          <a:lstStyle/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Understanding Differentiated Instruction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9197203" cy="1130599"/>
          </a:xfrm>
          <a:custGeom>
            <a:avLst/>
            <a:gdLst/>
            <a:ahLst/>
            <a:cxnLst/>
            <a:rect l="l" t="t" r="r" b="b"/>
            <a:pathLst>
              <a:path w="9197203" h="1130599">
                <a:moveTo>
                  <a:pt x="0" y="1130599"/>
                </a:moveTo>
                <a:lnTo>
                  <a:pt x="0" y="0"/>
                </a:lnTo>
                <a:lnTo>
                  <a:pt x="9197203" y="0"/>
                </a:lnTo>
                <a:lnTo>
                  <a:pt x="9197203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Understanding Differentiated Instruction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12616" r="126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Learning Styles Overview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Primary Learning Styles: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 Auditory Learners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Visual Learners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 Kinesthetic Learners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Characteristics of Each Style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Learning Styles Overview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Below Grade Level Activity - Disaster Discovery Journal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 and disaster type entry section.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Description of the disaster and its impact.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Personal reflections and lessons learned section.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Sample Journal Layout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Improved understanding of different disasters and their effects.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Enhanced critical thinking and observational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Increased awareness of disaster preparedness and response strategies.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Learning Outcomes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Structured journal template for organizing thoughts and observations.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Visual reference cards to aid in understanding different disaster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Simple disaster descriptions to provide context and background information.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Components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students to explore various types of disasters and their impacts through journaling.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Activity Objective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Below Grade Level - Activity Details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Earthquake: "Shaking ground, buildings collapse"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Tsunami: "Giant wave, floods coastal areas"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Hurricane: "Strong winds, heavy rainfall"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Example Entries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Completion of Journal Entries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of Disaster Concepts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Creativity and Engagement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Assessment Criteria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Simplified Language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Include Graphic Support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Structured Templates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Scaffolding Techniques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Introduce the Disaster Topic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Structured Journal Template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Explain Disaster Descriptions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Distribute Visual Reference Cards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Step-by-Step Journal Creation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12616" r="126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At Grade Level Activity - Disaster Impact Analysis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Activity Overview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Research Focus Areas: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 Environmental impacts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Social consequences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 Economic implications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At Grade Level Activity - Disaster Impact Analysis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At Grade Level - Research Methodology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Clarity of research question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Depth of analysis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of credible sources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Presentation quality and coherence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Evaluation Rubric Components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Establish research groups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Conduct peer reviews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Share resources and insights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constructive feedback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Peer Collaboration Techniques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Create informative slides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 engaging videos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interactive simulations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audio elements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Multimedia Presentation Options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academic journals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Access reputable websites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 subject matter experts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primary sources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Resource Selection Strategies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Define research objectives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Conduct literature review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Formulate research questions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Design research methodology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Research Process Breakdown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Above Grade Level - Predictive Disaster Modeling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advanced software for modeling simulations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 AI algorithms for predictive analytics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Integrate real-time data for enhanced forecasting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Technology Integration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Conduct in-depth research on disaster patterns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data-driven approaches for modeling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Apply statistical analysis for predictive accuracy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Scientific Inquiry Methods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geological modeling for risk assessment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meteorological predictions for early warnings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 technological interventions for disaster mitigation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Complex Analysis Approach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 advanced analytical skills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 complex disaster scenarios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Apply predictive modeling techniques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Advanced Learning Objectives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3301999" cy="6857107"/>
          </a:xfrm>
          <a:custGeom>
            <a:avLst/>
            <a:gdLst/>
            <a:ahLst/>
            <a:cxnLst/>
            <a:rect l="l" t="t" r="r" b="b"/>
            <a:pathLst>
              <a:path w="3301999" h="6857107">
                <a:moveTo>
                  <a:pt x="0" y="6857107"/>
                </a:moveTo>
                <a:lnTo>
                  <a:pt x="0" y="0"/>
                </a:lnTo>
                <a:lnTo>
                  <a:pt x="3301999" y="0"/>
                </a:lnTo>
                <a:lnTo>
                  <a:pt x="330199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745" t="0" r="442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7"/>
            <a:ext cx="9197204" cy="4864055"/>
          </a:xfrm>
          <a:custGeom>
            <a:avLst/>
            <a:gdLst/>
            <a:ahLst/>
            <a:cxnLst/>
            <a:rect l="l" t="t" r="r" b="b"/>
            <a:pathLst>
              <a:path w="9197204" h="4864055">
                <a:moveTo>
                  <a:pt x="112311" y="4864055"/>
                </a:moveTo>
                <a:cubicBezTo>
                  <a:pt x="50283" y="4864055"/>
                  <a:pt x="0" y="4813772"/>
                  <a:pt x="0" y="4751744"/>
                </a:cubicBezTo>
                <a:lnTo>
                  <a:pt x="0" y="112311"/>
                </a:lnTo>
                <a:cubicBezTo>
                  <a:pt x="0" y="50283"/>
                  <a:pt x="50283" y="0"/>
                  <a:pt x="112311" y="0"/>
                </a:cubicBezTo>
                <a:lnTo>
                  <a:pt x="9084893" y="0"/>
                </a:lnTo>
                <a:cubicBezTo>
                  <a:pt x="9146921" y="0"/>
                  <a:pt x="9197204" y="50283"/>
                  <a:pt x="9197204" y="112311"/>
                </a:cubicBezTo>
                <a:lnTo>
                  <a:pt x="9197204" y="4751744"/>
                </a:lnTo>
                <a:cubicBezTo>
                  <a:pt x="9197204" y="4813772"/>
                  <a:pt x="9146921" y="4864055"/>
                  <a:pt x="9084893" y="4864055"/>
                </a:cubicBezTo>
                <a:lnTo>
                  <a:pt x="112311" y="486405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23637" y="1810327"/>
            <a:ext cx="8444466" cy="4155556"/>
          </a:xfrm>
          <a:custGeom>
            <a:avLst/>
            <a:gdLst/>
            <a:ahLst/>
            <a:cxnLst/>
            <a:rect l="l" t="t" r="r" b="b"/>
            <a:pathLst>
              <a:path w="8444466" h="4155556">
                <a:moveTo>
                  <a:pt x="0" y="4155556"/>
                </a:moveTo>
                <a:lnTo>
                  <a:pt x="0" y="0"/>
                </a:lnTo>
                <a:lnTo>
                  <a:pt x="8444466" y="0"/>
                </a:lnTo>
                <a:lnTo>
                  <a:pt x="8444466" y="4155556"/>
                </a:lnTo>
                <a:lnTo>
                  <a:pt x="0" y="4155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30200"/>
          <a:lstStyle/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Above Grade Level - Advanced Techniques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9197203" cy="1130599"/>
          </a:xfrm>
          <a:custGeom>
            <a:avLst/>
            <a:gdLst/>
            <a:ahLst/>
            <a:cxnLst/>
            <a:rect l="l" t="t" r="r" b="b"/>
            <a:pathLst>
              <a:path w="9197203" h="1130599">
                <a:moveTo>
                  <a:pt x="0" y="1130599"/>
                </a:moveTo>
                <a:lnTo>
                  <a:pt x="0" y="0"/>
                </a:lnTo>
                <a:lnTo>
                  <a:pt x="9197203" y="0"/>
                </a:lnTo>
                <a:lnTo>
                  <a:pt x="9197203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Above Grade Level - Advanced Techniques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12616" r="126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Auditory Learning Enhancements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specialized learning strategies tailored for auditory learners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audio-based learning resources such as podcasts, expert speaker recordings, and scientific explanations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Focus on developing listening skills and enhancing engagement through auditory stimuli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Auditory Learning Enhancements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  <a:lnTo>
                  <a:pt x="57682" y="2348633"/>
                </a:lnTo>
              </a:path>
            </a:pathLst>
          </a:custGeom>
          <a:blipFill>
            <a:blip r:embed="rId2"/>
            <a:srcRect l="0" r="0" t="6904" b="6904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Visual Learning Supports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Visual Analysis Skills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Data Visualization Techniques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Visual Learning Tools: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Satellite imagery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Geological maps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Infographic resources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Visual Learning Supports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Inclusive Classroom Strategies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Foster a culture of respect and inclusivity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resources for students with diverse needs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Supportive Learning Environment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digital tools to support diverse learners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assistive technology for accessibility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Technology integration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teamwork and cooperation among students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Promote learning through shared experiences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Peer collaboration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Allow for alternative forms of assessment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Consider individual student needs and preferences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Flexible assessment options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Varied activities to cater to different learning styles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Options for students to demonstrate understanding in diverse ways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Multiple learning entry points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Safety and Ethical Considerations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Recognize and address trauma effects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 trauma-sensitive practices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Trauma-Informed Education Strategies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Respect diverse perspectives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Foster critical thinking and empathy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Ethical Teaching Approaches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community involvement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Promote disaster preparedness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Community Resilience Discussion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Access to counseling services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Mental health awareness initiatives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Psychological Support Resources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with empathy and understanding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a safe space for discussion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Sensitive Topic Handling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  <a:lnTo>
                  <a:pt x="57682" y="2348633"/>
                </a:lnTo>
              </a:path>
            </a:pathLst>
          </a:custGeom>
          <a:blipFill>
            <a:blip r:embed="rId2"/>
            <a:srcRect l="0" r="0" t="17786" b="1778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Assessment Framework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Comprehensive Evaluation Approach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Progress Monitoring Techniques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Evaluation Methods: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Formative Assessment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Summative Assessment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Self-Reflection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Assessment Framework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  <a:lnTo>
                  <a:pt x="57682" y="2348633"/>
                </a:lnTo>
              </a:path>
            </a:pathLst>
          </a:custGeom>
          <a:blipFill>
            <a:blip r:embed="rId2"/>
            <a:srcRect l="0" r="0" t="17823" b="1782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Recommended Resources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Online Learning Tools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Additional Research Platforms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USGS Natural Disaster Database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National Geographic Materials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NASA Earth Observatory Resources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Educational Resource List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Technology Integration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Enhances engagement and interactivity.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Facilitates real-world simulations and practical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Enables access to up-to-date information and resources.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Fosters collaboration and communication among students.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Benefits of Technology Integration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Virtual classrooms for remote disaster education.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Immersive experiences for exploring disaster scenarios.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Virtual Learning Environments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Tools for creating and analyzing disaster scenarios.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Simulation software for predicting natural disasters.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Interactive Disaster Modeling Software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Virtual scenarios for hands-on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Real-time disaster response simulations.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Online Simulation Platforms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Online platforms for interactive learning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Educational apps for disaster simulations.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Digital Learning Tools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Student Engagement Strategies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surveys and feedback to assess student interest and engagement levels.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Monitor participation rates and interaction during class activities.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Engagement Measurement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Tailor lessons to student interests and abilities for personalized engagement.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opportunities for student choice in projects and assignments.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Student-Centered Learning Approach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Offer incentives for participation such as rewards or recognition.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Connect learning to real-world examples to increase student engagement.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Motivation and Participation Methods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interactive quizzes and games to make learning engaging.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 role-playing scenarios related to disaster preparedness.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Interactive Classroom Activities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hands-on activities and simulations to enhance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group discussions and peer teaching for collaborative learning.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Active Learning Techniques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Differentiation Success Indicators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Reflective practices for educators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Adjustment of teaching methods based on student feedback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Continuous Improvement Strategies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Tailored activities for auditory, visual, and kinesthetic learners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Varied instructional approaches for diverse student needs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Adaptation to Learning Styles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Regular assessments to monitor growth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Individualized feedback for improvement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Progress Tracking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Mastery of key concepts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Application of knowledge in real-world scenarios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Learning Outcomes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Active participation in activities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Interest and enthusiasm during lessons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Student Engagement Levels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Future of Disaster Education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Holistic understanding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Emphasis on Interdisciplinary Studies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Engaging learning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Implementation of Gamification Elements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Diverse perspectives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Collaboration with Global Experts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Personalized learning experiences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Utilization of Artificial Intelligence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Immersive disaster simulations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Integration of Virtual Reality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Conclusion and Call to Action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Emphasize the Role of Technology in Disaster Education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Promote Continued Professional Development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Advocate for Inclusive Classroom Strategies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Encourage Implementation of Differentiated Instruction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Reflect on the Importance of Adaptive Learning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Additional Learning Approaches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educational games to reinforce disaster concepts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Promote teamwork and problem-solving skills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Gamification of Learning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Invite experts to share insights on disaster preparedness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Offer diverse perspectives and career exploration opportunities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Guest Speaker Sessions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hands-on experience in disaster management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Connect theoretical knowledge to real-world applications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Field Trips to Emergency Response Centers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active participation and critical thinking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Foster empathy towards disaster-affected communities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Role-Playing Exercises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 students through virtual disaster scenarios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Enhance understanding of disaster response strategies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Interactive Simulations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Interactive Learning Tools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Hands-on practice in managing disaster situations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Simulation Software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Gamified learning experiences for disaster preparedness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Serious Games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Real-time overlays of disaster impact on surroundings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Augmented Reality Apps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Engaging assessments for understanding disaster concepts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Online Interactive Quizzes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Immersive experiences of disaster scenarios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Virtual Reality Simulations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Enhanced Learning Techniques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Promoting collaborative learning through student-led presentations on disaster topics.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Peer Teaching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Analyzing past disasters to understand their impact and response strategies.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Real-World Case Studies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Encouraging students to simulate disaster response scenarios.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Role-Playing Exercises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Incorporating game elements to engage students in disaster education.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Gamified Learning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Utilizing virtual disaster scenarios for hands-on learning.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Interactive Simulations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Global Perspective Integration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Learning from global perspectives on disaster education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empathy and understanding through international dialogue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Cross-Cultural Communication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disaster-prone regions around the world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Engaging with experts from diverse backgrounds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Virtual Field Trips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Partnering with schools in different countries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Sharing best practices and lessons learned globally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Collaborative Projects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Analyzing disaster responses worldwide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cultural influences on preparedness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International Case Studies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Innovative Teaching Strategies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Encouraging students to teach each other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Building a supportive learning community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Peer Teaching and Mentoring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Pre-learning materials for in-depth discussions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Interactive class sessions for application of knowledge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Flipped Classroom Approach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Real-world applications of disaster education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Collaborative projects for hands-on experience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Project-Based Learning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Immersive experiences for better understanding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Interactive disaster scenarios for practical learning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Virtual Reality Simulations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Incorporating game elements to enhance engagement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Rewards system for active participation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Gamification in Learning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  <a:lnTo>
                  <a:pt x="82523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076406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  <a:lnTo>
                  <a:pt x="82523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310282" y="1430262"/>
            <a:ext cx="3579930" cy="4868659"/>
          </a:xfrm>
          <a:custGeom>
            <a:avLst/>
            <a:gdLst/>
            <a:ahLst/>
            <a:cxnLst/>
            <a:rect l="l" t="t" r="r" b="b"/>
            <a:pathLst>
              <a:path w="3579930" h="4868659">
                <a:moveTo>
                  <a:pt x="87923" y="4868659"/>
                </a:moveTo>
                <a:cubicBezTo>
                  <a:pt x="39365" y="4868659"/>
                  <a:pt x="0" y="4829294"/>
                  <a:pt x="0" y="4780736"/>
                </a:cubicBezTo>
                <a:lnTo>
                  <a:pt x="0" y="87923"/>
                </a:lnTo>
                <a:cubicBezTo>
                  <a:pt x="0" y="39365"/>
                  <a:pt x="39365" y="0"/>
                  <a:pt x="87923" y="0"/>
                </a:cubicBezTo>
                <a:lnTo>
                  <a:pt x="3492007" y="0"/>
                </a:lnTo>
                <a:cubicBezTo>
                  <a:pt x="3540565" y="0"/>
                  <a:pt x="3579930" y="39365"/>
                  <a:pt x="3579930" y="87923"/>
                </a:cubicBezTo>
                <a:lnTo>
                  <a:pt x="3579930" y="4780736"/>
                </a:lnTo>
                <a:cubicBezTo>
                  <a:pt x="3579930" y="4829294"/>
                  <a:pt x="3540565" y="4868659"/>
                  <a:pt x="3492007" y="4868659"/>
                </a:cubicBezTo>
                <a:lnTo>
                  <a:pt x="87923" y="4868659"/>
                </a:lnTo>
              </a:path>
            </a:pathLst>
          </a:custGeom>
          <a:blipFill>
            <a:blip r:embed="rId2"/>
            <a:srcRect l="25500" r="25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Adaptive Learning Approaches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8256406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Utilizing technology to adjust content delivery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Offering diverse pathways to mastery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56406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Adaptive Learning Strategies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8639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Tailoring teaching methods to individual student needs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Providing personalized learning experiences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Differentiated Instruction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12616" r="126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Engagement Measurement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Pre-Activity Survey to gauge initial interest levels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Participation Tracking during group discussions and activities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Post-Activity Reflections for feedback on engagement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 Scores as a measure of understanding and involvement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Engagement Measurement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7926" r="79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Success Evaluation Criteria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Student Engagement Levels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Learning Outcomes Achievement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Adaptation to Diverse Learning Styles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Monitoring Effectiveness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Continuous Improvement Strategies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Success Evaluation Criteria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  <a:lnTo>
                  <a:pt x="57682" y="2348633"/>
                </a:lnTo>
              </a:path>
            </a:pathLst>
          </a:custGeom>
          <a:blipFill>
            <a:blip r:embed="rId2"/>
            <a:srcRect l="0" r="0" t="17710" b="1771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Empowering Student Understanding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Educate on the causes and effects of different types of disasters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Empower students to make informed decisions in emergency situations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Instill a curiosity for exploring natural phenomena and disaster mitigation strategies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ongoing education and awareness beyond the classroom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Empowering Through Knowledge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Educate students on stress management during disasters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Promote self-care practices for emotional well-being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involvement in disaster preparedness initiatives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Empower students to take leadership roles in safety awareness campaigns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Cultivating Resilience and Preparedness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Promote analysis and evaluation of disaster scenarios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Foster problem-solving abilities in real-world contexts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 students in hands-on activities and simulations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collaboration and peer-to-peer learning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Offer a variety of learning materials such as videos, articles, and case studies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Strategies for Student Empowerment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  <a:lnTo>
                  <a:pt x="54051" y="23408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Motivational Closing Statement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your knowledge and skills to make a difference in your community.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 have the power to create positive change.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Be Agents of Change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Education equips you with the tools to navigate the world.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more you learn, the more prepared you are for the future.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Knowledge is Power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Adversity is a part of life, but resilience will help you overcome 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 determined and never give up, no matter how tough the journey gets.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Resilience and Determination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Never stop seeking opportunities to expand your knowledge and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Growth comes from stepping out of your comfort zone.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Seek Opportunities for Growth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Challenges are opportunities in disguise.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challenge you face is a chance to grow and learn.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Embrace Challenges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Disaster Education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12659" r="1265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Technological Advancements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Integration of Virtual Reality (VR) simulations for immersive disaster scenarios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Utilization of Augmented Reality (AR) for interactive learning experiences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Implementation of Artificial Intelligence (AI) for personalized disaster preparedness recommendations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Adoption of Geographic Information Systems (GIS) for real-time mapping and analysis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Incorporation of Drone Technology for aerial disaster assessment and monitoring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Technological Advancements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2024-12-12T16:32:40Z</dcterms:created>
  <dcterms:modified xsi:type="dcterms:W3CDTF">2024-12-12T16:32:40Z</dcterms:modified>
</cp:coreProperties>
</file>