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b305dc2a178f78a32865390ad2603dc6698db10.jpg"/><Relationship Id="rId2" Type="http://schemas.openxmlformats.org/officeDocument/2006/relationships/image" Target="../media/594341ca0ba51be813630e226c69a53c4b2fcc91.png"/><Relationship Id="rId3" Type="http://schemas.openxmlformats.org/officeDocument/2006/relationships/image" Target="../media/1723314b15c53c26c00595485927942f2b976e1a.png"/><Relationship Id="rId4" Type="http://schemas.openxmlformats.org/officeDocument/2006/relationships/image" Target="../media/1723314b15c53c26c00595485927942f2b976e1a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723314b15c53c26c00595485927942f2b976e1a.png"/><Relationship Id="rId3" Type="http://schemas.openxmlformats.org/officeDocument/2006/relationships/image" Target="../media/594341ca0ba51be813630e226c69a53c4b2fcc9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723314b15c53c26c00595485927942f2b976e1a.png"/><Relationship Id="rId3" Type="http://schemas.openxmlformats.org/officeDocument/2006/relationships/image" Target="../media/1723314b15c53c26c00595485927942f2b976e1a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c1c60bf7d74b31ac5d69c9f6d2d07c32bd4ac2d1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ddaae8eb488244e291dca0af1d3ff4a318becd98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7680d4cf9d37516914b8f2670d8957b4c9084fa1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56a50329d97ea8fef5be9d3fea120a7d2d77c8cf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a17152a9dcc59c6ead6d60cbabe18c0697e49e1d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9a90d1ef3259b1d9e8d39fd34dfcc06ac19c743.png"/><Relationship Id="rId3" Type="http://schemas.openxmlformats.org/officeDocument/2006/relationships/image" Target="../media/b5b1860c9cbac4e2a3bee6775cbedf3f99410afd.png"/><Relationship Id="rId4" Type="http://schemas.openxmlformats.org/officeDocument/2006/relationships/image" Target="../media/6a1a1d1402adc67cb4cb4becbd172da4a3c62858.png"/><Relationship Id="rId5" Type="http://schemas.openxmlformats.org/officeDocument/2006/relationships/image" Target="../media/1b55d77dfa457e315ad9ce9c4db3d87b33940090.jpg"/><Relationship Id="rId6" Type="http://schemas.openxmlformats.org/officeDocument/2006/relationships/image" Target="../media/1723314b15c53c26c00595485927942f2b976e1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723314b15c53c26c00595485927942f2b976e1a.png"/><Relationship Id="rId3" Type="http://schemas.openxmlformats.org/officeDocument/2006/relationships/image" Target="../media/1723314b15c53c26c00595485927942f2b976e1a.png"/><Relationship Id="rId4" Type="http://schemas.openxmlformats.org/officeDocument/2006/relationships/image" Target="../media/1723314b15c53c26c00595485927942f2b976e1a.png"/><Relationship Id="rId5" Type="http://schemas.openxmlformats.org/officeDocument/2006/relationships/image" Target="../media/470ce9cb02db4c6943aef9d686cfb4331e278aa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723314b15c53c26c00595485927942f2b976e1a.png"/><Relationship Id="rId3" Type="http://schemas.openxmlformats.org/officeDocument/2006/relationships/image" Target="../media/1723314b15c53c26c00595485927942f2b976e1a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723314b15c53c26c00595485927942f2b976e1a.png"/><Relationship Id="rId2" Type="http://schemas.openxmlformats.org/officeDocument/2006/relationships/image" Target="../media/1723314b15c53c26c00595485927942f2b976e1a.png"/><Relationship Id="rId3" Type="http://schemas.openxmlformats.org/officeDocument/2006/relationships/image" Target="../media/1723314b15c53c26c00595485927942f2b976e1a.png"/><Relationship Id="rId4" Type="http://schemas.openxmlformats.org/officeDocument/2006/relationships/image" Target="../media/1723314b15c53c26c00595485927942f2b976e1a.png"/><Relationship Id="rId5" Type="http://schemas.openxmlformats.org/officeDocument/2006/relationships/image" Target="../media/470ce9cb02db4c6943aef9d686cfb4331e278aa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8835" y="198997"/>
            <a:ext cx="877881" cy="296296"/>
          </a:xfrm>
          <a:custGeom>
            <a:avLst/>
            <a:gdLst/>
            <a:ahLst/>
            <a:cxnLst/>
            <a:rect l="l" t="t" r="r" b="b"/>
            <a:pathLst>
              <a:path w="877881" h="296296">
                <a:moveTo>
                  <a:pt x="0" y="296296"/>
                </a:moveTo>
                <a:lnTo>
                  <a:pt x="0" y="0"/>
                </a:lnTo>
                <a:lnTo>
                  <a:pt x="877881" y="0"/>
                </a:lnTo>
                <a:lnTo>
                  <a:pt x="877881" y="296296"/>
                </a:lnTo>
                <a:lnTo>
                  <a:pt x="0" y="296296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80997" y="1151657"/>
            <a:ext cx="7008093" cy="3931920"/>
          </a:xfrm>
          <a:custGeom>
            <a:avLst/>
            <a:gdLst/>
            <a:ahLst/>
            <a:cxnLst/>
            <a:rect l="l" t="t" r="r" b="b"/>
            <a:pathLst>
              <a:path w="7008093" h="3931920">
                <a:moveTo>
                  <a:pt x="0" y="3931920"/>
                </a:moveTo>
                <a:lnTo>
                  <a:pt x="0" y="0"/>
                </a:lnTo>
                <a:lnTo>
                  <a:pt x="7008093" y="0"/>
                </a:lnTo>
                <a:lnTo>
                  <a:pt x="7008093" y="3931920"/>
                </a:lnTo>
                <a:lnTo>
                  <a:pt x="0" y="393192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Mastering Present Simple Tense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380997" y="5290419"/>
            <a:ext cx="7008093" cy="457200"/>
          </a:xfrm>
          <a:custGeom>
            <a:avLst/>
            <a:gdLst/>
            <a:ahLst/>
            <a:cxnLst/>
            <a:rect l="l" t="t" r="r" b="b"/>
            <a:pathLst>
              <a:path w="7008093" h="457200">
                <a:moveTo>
                  <a:pt x="0" y="457200"/>
                </a:moveTo>
                <a:lnTo>
                  <a:pt x="0" y="0"/>
                </a:lnTo>
                <a:lnTo>
                  <a:pt x="7008093" y="0"/>
                </a:lnTo>
                <a:lnTo>
                  <a:pt x="7008093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 Comprehensive Guide to Subject Knowledge and Usage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718505" y="660760"/>
            <a:ext cx="3473495" cy="5530128"/>
          </a:xfrm>
          <a:custGeom>
            <a:avLst/>
            <a:gdLst/>
            <a:ahLst/>
            <a:cxnLst/>
            <a:rect l="l" t="t" r="r" b="b"/>
            <a:pathLst>
              <a:path w="3473495" h="5530128">
                <a:moveTo>
                  <a:pt x="0" y="5530128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5530128"/>
                </a:lnTo>
                <a:lnTo>
                  <a:pt x="0" y="5530128"/>
                </a:lnTo>
              </a:path>
            </a:pathLst>
          </a:custGeom>
          <a:blipFill>
            <a:blip r:embed="rId1"/>
            <a:srcRect l="29071" r="290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12155" y="660761"/>
            <a:ext cx="6350" cy="5536479"/>
          </a:xfrm>
          <a:custGeom>
            <a:avLst/>
            <a:gdLst/>
            <a:ahLst/>
            <a:cxnLst/>
            <a:rect l="l" t="t" r="r" b="b"/>
            <a:pathLst>
              <a:path w="6350" h="5536479">
                <a:moveTo>
                  <a:pt x="0" y="5536479"/>
                </a:moveTo>
                <a:lnTo>
                  <a:pt x="0" y="0"/>
                </a:lnTo>
                <a:lnTo>
                  <a:pt x="6350" y="0"/>
                </a:lnTo>
                <a:lnTo>
                  <a:pt x="6350" y="5536479"/>
                </a:lnTo>
                <a:lnTo>
                  <a:pt x="0" y="553647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7" y="6471617"/>
            <a:ext cx="1149354" cy="153888"/>
          </a:xfrm>
          <a:custGeom>
            <a:avLst/>
            <a:gdLst/>
            <a:ahLst/>
            <a:cxnLst/>
            <a:rect l="l" t="t" r="r" b="b"/>
            <a:pathLst>
              <a:path w="1149354" h="153888">
                <a:moveTo>
                  <a:pt x="0" y="153888"/>
                </a:moveTo>
                <a:lnTo>
                  <a:pt x="0" y="0"/>
                </a:lnTo>
                <a:lnTo>
                  <a:pt x="1149354" y="0"/>
                </a:lnTo>
                <a:lnTo>
                  <a:pt x="1149354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413946" y="660761"/>
            <a:ext cx="1396993" cy="5536479"/>
          </a:xfrm>
          <a:custGeom>
            <a:avLst/>
            <a:gdLst/>
            <a:ahLst/>
            <a:cxnLst/>
            <a:rect l="l" t="t" r="r" b="b"/>
            <a:pathLst>
              <a:path w="1396993" h="5536479">
                <a:moveTo>
                  <a:pt x="0" y="5536479"/>
                </a:moveTo>
                <a:lnTo>
                  <a:pt x="0" y="0"/>
                </a:lnTo>
                <a:lnTo>
                  <a:pt x="1396993" y="0"/>
                </a:lnTo>
                <a:lnTo>
                  <a:pt x="1396993" y="5536479"/>
                </a:lnTo>
                <a:lnTo>
                  <a:pt x="0" y="5536479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0998" y="980750"/>
            <a:ext cx="2108202" cy="521242"/>
          </a:xfrm>
          <a:custGeom>
            <a:avLst/>
            <a:gdLst/>
            <a:ahLst/>
            <a:cxnLst/>
            <a:rect l="l" t="t" r="r" b="b"/>
            <a:pathLst>
              <a:path w="2108202" h="521242">
                <a:moveTo>
                  <a:pt x="0" y="521242"/>
                </a:moveTo>
                <a:lnTo>
                  <a:pt x="0" y="0"/>
                </a:lnTo>
                <a:lnTo>
                  <a:pt x="2108202" y="0"/>
                </a:lnTo>
                <a:lnTo>
                  <a:pt x="2108202" y="521242"/>
                </a:lnTo>
                <a:lnTo>
                  <a:pt x="0" y="52124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81"/>
              </a:spcBef>
              <a:buNone/>
            </a:pPr>
            <a:r>
              <a:rPr lang="en-US" sz="2179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Table of contents</a:t>
            </a:r>
            <a:endParaRPr lang="en-US" sz="2179" dirty="0"/>
          </a:p>
        </p:txBody>
      </p:sp>
      <p:sp>
        <p:nvSpPr>
          <p:cNvPr id="7" name="Text 5"/>
          <p:cNvSpPr/>
          <p:nvPr/>
        </p:nvSpPr>
        <p:spPr>
          <a:xfrm>
            <a:off x="3060685" y="980750"/>
            <a:ext cx="6972264" cy="4937760"/>
          </a:xfrm>
          <a:custGeom>
            <a:avLst/>
            <a:gdLst/>
            <a:ahLst/>
            <a:cxnLst/>
            <a:rect l="l" t="t" r="r" b="b"/>
            <a:pathLst>
              <a:path w="6972264" h="4937760">
                <a:moveTo>
                  <a:pt x="0" y="4937760"/>
                </a:moveTo>
                <a:lnTo>
                  <a:pt x="0" y="0"/>
                </a:lnTo>
                <a:lnTo>
                  <a:pt x="6972264" y="0"/>
                </a:lnTo>
                <a:lnTo>
                  <a:pt x="6972264" y="4937760"/>
                </a:lnTo>
                <a:lnTo>
                  <a:pt x="0" y="49377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005840"/>
          <a:lstStyle/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Lesson Introduction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Subject Knowledge: Present Simple Tense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Subject Knowledge: The Verb "To Be"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Subject Knowledge: There Is/There Are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Subject Knowledge: It's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Target Audience: Adult Learners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Importance of Present Simple Tense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Usage of Verb "To Be"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Expressions: There Is/There Are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Understanding "It's"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5417" y="660761"/>
            <a:ext cx="6350" cy="5536479"/>
          </a:xfrm>
          <a:custGeom>
            <a:avLst/>
            <a:gdLst/>
            <a:ahLst/>
            <a:cxnLst/>
            <a:rect l="l" t="t" r="r" b="b"/>
            <a:pathLst>
              <a:path w="6350" h="5536479">
                <a:moveTo>
                  <a:pt x="0" y="5536479"/>
                </a:moveTo>
                <a:lnTo>
                  <a:pt x="0" y="0"/>
                </a:lnTo>
                <a:lnTo>
                  <a:pt x="6350" y="0"/>
                </a:lnTo>
                <a:lnTo>
                  <a:pt x="6350" y="5536479"/>
                </a:lnTo>
                <a:lnTo>
                  <a:pt x="0" y="553647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820368" y="980750"/>
            <a:ext cx="584149" cy="4937760"/>
          </a:xfrm>
          <a:custGeom>
            <a:avLst/>
            <a:gdLst/>
            <a:ahLst/>
            <a:cxnLst/>
            <a:rect l="l" t="t" r="r" b="b"/>
            <a:pathLst>
              <a:path w="584149" h="4937760">
                <a:moveTo>
                  <a:pt x="0" y="4937760"/>
                </a:moveTo>
                <a:lnTo>
                  <a:pt x="0" y="0"/>
                </a:lnTo>
                <a:lnTo>
                  <a:pt x="584149" y="0"/>
                </a:lnTo>
                <a:lnTo>
                  <a:pt x="584149" y="4937760"/>
                </a:lnTo>
                <a:lnTo>
                  <a:pt x="0" y="49377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005840"/>
          <a:lstStyle/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01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02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03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04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05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06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07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08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09</a:t>
            </a:r>
            <a:endParaRPr lang="en-US" sz="2000" dirty="0"/>
          </a:p>
          <a:p>
            <a:pPr algn="ctr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dirty="0">
                <a:solidFill>
                  <a:srgbClr val="D5D0BC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80998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456670" y="6480625"/>
            <a:ext cx="354269" cy="153888"/>
          </a:xfrm>
          <a:custGeom>
            <a:avLst/>
            <a:gdLst/>
            <a:ahLst/>
            <a:cxnLst/>
            <a:rect l="l" t="t" r="r" b="b"/>
            <a:pathLst>
              <a:path w="354269" h="153888">
                <a:moveTo>
                  <a:pt x="0" y="153888"/>
                </a:moveTo>
                <a:lnTo>
                  <a:pt x="0" y="0"/>
                </a:lnTo>
                <a:lnTo>
                  <a:pt x="354269" y="0"/>
                </a:lnTo>
                <a:lnTo>
                  <a:pt x="35426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</a:t>
            </a:r>
            <a:endParaRPr lang="en-US" sz="99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91157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674602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E9E9E9"/>
          </a:solidFill>
          <a:ln w="9525">
            <a:solidFill>
              <a:srgbClr val="C6C6C6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958047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241492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E9E9E9"/>
          </a:solidFill>
          <a:ln w="9525">
            <a:solidFill>
              <a:srgbClr val="C6C6C6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524938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1530597"/>
            <a:ext cx="12191937" cy="6350"/>
          </a:xfrm>
          <a:custGeom>
            <a:avLst/>
            <a:gdLst/>
            <a:ahLst/>
            <a:cxnLst/>
            <a:rect l="l" t="t" r="r" b="b"/>
            <a:pathLst>
              <a:path w="12191937" h="6350">
                <a:moveTo>
                  <a:pt x="0" y="635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50"/>
                </a:lnTo>
                <a:lnTo>
                  <a:pt x="0" y="635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80997" y="919436"/>
            <a:ext cx="11429941" cy="469839"/>
          </a:xfrm>
          <a:custGeom>
            <a:avLst/>
            <a:gdLst/>
            <a:ahLst/>
            <a:cxnLst/>
            <a:rect l="l" t="t" r="r" b="b"/>
            <a:pathLst>
              <a:path w="11429941" h="469839">
                <a:moveTo>
                  <a:pt x="0" y="469839"/>
                </a:moveTo>
                <a:lnTo>
                  <a:pt x="0" y="0"/>
                </a:lnTo>
                <a:lnTo>
                  <a:pt x="11429941" y="0"/>
                </a:lnTo>
                <a:lnTo>
                  <a:pt x="11429941" y="469839"/>
                </a:lnTo>
                <a:lnTo>
                  <a:pt x="0" y="4698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1975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Present Simple Tense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975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for habitual actions, general truths, and routine activities.</a:t>
            </a:r>
            <a:endParaRPr lang="en-US" sz="653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Formed with the base form of the verb (e.g., "I play," "She works," "They study").</a:t>
            </a:r>
            <a:endParaRPr lang="en-US" sz="653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Describes daily routines, personal preferences, and simple facts.</a:t>
            </a:r>
            <a:endParaRPr lang="en-US" sz="653" dirty="0"/>
          </a:p>
        </p:txBody>
      </p:sp>
      <p:sp>
        <p:nvSpPr>
          <p:cNvPr id="14" name="Text 12"/>
          <p:cNvSpPr/>
          <p:nvPr/>
        </p:nvSpPr>
        <p:spPr>
          <a:xfrm>
            <a:off x="290064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The Verb "To Be"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90064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Essential for identifying existence, states, or qualities.</a:t>
            </a:r>
            <a:endParaRPr lang="en-US" sz="653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Conjugated as "am," "is," "are" depending on the subject.</a:t>
            </a:r>
            <a:endParaRPr lang="en-US" sz="653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653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"I am happy," "She is tall," "They are students."]},{</a:t>
            </a:r>
            <a:endParaRPr lang="en-US" sz="653" dirty="0"/>
          </a:p>
        </p:txBody>
      </p:sp>
      <p:sp>
        <p:nvSpPr>
          <p:cNvPr id="16" name="Text 14"/>
          <p:cNvSpPr/>
          <p:nvPr/>
        </p:nvSpPr>
        <p:spPr>
          <a:xfrm>
            <a:off x="5184092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Expressions "There Is/There Are"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184092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indicate existence or presence of something.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Singular: "There is a book on the table."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Plural: "There are many cars in the parking lot.</a:t>
            </a:r>
            <a:endParaRPr lang="en-US" sz="746" dirty="0"/>
          </a:p>
        </p:txBody>
      </p:sp>
      <p:sp>
        <p:nvSpPr>
          <p:cNvPr id="18" name="Text 16"/>
          <p:cNvSpPr/>
          <p:nvPr/>
        </p:nvSpPr>
        <p:spPr>
          <a:xfrm>
            <a:off x="746753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Use of "It's"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46753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Contraction of "it is" or "it has."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describe objects, animals, or weather conditions.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"It's raining," "It's a beautiful day.</a:t>
            </a:r>
            <a:endParaRPr lang="en-US" sz="746" dirty="0"/>
          </a:p>
        </p:txBody>
      </p:sp>
      <p:sp>
        <p:nvSpPr>
          <p:cNvPr id="20" name="Text 18"/>
          <p:cNvSpPr/>
          <p:nvPr/>
        </p:nvSpPr>
        <p:spPr>
          <a:xfrm>
            <a:off x="9750982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Use of "It's"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9750982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Contraction of "it is" or "it has."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describe objects, animals, or weather conditions.</a:t>
            </a:r>
            <a:endParaRPr lang="en-US" sz="746" dirty="0"/>
          </a:p>
          <a:p>
            <a:pPr algn="ctr" marL="0" indent="0">
              <a:lnSpc>
                <a:spcPct val="90000"/>
              </a:lnSpc>
              <a:spcBef>
                <a:spcPts val="829"/>
              </a:spcBef>
              <a:buNone/>
            </a:pPr>
            <a:r>
              <a:rPr lang="en-US" sz="746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"It's raining," "It's a beautiful day.</a:t>
            </a:r>
            <a:endParaRPr lang="en-US" sz="746" dirty="0"/>
          </a:p>
        </p:txBody>
      </p:sp>
      <p:sp>
        <p:nvSpPr>
          <p:cNvPr id="22" name="Text 20"/>
          <p:cNvSpPr/>
          <p:nvPr/>
        </p:nvSpPr>
        <p:spPr>
          <a:xfrm>
            <a:off x="1159194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01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0292975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05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726084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03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3442639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02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006973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380998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  <p:sp>
        <p:nvSpPr>
          <p:cNvPr id="28" name="Text 26"/>
          <p:cNvSpPr/>
          <p:nvPr/>
        </p:nvSpPr>
        <p:spPr>
          <a:xfrm>
            <a:off x="11262360" y="6480625"/>
            <a:ext cx="548579" cy="153888"/>
          </a:xfrm>
          <a:custGeom>
            <a:avLst/>
            <a:gdLst/>
            <a:ahLst/>
            <a:cxnLst/>
            <a:rect l="l" t="t" r="r" b="b"/>
            <a:pathLst>
              <a:path w="548579" h="153888">
                <a:moveTo>
                  <a:pt x="0" y="153888"/>
                </a:moveTo>
                <a:lnTo>
                  <a:pt x="0" y="0"/>
                </a:lnTo>
                <a:lnTo>
                  <a:pt x="548579" y="0"/>
                </a:lnTo>
                <a:lnTo>
                  <a:pt x="54857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</a:t>
            </a:r>
            <a:endParaRPr lang="en-US" sz="9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Subject Knowledge: Present Simple Tense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5753" r="3575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2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372"/>
              </a:spcBef>
              <a:spcAft>
                <a:spcPts val="915"/>
              </a:spcAft>
              <a:buNone/>
            </a:pPr>
            <a:r>
              <a:rPr lang="en-US" sz="1281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 Simple Tense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express habitual actions, general truths, and routine activities.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Formed by using the base form of the verb (e.g., 'I play,' 'She works,' 'They study').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Crucial for describing daily routines, personal preferences, and simple facts.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1372"/>
              </a:spcBef>
              <a:spcAft>
                <a:spcPts val="915"/>
              </a:spcAft>
              <a:buNone/>
            </a:pPr>
            <a:r>
              <a:rPr lang="en-US" sz="1281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'To Be'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Indicates states of being, identity, and existence.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Conjugation in present simple tense: 'am' (first person singular), 'is' (third person singular), 'are' (plural forms).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1372"/>
              </a:spcBef>
              <a:spcAft>
                <a:spcPts val="915"/>
              </a:spcAft>
              <a:buNone/>
            </a:pPr>
            <a:r>
              <a:rPr lang="en-US" sz="1281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Is/There Are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Indicate the existence of something in a specific location.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'There is' for singular nouns, 'there are' for plural nouns.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describe the presence of objects, people, or places.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1372"/>
              </a:spcBef>
              <a:spcAft>
                <a:spcPts val="915"/>
              </a:spcAft>
              <a:buNone/>
            </a:pPr>
            <a:r>
              <a:rPr lang="en-US" sz="1281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It's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Contraction of 'it is' or 'it has'.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Expresses possession, characteristics, or qualities of a singular object or subject.</a:t>
            </a:r>
            <a:endParaRPr lang="en-US" sz="1281" dirty="0"/>
          </a:p>
          <a:p>
            <a:pPr algn="l" marL="0" indent="0">
              <a:lnSpc>
                <a:spcPct val="120000"/>
              </a:lnSpc>
              <a:spcBef>
                <a:spcPts val="549"/>
              </a:spcBef>
              <a:spcAft>
                <a:spcPts val="549"/>
              </a:spcAft>
              <a:buNone/>
            </a:pPr>
            <a:r>
              <a:rPr lang="en-US" sz="128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Commonly used in everyday conversations and written communication.</a:t>
            </a:r>
            <a:endParaRPr lang="en-US" sz="1281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Subject Knowledge: The Verb "To Be"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3181" r="3318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3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465"/>
              </a:spcBef>
              <a:spcAft>
                <a:spcPts val="976"/>
              </a:spcAft>
              <a:buNone/>
            </a:pPr>
            <a:r>
              <a:rPr lang="en-US" sz="1367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 Simple Tense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for habitual actions, general truths, and routine activities.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Formed with the base form of the verb (e.g., "I play," "She works," "They study").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Describes daily routines, personal preferences, and simple facts.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1465"/>
              </a:spcBef>
              <a:spcAft>
                <a:spcPts val="976"/>
              </a:spcAft>
              <a:buNone/>
            </a:pPr>
            <a:r>
              <a:rPr lang="en-US" sz="1367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"To Be"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Essential for identifying the subject in a sentence.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Conjugated as "am," "is," and "are" for different subjects.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"I am happy," "She is busy," "They are students."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1465"/>
              </a:spcBef>
              <a:spcAft>
                <a:spcPts val="976"/>
              </a:spcAft>
              <a:buNone/>
            </a:pPr>
            <a:r>
              <a:rPr lang="en-US" sz="1367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Subject-Verb Agreement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"to be" must agree with the subject in number and person.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Singular subjects use "is" (e.g., "He is tall"), while plural subjects use "are" (e.g., "They are happy").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1465"/>
              </a:spcBef>
              <a:spcAft>
                <a:spcPts val="976"/>
              </a:spcAft>
              <a:buNone/>
            </a:pPr>
            <a:r>
              <a:rPr lang="en-US" sz="1367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Contractions with "To Be"</a:t>
            </a:r>
            <a:endParaRPr lang="en-US" sz="1367" dirty="0"/>
          </a:p>
          <a:p>
            <a:pPr algn="l" marL="0" indent="0">
              <a:lnSpc>
                <a:spcPct val="120000"/>
              </a:lnSpc>
              <a:spcBef>
                <a:spcPts val="586"/>
              </a:spcBef>
              <a:spcAft>
                <a:spcPts val="586"/>
              </a:spcAft>
              <a:buNone/>
            </a:pPr>
            <a:r>
              <a:rPr lang="en-US" sz="1367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Common contractions include "I'm" (I am), "he's" (he is), "she's" (she is), "it's" (it is), "we're" (we are), and "they're" (they are).</a:t>
            </a:r>
            <a:endParaRPr lang="en-US" sz="1367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Subject Knowledge: There Is/There Are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3220" r="332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4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384"/>
              </a:spcBef>
              <a:spcAft>
                <a:spcPts val="923"/>
              </a:spcAft>
              <a:buNone/>
            </a:pPr>
            <a:r>
              <a:rPr lang="en-US" sz="1292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Is/There Are" Usage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indicate the existence of something in a specific location.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is" is used for singular nouns.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are" is used for plural nouns.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"There is a book on the table" or "There are many students in the classroom."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1384"/>
              </a:spcBef>
              <a:spcAft>
                <a:spcPts val="923"/>
              </a:spcAft>
              <a:buNone/>
            </a:pPr>
            <a:r>
              <a:rPr lang="en-US" sz="1292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Positive Sentences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is" is used for singular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are" is used for plural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"There is a cat in the garden" or "There are three apples on the tree."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1384"/>
              </a:spcBef>
              <a:spcAft>
                <a:spcPts val="923"/>
              </a:spcAft>
              <a:buNone/>
            </a:pPr>
            <a:r>
              <a:rPr lang="en-US" sz="1292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Negative Sentences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isn't" is used for singular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aren't" is used for plural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"There isn't a cloud in the sky" or "There aren't any pens on the desk."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1384"/>
              </a:spcBef>
              <a:spcAft>
                <a:spcPts val="923"/>
              </a:spcAft>
              <a:buNone/>
            </a:pPr>
            <a:r>
              <a:rPr lang="en-US" sz="1292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Interrogative Sentences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Structure is reversed in questions.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"Is there" is used for singular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"Are there" is used for plural subjects.</a:t>
            </a:r>
            <a:endParaRPr lang="en-US" sz="1292" dirty="0"/>
          </a:p>
          <a:p>
            <a:pPr algn="l" marL="0" indent="0">
              <a:lnSpc>
                <a:spcPct val="120000"/>
              </a:lnSpc>
              <a:spcBef>
                <a:spcPts val="554"/>
              </a:spcBef>
              <a:spcAft>
                <a:spcPts val="554"/>
              </a:spcAft>
              <a:buNone/>
            </a:pPr>
            <a:r>
              <a:rPr lang="en-US" sz="1292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"Is there a problem with the computer?" or "Are there any questions?"</a:t>
            </a:r>
            <a:endParaRPr lang="en-US" sz="1292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Subject Knowledge: It's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2587" r="325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5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398"/>
              </a:spcBef>
              <a:spcAft>
                <a:spcPts val="932"/>
              </a:spcAft>
              <a:buNone/>
            </a:pPr>
            <a:r>
              <a:rPr lang="en-US" sz="1305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 Simple Tense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express habitual actions, general truths, and routine activities.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Formed by using the base form of the verb (e.g., 'I play,' 'She works,' 'They study').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Crucial for describing daily routines, personal preferences, and simple facts.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1398"/>
              </a:spcBef>
              <a:spcAft>
                <a:spcPts val="932"/>
              </a:spcAft>
              <a:buNone/>
            </a:pPr>
            <a:r>
              <a:rPr lang="en-US" sz="1305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'To Be'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Indicates states of being, identity, and existence.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Conjugated as 'am,' 'is,' and 'are' depending on the subject (e.g., 'I am,' 'She is,' 'They are').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1398"/>
              </a:spcBef>
              <a:spcAft>
                <a:spcPts val="932"/>
              </a:spcAft>
              <a:buNone/>
            </a:pPr>
            <a:r>
              <a:rPr lang="en-US" sz="1305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Expressions 'There Is/There Are'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to indicate the existence of something in a specific location.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'There is' is used for singular nouns (e.g., 'There is a book on the table').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'There are' is used for plural nouns (e.g., 'There are many students in the classroom').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1398"/>
              </a:spcBef>
              <a:spcAft>
                <a:spcPts val="932"/>
              </a:spcAft>
              <a:buNone/>
            </a:pPr>
            <a:r>
              <a:rPr lang="en-US" sz="1305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 of 'It's'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 contraction of 'it is' or 'it has.'</a:t>
            </a:r>
            <a:endParaRPr lang="en-US" sz="1305" dirty="0"/>
          </a:p>
          <a:p>
            <a:pPr algn="l" marL="0" indent="0">
              <a:lnSpc>
                <a:spcPct val="120000"/>
              </a:lnSpc>
              <a:spcBef>
                <a:spcPts val="559"/>
              </a:spcBef>
              <a:spcAft>
                <a:spcPts val="559"/>
              </a:spcAft>
              <a:buNone/>
            </a:pPr>
            <a:r>
              <a:rPr lang="en-US" sz="1305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Commonly used to express possession, describe characteristics, or provide information about a subject (e.g., 'It's raining,' 'It's my book,' 'It's been a long day').</a:t>
            </a:r>
            <a:endParaRPr lang="en-US" sz="1305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Target Audience: Adult Learners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1895" r="31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6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Lesson Introduction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 this comprehensive English lesson, we will delve into the fundamental grammatical concepts of the present simple tense, the verb "to be," the expressions "there is/there are," and the use of "it's."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These core elements are essential for effective communication in the English language, and mastering them will provide a strong foundation for further language development.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This lesson is tailored for adult learners aged 21 and above, ensuring that the content and delivery are relevant and engaging for this target audience.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40130" y="914727"/>
            <a:ext cx="7861299" cy="460691"/>
          </a:xfrm>
          <a:custGeom>
            <a:avLst/>
            <a:gdLst/>
            <a:ahLst/>
            <a:cxnLst/>
            <a:rect l="l" t="t" r="r" b="b"/>
            <a:pathLst>
              <a:path w="7861299" h="460691">
                <a:moveTo>
                  <a:pt x="0" y="460691"/>
                </a:moveTo>
                <a:lnTo>
                  <a:pt x="0" y="0"/>
                </a:lnTo>
                <a:lnTo>
                  <a:pt x="7861299" y="0"/>
                </a:lnTo>
                <a:lnTo>
                  <a:pt x="7861299" y="460691"/>
                </a:lnTo>
                <a:lnTo>
                  <a:pt x="0" y="46069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Importance of Present Simple Tense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86133" y="1530599"/>
            <a:ext cx="8705088" cy="6347"/>
          </a:xfrm>
          <a:custGeom>
            <a:avLst/>
            <a:gdLst/>
            <a:ahLst/>
            <a:cxnLst/>
            <a:rect l="l" t="t" r="r" b="b"/>
            <a:pathLst>
              <a:path w="8705088" h="6347">
                <a:moveTo>
                  <a:pt x="0" y="6347"/>
                </a:moveTo>
                <a:lnTo>
                  <a:pt x="0" y="0"/>
                </a:lnTo>
                <a:lnTo>
                  <a:pt x="8705088" y="0"/>
                </a:lnTo>
                <a:lnTo>
                  <a:pt x="8705088" y="6347"/>
                </a:lnTo>
                <a:lnTo>
                  <a:pt x="0" y="634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6607" y="447"/>
            <a:ext cx="6350" cy="6857107"/>
          </a:xfrm>
          <a:custGeom>
            <a:avLst/>
            <a:gdLst/>
            <a:ahLst/>
            <a:cxnLst/>
            <a:rect l="l" t="t" r="r" b="b"/>
            <a:pathLst>
              <a:path w="6350" h="6857107">
                <a:moveTo>
                  <a:pt x="0" y="6857107"/>
                </a:moveTo>
                <a:lnTo>
                  <a:pt x="0" y="0"/>
                </a:lnTo>
                <a:lnTo>
                  <a:pt x="6350" y="0"/>
                </a:lnTo>
                <a:lnTo>
                  <a:pt x="635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10939" y="1530597"/>
            <a:ext cx="6350" cy="4666642"/>
          </a:xfrm>
          <a:custGeom>
            <a:avLst/>
            <a:gdLst/>
            <a:ahLst/>
            <a:cxnLst/>
            <a:rect l="l" t="t" r="r" b="b"/>
            <a:pathLst>
              <a:path w="6350" h="4666642">
                <a:moveTo>
                  <a:pt x="0" y="4666642"/>
                </a:moveTo>
                <a:lnTo>
                  <a:pt x="0" y="0"/>
                </a:lnTo>
                <a:lnTo>
                  <a:pt x="6350" y="0"/>
                </a:lnTo>
                <a:lnTo>
                  <a:pt x="6350" y="4666642"/>
                </a:lnTo>
                <a:lnTo>
                  <a:pt x="0" y="46666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10939" y="1536946"/>
            <a:ext cx="380998" cy="4660293"/>
          </a:xfrm>
          <a:custGeom>
            <a:avLst/>
            <a:gdLst/>
            <a:ahLst/>
            <a:cxnLst/>
            <a:rect l="l" t="t" r="r" b="b"/>
            <a:pathLst>
              <a:path w="380998" h="4660293">
                <a:moveTo>
                  <a:pt x="0" y="4660293"/>
                </a:moveTo>
                <a:lnTo>
                  <a:pt x="0" y="0"/>
                </a:lnTo>
                <a:lnTo>
                  <a:pt x="380998" y="0"/>
                </a:lnTo>
                <a:lnTo>
                  <a:pt x="380998" y="4660293"/>
                </a:lnTo>
                <a:lnTo>
                  <a:pt x="0" y="4660293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-5901"/>
            <a:ext cx="3473495" cy="6857106"/>
          </a:xfrm>
          <a:custGeom>
            <a:avLst/>
            <a:gdLst/>
            <a:ahLst/>
            <a:cxnLst/>
            <a:rect l="l" t="t" r="r" b="b"/>
            <a:pathLst>
              <a:path w="3473495" h="6857106">
                <a:moveTo>
                  <a:pt x="0" y="6857106"/>
                </a:moveTo>
                <a:lnTo>
                  <a:pt x="0" y="0"/>
                </a:lnTo>
                <a:lnTo>
                  <a:pt x="3473495" y="0"/>
                </a:lnTo>
                <a:lnTo>
                  <a:pt x="3473495" y="6857106"/>
                </a:lnTo>
                <a:lnTo>
                  <a:pt x="0" y="6857106"/>
                </a:lnTo>
              </a:path>
            </a:pathLst>
          </a:custGeom>
          <a:blipFill>
            <a:blip r:embed="rId5"/>
            <a:srcRect l="34784" r="347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9990" y="6480626"/>
            <a:ext cx="460949" cy="153888"/>
          </a:xfrm>
          <a:custGeom>
            <a:avLst/>
            <a:gdLst/>
            <a:ahLst/>
            <a:cxnLst/>
            <a:rect l="l" t="t" r="r" b="b"/>
            <a:pathLst>
              <a:path w="460949" h="153888">
                <a:moveTo>
                  <a:pt x="0" y="153888"/>
                </a:moveTo>
                <a:lnTo>
                  <a:pt x="0" y="0"/>
                </a:lnTo>
                <a:lnTo>
                  <a:pt x="460949" y="0"/>
                </a:lnTo>
                <a:lnTo>
                  <a:pt x="46094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7</a:t>
            </a:r>
            <a:endParaRPr lang="en-US" sz="992" dirty="0"/>
          </a:p>
        </p:txBody>
      </p:sp>
      <p:sp>
        <p:nvSpPr>
          <p:cNvPr id="12" name="Text 10"/>
          <p:cNvSpPr/>
          <p:nvPr/>
        </p:nvSpPr>
        <p:spPr>
          <a:xfrm>
            <a:off x="3740129" y="1790545"/>
            <a:ext cx="7876077" cy="4211618"/>
          </a:xfrm>
          <a:custGeom>
            <a:avLst/>
            <a:gdLst/>
            <a:ahLst/>
            <a:cxnLst/>
            <a:rect l="l" t="t" r="r" b="b"/>
            <a:pathLst>
              <a:path w="7876077" h="4211618">
                <a:moveTo>
                  <a:pt x="0" y="4211618"/>
                </a:moveTo>
                <a:lnTo>
                  <a:pt x="0" y="0"/>
                </a:lnTo>
                <a:lnTo>
                  <a:pt x="7876077" y="0"/>
                </a:lnTo>
                <a:lnTo>
                  <a:pt x="7876077" y="4211618"/>
                </a:lnTo>
                <a:lnTo>
                  <a:pt x="0" y="421161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2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 Simple Tense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Expresses habitual actions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Describes general truths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Used for routine activities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"To Be"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Indicates states of being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Shows identity or existence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I am, You are, He is, She is, It is, We are, They are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Expressions "There Is/There Are"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Indicate existence in a specific location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is" for singular nouns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are" for plural nouns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There is a book on the table, There are three apples in the basket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1500"/>
              </a:spcBef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Use of "It's"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Contraction of "it is" or "it has"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Expresses possession or characteristics</a:t>
            </a:r>
            <a:endParaRPr lang="en-US" sz="1400" dirty="0"/>
          </a:p>
          <a:p>
            <a:pPr algn="l"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Examples: It's raining outside, It's my favorite color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0129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530597"/>
            <a:ext cx="12191937" cy="6350"/>
          </a:xfrm>
          <a:custGeom>
            <a:avLst/>
            <a:gdLst/>
            <a:ahLst/>
            <a:cxnLst/>
            <a:rect l="l" t="t" r="r" b="b"/>
            <a:pathLst>
              <a:path w="12191937" h="6350">
                <a:moveTo>
                  <a:pt x="0" y="635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50"/>
                </a:lnTo>
                <a:lnTo>
                  <a:pt x="0" y="635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8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48579" cy="153888"/>
          </a:xfrm>
          <a:custGeom>
            <a:avLst/>
            <a:gdLst/>
            <a:ahLst/>
            <a:cxnLst/>
            <a:rect l="l" t="t" r="r" b="b"/>
            <a:pathLst>
              <a:path w="548579" h="153888">
                <a:moveTo>
                  <a:pt x="0" y="153888"/>
                </a:moveTo>
                <a:lnTo>
                  <a:pt x="0" y="0"/>
                </a:lnTo>
                <a:lnTo>
                  <a:pt x="548579" y="0"/>
                </a:lnTo>
                <a:lnTo>
                  <a:pt x="54857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8</a:t>
            </a:r>
            <a:endParaRPr lang="en-US" sz="992" dirty="0"/>
          </a:p>
        </p:txBody>
      </p:sp>
      <p:sp>
        <p:nvSpPr>
          <p:cNvPr id="8" name="Text 6"/>
          <p:cNvSpPr/>
          <p:nvPr/>
        </p:nvSpPr>
        <p:spPr>
          <a:xfrm>
            <a:off x="0" y="386092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095969" y="1536947"/>
            <a:ext cx="4764" cy="4654296"/>
          </a:xfrm>
          <a:custGeom>
            <a:avLst/>
            <a:gdLst/>
            <a:ahLst/>
            <a:cxnLst/>
            <a:rect l="l" t="t" r="r" b="b"/>
            <a:pathLst>
              <a:path w="4764" h="4654296">
                <a:moveTo>
                  <a:pt x="0" y="4654296"/>
                </a:moveTo>
                <a:lnTo>
                  <a:pt x="0" y="0"/>
                </a:lnTo>
                <a:lnTo>
                  <a:pt x="4764" y="0"/>
                </a:lnTo>
                <a:lnTo>
                  <a:pt x="4764" y="4654296"/>
                </a:lnTo>
                <a:lnTo>
                  <a:pt x="0" y="4654296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181567" y="294906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095967" y="294906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W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181567" y="386755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O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095967" y="386755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80997" y="2218343"/>
            <a:ext cx="4384354" cy="1371600"/>
          </a:xfrm>
          <a:custGeom>
            <a:avLst/>
            <a:gdLst/>
            <a:ahLst/>
            <a:cxnLst/>
            <a:rect l="l" t="t" r="r" b="b"/>
            <a:pathLst>
              <a:path w="4384354" h="1371600">
                <a:moveTo>
                  <a:pt x="0" y="1371600"/>
                </a:moveTo>
                <a:lnTo>
                  <a:pt x="0" y="0"/>
                </a:lnTo>
                <a:lnTo>
                  <a:pt x="4384354" y="0"/>
                </a:lnTo>
                <a:lnTo>
                  <a:pt x="4384354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 verb "to be" is essential for forming the present simple tense correctly.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It serves as a linking verb to connect the subject with its complement in a sentence.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0997" y="1806673"/>
            <a:ext cx="4384354" cy="246221"/>
          </a:xfrm>
          <a:custGeom>
            <a:avLst/>
            <a:gdLst/>
            <a:ahLst/>
            <a:cxnLst/>
            <a:rect l="l" t="t" r="r" b="b"/>
            <a:pathLst>
              <a:path w="4384354" h="246221">
                <a:moveTo>
                  <a:pt x="0" y="246221"/>
                </a:moveTo>
                <a:lnTo>
                  <a:pt x="0" y="0"/>
                </a:lnTo>
                <a:lnTo>
                  <a:pt x="4384354" y="0"/>
                </a:lnTo>
                <a:lnTo>
                  <a:pt x="4384354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21819" y="2218343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Irregular conjugation in different forms (am, is, are) can be challenging for learners.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Requires understanding of subject-verb agreement for proper usage.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21819" y="1806673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0997" y="4546871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Practice exercises and drills can help reinforce the correct usage of "to be."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Utilizing real-life examples and scenarios can enhance understanding and application.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0997" y="4135201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21819" y="4546871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Misuse of "to be" can lead to confusion in sentence structure and meaning.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Lack of practice and reinforcement may result in errors in communication.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21819" y="4135201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Threats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80997" y="919436"/>
            <a:ext cx="6096000" cy="369332"/>
          </a:xfrm>
          <a:custGeom>
            <a:avLst/>
            <a:gdLst/>
            <a:ahLst/>
            <a:cxnLst/>
            <a:rect l="l" t="t" r="r" b="b"/>
            <a:pathLst>
              <a:path w="6096000" h="369332">
                <a:moveTo>
                  <a:pt x="0" y="369332"/>
                </a:moveTo>
                <a:lnTo>
                  <a:pt x="0" y="0"/>
                </a:lnTo>
                <a:lnTo>
                  <a:pt x="6096000" y="0"/>
                </a:lnTo>
                <a:lnTo>
                  <a:pt x="6096000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SWOT Analysis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91157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674602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E9E9E9"/>
          </a:solidFill>
          <a:ln w="9525">
            <a:solidFill>
              <a:srgbClr val="C6C6C6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958047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241492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E9E9E9"/>
          </a:solidFill>
          <a:ln w="9525">
            <a:solidFill>
              <a:srgbClr val="C6C6C6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524938" y="246041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2286000" h="2286000">
                <a:moveTo>
                  <a:pt x="0" y="1143000"/>
                </a:moveTo>
                <a:cubicBezTo>
                  <a:pt x="0" y="511739"/>
                  <a:pt x="511739" y="0"/>
                  <a:pt x="1143000" y="0"/>
                </a:cubicBez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1530597"/>
            <a:ext cx="12191937" cy="6350"/>
          </a:xfrm>
          <a:custGeom>
            <a:avLst/>
            <a:gdLst/>
            <a:ahLst/>
            <a:cxnLst/>
            <a:rect l="l" t="t" r="r" b="b"/>
            <a:pathLst>
              <a:path w="12191937" h="6350">
                <a:moveTo>
                  <a:pt x="0" y="635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50"/>
                </a:lnTo>
                <a:lnTo>
                  <a:pt x="0" y="635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80997" y="919436"/>
            <a:ext cx="11429941" cy="469839"/>
          </a:xfrm>
          <a:custGeom>
            <a:avLst/>
            <a:gdLst/>
            <a:ahLst/>
            <a:cxnLst/>
            <a:rect l="l" t="t" r="r" b="b"/>
            <a:pathLst>
              <a:path w="11429941" h="469839">
                <a:moveTo>
                  <a:pt x="0" y="469839"/>
                </a:moveTo>
                <a:lnTo>
                  <a:pt x="0" y="0"/>
                </a:lnTo>
                <a:lnTo>
                  <a:pt x="11429941" y="0"/>
                </a:lnTo>
                <a:lnTo>
                  <a:pt x="11429941" y="469839"/>
                </a:lnTo>
                <a:lnTo>
                  <a:pt x="0" y="4698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Expressions: There Is/There 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1975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Introduction to "There Is/There Are"</a:t>
            </a:r>
            <a:endParaRPr lang="en-US" sz="892" dirty="0"/>
          </a:p>
        </p:txBody>
      </p:sp>
      <p:sp>
        <p:nvSpPr>
          <p:cNvPr id="13" name="Text 11"/>
          <p:cNvSpPr/>
          <p:nvPr/>
        </p:nvSpPr>
        <p:spPr>
          <a:xfrm>
            <a:off x="61975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68"/>
              </a:spcBef>
              <a:buNone/>
            </a:pPr>
            <a:r>
              <a:rPr lang="en-US" sz="78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These expressions are used to indicate the existence of something in a specific location.</a:t>
            </a:r>
            <a:endParaRPr lang="en-US" sz="781" dirty="0"/>
          </a:p>
          <a:p>
            <a:pPr algn="ctr" marL="0" indent="0">
              <a:lnSpc>
                <a:spcPct val="90000"/>
              </a:lnSpc>
              <a:spcBef>
                <a:spcPts val="868"/>
              </a:spcBef>
              <a:buNone/>
            </a:pPr>
            <a:r>
              <a:rPr lang="en-US" sz="78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"There is" is used for singular nouns, while "there are" is used for plural nouns.</a:t>
            </a:r>
            <a:endParaRPr lang="en-US" sz="781" dirty="0"/>
          </a:p>
        </p:txBody>
      </p:sp>
      <p:sp>
        <p:nvSpPr>
          <p:cNvPr id="14" name="Text 12"/>
          <p:cNvSpPr/>
          <p:nvPr/>
        </p:nvSpPr>
        <p:spPr>
          <a:xfrm>
            <a:off x="290064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Examples of "There Is/There Are"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90064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is a book on the table.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are three apples in the basket.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is a cat in the garden.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are many students in the classroom.</a:t>
            </a:r>
            <a:endParaRPr lang="en-US" sz="745" dirty="0"/>
          </a:p>
        </p:txBody>
      </p:sp>
      <p:sp>
        <p:nvSpPr>
          <p:cNvPr id="16" name="Text 14"/>
          <p:cNvSpPr/>
          <p:nvPr/>
        </p:nvSpPr>
        <p:spPr>
          <a:xfrm>
            <a:off x="5184092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Negative Forms of "There Is/There Are"</a:t>
            </a:r>
            <a:endParaRPr lang="en-US" sz="885" dirty="0"/>
          </a:p>
        </p:txBody>
      </p:sp>
      <p:sp>
        <p:nvSpPr>
          <p:cNvPr id="17" name="Text 15"/>
          <p:cNvSpPr/>
          <p:nvPr/>
        </p:nvSpPr>
        <p:spPr>
          <a:xfrm>
            <a:off x="5184092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isn't a pen on the desk.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aren't any chairs in the room.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isn't a cloud in the sky.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There aren't many options available.</a:t>
            </a:r>
            <a:endParaRPr lang="en-US" sz="745" dirty="0"/>
          </a:p>
        </p:txBody>
      </p:sp>
      <p:sp>
        <p:nvSpPr>
          <p:cNvPr id="18" name="Text 16"/>
          <p:cNvSpPr/>
          <p:nvPr/>
        </p:nvSpPr>
        <p:spPr>
          <a:xfrm>
            <a:off x="7467537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Questions with "There Is/There Are"</a:t>
            </a:r>
            <a:endParaRPr lang="en-US" sz="917" dirty="0"/>
          </a:p>
        </p:txBody>
      </p:sp>
      <p:sp>
        <p:nvSpPr>
          <p:cNvPr id="19" name="Text 17"/>
          <p:cNvSpPr/>
          <p:nvPr/>
        </p:nvSpPr>
        <p:spPr>
          <a:xfrm>
            <a:off x="7467537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Is there a restaurant nearby?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Are there any shops open late?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Is there a problem with the computer?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Are there enough chairs for everyone?</a:t>
            </a:r>
            <a:endParaRPr lang="en-US" sz="745" dirty="0"/>
          </a:p>
        </p:txBody>
      </p:sp>
      <p:sp>
        <p:nvSpPr>
          <p:cNvPr id="20" name="Text 18"/>
          <p:cNvSpPr/>
          <p:nvPr/>
        </p:nvSpPr>
        <p:spPr>
          <a:xfrm>
            <a:off x="9750982" y="3277275"/>
            <a:ext cx="1828800" cy="274320"/>
          </a:xfrm>
          <a:custGeom>
            <a:avLst/>
            <a:gdLst/>
            <a:ahLst/>
            <a:cxnLst/>
            <a:rect l="l" t="t" r="r" b="b"/>
            <a:pathLst>
              <a:path w="1828800" h="274320">
                <a:moveTo>
                  <a:pt x="0" y="2743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Questions with "There Is/There Are"</a:t>
            </a:r>
            <a:endParaRPr lang="en-US" sz="917" dirty="0"/>
          </a:p>
        </p:txBody>
      </p:sp>
      <p:sp>
        <p:nvSpPr>
          <p:cNvPr id="21" name="Text 19"/>
          <p:cNvSpPr/>
          <p:nvPr/>
        </p:nvSpPr>
        <p:spPr>
          <a:xfrm>
            <a:off x="9750982" y="3594295"/>
            <a:ext cx="1828800" cy="731520"/>
          </a:xfrm>
          <a:custGeom>
            <a:avLst/>
            <a:gdLst/>
            <a:ahLst/>
            <a:cxnLst/>
            <a:rect l="l" t="t" r="r" b="b"/>
            <a:pathLst>
              <a:path w="1828800" h="731520">
                <a:moveTo>
                  <a:pt x="0" y="73152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Is there a restaurant nearby?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Are there any shops open late?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Is there a problem with the computer?</a:t>
            </a:r>
            <a:endParaRPr lang="en-US" sz="745" dirty="0"/>
          </a:p>
          <a:p>
            <a:pPr algn="ctr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745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Are there enough chairs for everyone?</a:t>
            </a:r>
            <a:endParaRPr lang="en-US" sz="745" dirty="0"/>
          </a:p>
        </p:txBody>
      </p:sp>
      <p:sp>
        <p:nvSpPr>
          <p:cNvPr id="22" name="Text 20"/>
          <p:cNvSpPr/>
          <p:nvPr/>
        </p:nvSpPr>
        <p:spPr>
          <a:xfrm>
            <a:off x="1159194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01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0292975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05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726084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03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3442639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02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006973" y="2787439"/>
            <a:ext cx="749927" cy="400110"/>
          </a:xfrm>
          <a:custGeom>
            <a:avLst/>
            <a:gdLst/>
            <a:ahLst/>
            <a:cxnLst/>
            <a:rect l="l" t="t" r="r" b="b"/>
            <a:pathLst>
              <a:path w="749927" h="400110">
                <a:moveTo>
                  <a:pt x="0" y="400110"/>
                </a:moveTo>
                <a:lnTo>
                  <a:pt x="0" y="0"/>
                </a:lnTo>
                <a:lnTo>
                  <a:pt x="749927" y="0"/>
                </a:lnTo>
                <a:lnTo>
                  <a:pt x="749927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380998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  <p:sp>
        <p:nvSpPr>
          <p:cNvPr id="28" name="Text 26"/>
          <p:cNvSpPr/>
          <p:nvPr/>
        </p:nvSpPr>
        <p:spPr>
          <a:xfrm>
            <a:off x="11262360" y="6480625"/>
            <a:ext cx="548579" cy="153888"/>
          </a:xfrm>
          <a:custGeom>
            <a:avLst/>
            <a:gdLst/>
            <a:ahLst/>
            <a:cxnLst/>
            <a:rect l="l" t="t" r="r" b="b"/>
            <a:pathLst>
              <a:path w="548579" h="153888">
                <a:moveTo>
                  <a:pt x="0" y="153888"/>
                </a:moveTo>
                <a:lnTo>
                  <a:pt x="0" y="0"/>
                </a:lnTo>
                <a:lnTo>
                  <a:pt x="548579" y="0"/>
                </a:lnTo>
                <a:lnTo>
                  <a:pt x="54857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9</a:t>
            </a:r>
            <a:endParaRPr lang="en-US" sz="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EFEEE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441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530597"/>
            <a:ext cx="12191937" cy="6350"/>
          </a:xfrm>
          <a:custGeom>
            <a:avLst/>
            <a:gdLst/>
            <a:ahLst/>
            <a:cxnLst/>
            <a:rect l="l" t="t" r="r" b="b"/>
            <a:pathLst>
              <a:path w="12191937" h="6350">
                <a:moveTo>
                  <a:pt x="0" y="635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50"/>
                </a:lnTo>
                <a:lnTo>
                  <a:pt x="0" y="635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90890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8" y="6496014"/>
            <a:ext cx="4175125" cy="138499"/>
          </a:xfrm>
          <a:custGeom>
            <a:avLst/>
            <a:gdLst/>
            <a:ahLst/>
            <a:cxnLst/>
            <a:rect l="l" t="t" r="r" b="b"/>
            <a:pathLst>
              <a:path w="4175125" h="138499">
                <a:moveTo>
                  <a:pt x="0" y="138499"/>
                </a:moveTo>
                <a:lnTo>
                  <a:pt x="0" y="0"/>
                </a:lnTo>
                <a:lnTo>
                  <a:pt x="4175125" y="0"/>
                </a:lnTo>
                <a:lnTo>
                  <a:pt x="4175125" y="138499"/>
                </a:lnTo>
                <a:lnTo>
                  <a:pt x="0" y="1384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Mastering Present Simple Tense</a:t>
            </a:r>
            <a:endParaRPr lang="en-US" sz="992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48579" cy="153888"/>
          </a:xfrm>
          <a:custGeom>
            <a:avLst/>
            <a:gdLst/>
            <a:ahLst/>
            <a:cxnLst/>
            <a:rect l="l" t="t" r="r" b="b"/>
            <a:pathLst>
              <a:path w="548579" h="153888">
                <a:moveTo>
                  <a:pt x="0" y="153888"/>
                </a:moveTo>
                <a:lnTo>
                  <a:pt x="0" y="0"/>
                </a:lnTo>
                <a:lnTo>
                  <a:pt x="548579" y="0"/>
                </a:lnTo>
                <a:lnTo>
                  <a:pt x="548579" y="153888"/>
                </a:lnTo>
                <a:lnTo>
                  <a:pt x="0" y="1538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992" dirty="0">
                <a:solidFill>
                  <a:srgbClr val="1E1E1E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10</a:t>
            </a:r>
            <a:endParaRPr lang="en-US" sz="992" dirty="0"/>
          </a:p>
        </p:txBody>
      </p:sp>
      <p:sp>
        <p:nvSpPr>
          <p:cNvPr id="8" name="Text 6"/>
          <p:cNvSpPr/>
          <p:nvPr/>
        </p:nvSpPr>
        <p:spPr>
          <a:xfrm>
            <a:off x="0" y="3860921"/>
            <a:ext cx="12191937" cy="6349"/>
          </a:xfrm>
          <a:custGeom>
            <a:avLst/>
            <a:gdLst/>
            <a:ahLst/>
            <a:cxnLst/>
            <a:rect l="l" t="t" r="r" b="b"/>
            <a:pathLst>
              <a:path w="12191937" h="6349">
                <a:moveTo>
                  <a:pt x="0" y="6349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349"/>
                </a:lnTo>
                <a:lnTo>
                  <a:pt x="0" y="6349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095969" y="1536947"/>
            <a:ext cx="4764" cy="4654296"/>
          </a:xfrm>
          <a:custGeom>
            <a:avLst/>
            <a:gdLst/>
            <a:ahLst/>
            <a:cxnLst/>
            <a:rect l="l" t="t" r="r" b="b"/>
            <a:pathLst>
              <a:path w="4764" h="4654296">
                <a:moveTo>
                  <a:pt x="0" y="4654296"/>
                </a:moveTo>
                <a:lnTo>
                  <a:pt x="0" y="0"/>
                </a:lnTo>
                <a:lnTo>
                  <a:pt x="4764" y="0"/>
                </a:lnTo>
                <a:lnTo>
                  <a:pt x="4764" y="4654296"/>
                </a:lnTo>
                <a:lnTo>
                  <a:pt x="0" y="4654296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181567" y="294906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095967" y="294906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W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181567" y="386755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O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095967" y="386755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80997" y="2218343"/>
            <a:ext cx="4384354" cy="1371600"/>
          </a:xfrm>
          <a:custGeom>
            <a:avLst/>
            <a:gdLst/>
            <a:ahLst/>
            <a:cxnLst/>
            <a:rect l="l" t="t" r="r" b="b"/>
            <a:pathLst>
              <a:path w="4384354" h="1371600">
                <a:moveTo>
                  <a:pt x="0" y="1371600"/>
                </a:moveTo>
                <a:lnTo>
                  <a:pt x="0" y="0"/>
                </a:lnTo>
                <a:lnTo>
                  <a:pt x="4384354" y="0"/>
                </a:lnTo>
                <a:lnTo>
                  <a:pt x="4384354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"It's" is a contraction of "it is" or "it has," making sentences more concise and conversational.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Commonly used in everyday English, enhancing fluency and natural language usage.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0997" y="1806673"/>
            <a:ext cx="4384354" cy="246221"/>
          </a:xfrm>
          <a:custGeom>
            <a:avLst/>
            <a:gdLst/>
            <a:ahLst/>
            <a:cxnLst/>
            <a:rect l="l" t="t" r="r" b="b"/>
            <a:pathLst>
              <a:path w="4384354" h="246221">
                <a:moveTo>
                  <a:pt x="0" y="246221"/>
                </a:moveTo>
                <a:lnTo>
                  <a:pt x="0" y="0"/>
                </a:lnTo>
                <a:lnTo>
                  <a:pt x="4384354" y="0"/>
                </a:lnTo>
                <a:lnTo>
                  <a:pt x="4384354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21819" y="2218343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Can be confusing for non-native English speakers due to its informal nature and multiple meanings.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Overusing contractions like "it's" may lead to a lack of formality in written communication.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21819" y="1806673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0997" y="4546871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Practice using "it's" in context to improve language proficiency and communication skills.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Understanding the nuances of contractions can help in differentiating between spoken and written English.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0997" y="4135201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21819" y="4546871"/>
            <a:ext cx="4389120" cy="1371600"/>
          </a:xfrm>
          <a:custGeom>
            <a:avLst/>
            <a:gdLst/>
            <a:ahLst/>
            <a:cxnLst/>
            <a:rect l="l" t="t" r="r" b="b"/>
            <a:pathLst>
              <a:path w="4389120" h="1371600">
                <a:moveTo>
                  <a:pt x="0" y="137160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Misusing contractions like "it's" may result in misunderstandings or misinterpretations in communication.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Incorrect usage of contractions can impact the clarity and professionalism of written documents.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21819" y="4135201"/>
            <a:ext cx="4389120" cy="246221"/>
          </a:xfrm>
          <a:custGeom>
            <a:avLst/>
            <a:gdLst/>
            <a:ahLst/>
            <a:cxnLst/>
            <a:rect l="l" t="t" r="r" b="b"/>
            <a:pathLst>
              <a:path w="4389120" h="246221">
                <a:moveTo>
                  <a:pt x="0" y="246221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Threats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80997" y="919436"/>
            <a:ext cx="6096000" cy="369332"/>
          </a:xfrm>
          <a:custGeom>
            <a:avLst/>
            <a:gdLst/>
            <a:ahLst/>
            <a:cxnLst/>
            <a:rect l="l" t="t" r="r" b="b"/>
            <a:pathLst>
              <a:path w="6096000" h="369332">
                <a:moveTo>
                  <a:pt x="0" y="369332"/>
                </a:moveTo>
                <a:lnTo>
                  <a:pt x="0" y="0"/>
                </a:lnTo>
                <a:lnTo>
                  <a:pt x="6096000" y="0"/>
                </a:lnTo>
                <a:lnTo>
                  <a:pt x="6096000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Kalnia" pitchFamily="34" charset="0"/>
                <a:ea typeface="Kalnia" pitchFamily="34" charset="-122"/>
                <a:cs typeface="Kalnia" pitchFamily="34" charset="-120"/>
              </a:rPr>
              <a:t>SWOT Analysis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2024-11-03T23:08:10Z</dcterms:created>
  <dcterms:modified xsi:type="dcterms:W3CDTF">2024-11-03T23:08:10Z</dcterms:modified>
</cp:coreProperties>
</file>