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a1175e15973c6895cd92d8b7996f2e880dd0f6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4348a3410d2a33cfdc94134edf4db3cc39b70e2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456312e553f183217b87e1d0c1fd96c1494587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330aaf9943709e92a1d0b3199c83fdbdef3643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3435170c6f01d9c0934c4915acf968f7fdc785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49781b953947f48d417d4dbfd8e548154e13fe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f7b36c146d1e2176d1c3f5b1d4e0c45ccf4405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a3864f8de0bde88348d1ba1c96c624e2b57b2c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fbb17a442013e0b614f5e98b53afa2d67e9a8d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2c83bdc69b7f4ed2ec33dd638fc7b45c14699c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ba31ecc4c31f4b39201e008181fff36a8f0342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7554446250f60888111a9c085f53470f2d6310c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fee88628c41871c3f634753de90b24caa5bb79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1d397239881837498fd48b881f5eb0a3481c4c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369011cb5bc704dbfecc45c01356673b256cf7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fbdcd57f02caf38d5c70b6b30c7ad679ce64a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6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Instructional Design Models: A Systematic Approach to Effective Teaching and Learning</a:t>
            </a:r>
            <a:endParaRPr lang="en-US" sz="4846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Applying Frameworks to Enhance Educational Experiences for Preservice Teachers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Instructional Design Models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Instructional Design?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ADDIE Model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Instructional Design Models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Applying Instructional Design Models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Benefits of Instructional Design Models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in Instructional Design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Remediation Strategies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in Action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Other Instructional Design Models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-55788" r="-557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instructional design models is essential for preservice teachers to create effective learning experiences for their students.</a:t>
            </a:r>
            <a:endParaRPr lang="en-US" sz="137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models equip teachers with the tools to design lessons that meet diverse learning needs.</a:t>
            </a:r>
            <a:endParaRPr lang="en-US" sz="1371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for Preservice Teachers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ADDIE model is a widely used instructional design model that consists of five stages: Analysis, Design, Development, Implementation, and Evaluation.</a:t>
            </a:r>
            <a:endParaRPr lang="en-US" sz="1372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framework for creating structured and impactful learning experiences.</a:t>
            </a:r>
            <a:endParaRPr lang="en-US" sz="1372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ADDIE Model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provide a systematic approach to designing and delivering instruction.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ensure that the instructional process is organized and effective.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Systematic Approach to Instruction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Instructional Design Models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200014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76201" y="53340"/>
                </a:moveTo>
                <a:cubicBezTo>
                  <a:pt x="76201" y="49150"/>
                  <a:pt x="79630" y="45719"/>
                  <a:pt x="83821" y="45719"/>
                </a:cubicBezTo>
                <a:lnTo>
                  <a:pt x="464819" y="45719"/>
                </a:lnTo>
                <a:cubicBezTo>
                  <a:pt x="469010" y="45719"/>
                  <a:pt x="472439" y="49150"/>
                  <a:pt x="472439" y="53340"/>
                </a:cubicBezTo>
                <a:lnTo>
                  <a:pt x="472439" y="350521"/>
                </a:lnTo>
                <a:lnTo>
                  <a:pt x="518157" y="350521"/>
                </a:lnTo>
                <a:lnTo>
                  <a:pt x="518157" y="53340"/>
                </a:lnTo>
                <a:cubicBezTo>
                  <a:pt x="518157" y="23909"/>
                  <a:pt x="494248" y="0"/>
                  <a:pt x="464819" y="0"/>
                </a:cubicBezTo>
                <a:lnTo>
                  <a:pt x="83821" y="0"/>
                </a:lnTo>
                <a:cubicBezTo>
                  <a:pt x="54387" y="0"/>
                  <a:pt x="30482" y="23909"/>
                  <a:pt x="30482" y="53340"/>
                </a:cubicBezTo>
                <a:lnTo>
                  <a:pt x="30482" y="350521"/>
                </a:lnTo>
                <a:lnTo>
                  <a:pt x="76201" y="350521"/>
                </a:lnTo>
                <a:lnTo>
                  <a:pt x="76201" y="53340"/>
                </a:lnTo>
                <a:moveTo>
                  <a:pt x="213361" y="358142"/>
                </a:moveTo>
                <a:lnTo>
                  <a:pt x="213361" y="381001"/>
                </a:lnTo>
                <a:lnTo>
                  <a:pt x="22862" y="381001"/>
                </a:lnTo>
                <a:cubicBezTo>
                  <a:pt x="10194" y="381001"/>
                  <a:pt x="0" y="391191"/>
                  <a:pt x="0" y="403861"/>
                </a:cubicBezTo>
                <a:cubicBezTo>
                  <a:pt x="0" y="416530"/>
                  <a:pt x="10194" y="426720"/>
                  <a:pt x="22862" y="426720"/>
                </a:cubicBezTo>
                <a:lnTo>
                  <a:pt x="213361" y="426720"/>
                </a:lnTo>
                <a:lnTo>
                  <a:pt x="236222" y="426720"/>
                </a:lnTo>
                <a:lnTo>
                  <a:pt x="373382" y="426720"/>
                </a:lnTo>
                <a:lnTo>
                  <a:pt x="396244" y="426720"/>
                </a:lnTo>
                <a:lnTo>
                  <a:pt x="525784" y="426720"/>
                </a:lnTo>
                <a:cubicBezTo>
                  <a:pt x="538452" y="426720"/>
                  <a:pt x="548645" y="416530"/>
                  <a:pt x="548645" y="403861"/>
                </a:cubicBezTo>
                <a:cubicBezTo>
                  <a:pt x="548645" y="391191"/>
                  <a:pt x="538452" y="381001"/>
                  <a:pt x="525784" y="381001"/>
                </a:cubicBezTo>
                <a:lnTo>
                  <a:pt x="396244" y="381001"/>
                </a:lnTo>
                <a:lnTo>
                  <a:pt x="396244" y="358142"/>
                </a:lnTo>
                <a:cubicBezTo>
                  <a:pt x="396244" y="328711"/>
                  <a:pt x="372334" y="304802"/>
                  <a:pt x="342905" y="304802"/>
                </a:cubicBezTo>
                <a:lnTo>
                  <a:pt x="266705" y="304802"/>
                </a:lnTo>
                <a:cubicBezTo>
                  <a:pt x="237270" y="304802"/>
                  <a:pt x="213366" y="328711"/>
                  <a:pt x="213366" y="358142"/>
                </a:cubicBezTo>
                <a:lnTo>
                  <a:pt x="213361" y="358142"/>
                </a:lnTo>
                <a:moveTo>
                  <a:pt x="350521" y="358142"/>
                </a:moveTo>
                <a:lnTo>
                  <a:pt x="350521" y="381001"/>
                </a:lnTo>
                <a:lnTo>
                  <a:pt x="259079" y="381001"/>
                </a:lnTo>
                <a:lnTo>
                  <a:pt x="259079" y="358142"/>
                </a:lnTo>
                <a:cubicBezTo>
                  <a:pt x="259079" y="353951"/>
                  <a:pt x="262508" y="350521"/>
                  <a:pt x="266699" y="350521"/>
                </a:cubicBezTo>
                <a:lnTo>
                  <a:pt x="342900" y="350521"/>
                </a:lnTo>
                <a:cubicBezTo>
                  <a:pt x="347091" y="350521"/>
                  <a:pt x="350520" y="353951"/>
                  <a:pt x="350520" y="358142"/>
                </a:cubicBezTo>
                <a:lnTo>
                  <a:pt x="350521" y="3581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7294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3150" y="3139054"/>
            <a:ext cx="525376" cy="548640"/>
          </a:xfrm>
          <a:custGeom>
            <a:avLst/>
            <a:gdLst/>
            <a:ahLst/>
            <a:cxnLst/>
            <a:rect l="l" t="t" r="r" b="b"/>
            <a:pathLst>
              <a:path w="525376" h="548640">
                <a:moveTo>
                  <a:pt x="262693" y="0"/>
                </a:moveTo>
                <a:cubicBezTo>
                  <a:pt x="280908" y="0"/>
                  <a:pt x="298697" y="1821"/>
                  <a:pt x="316056" y="5146"/>
                </a:cubicBezTo>
                <a:cubicBezTo>
                  <a:pt x="324520" y="6754"/>
                  <a:pt x="339414" y="11681"/>
                  <a:pt x="347557" y="26686"/>
                </a:cubicBezTo>
                <a:cubicBezTo>
                  <a:pt x="349701" y="30653"/>
                  <a:pt x="351414" y="34828"/>
                  <a:pt x="352485" y="39332"/>
                </a:cubicBezTo>
                <a:lnTo>
                  <a:pt x="362452" y="80590"/>
                </a:lnTo>
                <a:cubicBezTo>
                  <a:pt x="363954" y="86806"/>
                  <a:pt x="374451" y="92912"/>
                  <a:pt x="380561" y="91091"/>
                </a:cubicBezTo>
                <a:lnTo>
                  <a:pt x="421283" y="79086"/>
                </a:lnTo>
                <a:cubicBezTo>
                  <a:pt x="425570" y="77803"/>
                  <a:pt x="429962" y="77155"/>
                  <a:pt x="434355" y="77051"/>
                </a:cubicBezTo>
                <a:cubicBezTo>
                  <a:pt x="451608" y="76513"/>
                  <a:pt x="463287" y="87124"/>
                  <a:pt x="468966" y="93554"/>
                </a:cubicBezTo>
                <a:cubicBezTo>
                  <a:pt x="492650" y="120448"/>
                  <a:pt x="510865" y="152061"/>
                  <a:pt x="522439" y="186027"/>
                </a:cubicBezTo>
                <a:cubicBezTo>
                  <a:pt x="525224" y="194169"/>
                  <a:pt x="528439" y="209388"/>
                  <a:pt x="519544" y="223960"/>
                </a:cubicBezTo>
                <a:cubicBezTo>
                  <a:pt x="517185" y="227817"/>
                  <a:pt x="514296" y="231460"/>
                  <a:pt x="510970" y="234675"/>
                </a:cubicBezTo>
                <a:lnTo>
                  <a:pt x="480215" y="263929"/>
                </a:lnTo>
                <a:cubicBezTo>
                  <a:pt x="475712" y="268214"/>
                  <a:pt x="475712" y="280536"/>
                  <a:pt x="480215" y="284826"/>
                </a:cubicBezTo>
                <a:lnTo>
                  <a:pt x="510970" y="314080"/>
                </a:lnTo>
                <a:cubicBezTo>
                  <a:pt x="514291" y="317295"/>
                  <a:pt x="517185" y="320938"/>
                  <a:pt x="519544" y="324795"/>
                </a:cubicBezTo>
                <a:cubicBezTo>
                  <a:pt x="528329" y="339367"/>
                  <a:pt x="525118" y="354586"/>
                  <a:pt x="522439" y="362728"/>
                </a:cubicBezTo>
                <a:cubicBezTo>
                  <a:pt x="510865" y="396694"/>
                  <a:pt x="492650" y="428202"/>
                  <a:pt x="468966" y="455201"/>
                </a:cubicBezTo>
                <a:cubicBezTo>
                  <a:pt x="463287" y="461631"/>
                  <a:pt x="451498" y="472236"/>
                  <a:pt x="434355" y="471704"/>
                </a:cubicBezTo>
                <a:cubicBezTo>
                  <a:pt x="429962" y="471594"/>
                  <a:pt x="425570" y="470848"/>
                  <a:pt x="421283" y="469669"/>
                </a:cubicBezTo>
                <a:lnTo>
                  <a:pt x="380561" y="457560"/>
                </a:lnTo>
                <a:cubicBezTo>
                  <a:pt x="374451" y="455739"/>
                  <a:pt x="363954" y="461845"/>
                  <a:pt x="362452" y="468061"/>
                </a:cubicBezTo>
                <a:lnTo>
                  <a:pt x="352485" y="509319"/>
                </a:lnTo>
                <a:cubicBezTo>
                  <a:pt x="351414" y="513818"/>
                  <a:pt x="349701" y="518108"/>
                  <a:pt x="347557" y="521965"/>
                </a:cubicBezTo>
                <a:cubicBezTo>
                  <a:pt x="339304" y="536965"/>
                  <a:pt x="324409" y="541787"/>
                  <a:pt x="316056" y="543505"/>
                </a:cubicBezTo>
                <a:cubicBezTo>
                  <a:pt x="298697" y="546824"/>
                  <a:pt x="280908" y="548645"/>
                  <a:pt x="262693" y="548645"/>
                </a:cubicBezTo>
                <a:cubicBezTo>
                  <a:pt x="244478" y="548645"/>
                  <a:pt x="226689" y="546824"/>
                  <a:pt x="209331" y="543499"/>
                </a:cubicBezTo>
                <a:cubicBezTo>
                  <a:pt x="200867" y="541892"/>
                  <a:pt x="185972" y="536965"/>
                  <a:pt x="177829" y="521959"/>
                </a:cubicBezTo>
                <a:cubicBezTo>
                  <a:pt x="175686" y="517993"/>
                  <a:pt x="173973" y="513818"/>
                  <a:pt x="172901" y="509313"/>
                </a:cubicBezTo>
                <a:lnTo>
                  <a:pt x="162935" y="468056"/>
                </a:lnTo>
                <a:cubicBezTo>
                  <a:pt x="161432" y="461839"/>
                  <a:pt x="150935" y="455733"/>
                  <a:pt x="144825" y="457555"/>
                </a:cubicBezTo>
                <a:lnTo>
                  <a:pt x="104103" y="469553"/>
                </a:lnTo>
                <a:cubicBezTo>
                  <a:pt x="99816" y="470837"/>
                  <a:pt x="95424" y="471485"/>
                  <a:pt x="91032" y="471589"/>
                </a:cubicBezTo>
                <a:cubicBezTo>
                  <a:pt x="73778" y="472127"/>
                  <a:pt x="62099" y="461516"/>
                  <a:pt x="56420" y="455086"/>
                </a:cubicBezTo>
                <a:cubicBezTo>
                  <a:pt x="32846" y="428191"/>
                  <a:pt x="14521" y="396579"/>
                  <a:pt x="2947" y="362612"/>
                </a:cubicBezTo>
                <a:cubicBezTo>
                  <a:pt x="163" y="354471"/>
                  <a:pt x="-3052" y="339251"/>
                  <a:pt x="5842" y="324680"/>
                </a:cubicBezTo>
                <a:cubicBezTo>
                  <a:pt x="8201" y="320823"/>
                  <a:pt x="11091" y="317180"/>
                  <a:pt x="14416" y="313965"/>
                </a:cubicBezTo>
                <a:lnTo>
                  <a:pt x="45172" y="284711"/>
                </a:lnTo>
                <a:cubicBezTo>
                  <a:pt x="49674" y="280426"/>
                  <a:pt x="49674" y="268104"/>
                  <a:pt x="45172" y="263813"/>
                </a:cubicBezTo>
                <a:lnTo>
                  <a:pt x="14311" y="234560"/>
                </a:lnTo>
                <a:cubicBezTo>
                  <a:pt x="10991" y="231345"/>
                  <a:pt x="8096" y="227702"/>
                  <a:pt x="5737" y="223845"/>
                </a:cubicBezTo>
                <a:cubicBezTo>
                  <a:pt x="-3047" y="209273"/>
                  <a:pt x="163" y="194054"/>
                  <a:pt x="2953" y="186016"/>
                </a:cubicBezTo>
                <a:cubicBezTo>
                  <a:pt x="14527" y="152050"/>
                  <a:pt x="32741" y="120542"/>
                  <a:pt x="56425" y="93543"/>
                </a:cubicBezTo>
                <a:cubicBezTo>
                  <a:pt x="62105" y="87113"/>
                  <a:pt x="73894" y="76508"/>
                  <a:pt x="91037" y="77040"/>
                </a:cubicBezTo>
                <a:cubicBezTo>
                  <a:pt x="95429" y="77150"/>
                  <a:pt x="99821" y="77896"/>
                  <a:pt x="104108" y="79075"/>
                </a:cubicBezTo>
                <a:lnTo>
                  <a:pt x="144830" y="91080"/>
                </a:lnTo>
                <a:cubicBezTo>
                  <a:pt x="150940" y="92901"/>
                  <a:pt x="161437" y="86795"/>
                  <a:pt x="162940" y="80579"/>
                </a:cubicBezTo>
                <a:lnTo>
                  <a:pt x="172906" y="39321"/>
                </a:lnTo>
                <a:cubicBezTo>
                  <a:pt x="173978" y="34822"/>
                  <a:pt x="175691" y="30532"/>
                  <a:pt x="177834" y="26675"/>
                </a:cubicBezTo>
                <a:cubicBezTo>
                  <a:pt x="186088" y="11675"/>
                  <a:pt x="200982" y="6852"/>
                  <a:pt x="209336" y="5135"/>
                </a:cubicBezTo>
                <a:cubicBezTo>
                  <a:pt x="226694" y="1816"/>
                  <a:pt x="244484" y="-11"/>
                  <a:pt x="262698" y="-11"/>
                </a:cubicBezTo>
                <a:lnTo>
                  <a:pt x="262693" y="0"/>
                </a:lnTo>
                <a:moveTo>
                  <a:pt x="222082" y="55078"/>
                </a:moveTo>
                <a:lnTo>
                  <a:pt x="212972" y="92687"/>
                </a:lnTo>
                <a:cubicBezTo>
                  <a:pt x="204613" y="127301"/>
                  <a:pt x="164432" y="150443"/>
                  <a:pt x="130246" y="140479"/>
                </a:cubicBezTo>
                <a:lnTo>
                  <a:pt x="93275" y="129550"/>
                </a:lnTo>
                <a:cubicBezTo>
                  <a:pt x="75596" y="150234"/>
                  <a:pt x="61663" y="174237"/>
                  <a:pt x="52553" y="199952"/>
                </a:cubicBezTo>
                <a:lnTo>
                  <a:pt x="80630" y="226632"/>
                </a:lnTo>
                <a:cubicBezTo>
                  <a:pt x="106347" y="251063"/>
                  <a:pt x="106347" y="297571"/>
                  <a:pt x="80630" y="322002"/>
                </a:cubicBezTo>
                <a:lnTo>
                  <a:pt x="52553" y="348683"/>
                </a:lnTo>
                <a:cubicBezTo>
                  <a:pt x="61663" y="374403"/>
                  <a:pt x="75591" y="398400"/>
                  <a:pt x="93275" y="419084"/>
                </a:cubicBezTo>
                <a:lnTo>
                  <a:pt x="130351" y="408155"/>
                </a:lnTo>
                <a:cubicBezTo>
                  <a:pt x="164427" y="398082"/>
                  <a:pt x="204718" y="421334"/>
                  <a:pt x="213077" y="455947"/>
                </a:cubicBezTo>
                <a:lnTo>
                  <a:pt x="222187" y="493557"/>
                </a:lnTo>
                <a:cubicBezTo>
                  <a:pt x="248545" y="498379"/>
                  <a:pt x="277157" y="498379"/>
                  <a:pt x="303520" y="493557"/>
                </a:cubicBezTo>
                <a:lnTo>
                  <a:pt x="312630" y="455947"/>
                </a:lnTo>
                <a:cubicBezTo>
                  <a:pt x="320989" y="421334"/>
                  <a:pt x="361170" y="398192"/>
                  <a:pt x="395356" y="408155"/>
                </a:cubicBezTo>
                <a:lnTo>
                  <a:pt x="432432" y="419084"/>
                </a:lnTo>
                <a:cubicBezTo>
                  <a:pt x="450111" y="398400"/>
                  <a:pt x="464044" y="374397"/>
                  <a:pt x="473154" y="348683"/>
                </a:cubicBezTo>
                <a:lnTo>
                  <a:pt x="445077" y="322002"/>
                </a:lnTo>
                <a:cubicBezTo>
                  <a:pt x="419360" y="297571"/>
                  <a:pt x="419360" y="251063"/>
                  <a:pt x="445077" y="226632"/>
                </a:cubicBezTo>
                <a:lnTo>
                  <a:pt x="473154" y="199952"/>
                </a:lnTo>
                <a:cubicBezTo>
                  <a:pt x="464044" y="174237"/>
                  <a:pt x="450116" y="150229"/>
                  <a:pt x="432432" y="129550"/>
                </a:cubicBezTo>
                <a:lnTo>
                  <a:pt x="395356" y="140479"/>
                </a:lnTo>
                <a:cubicBezTo>
                  <a:pt x="361280" y="150552"/>
                  <a:pt x="320989" y="127301"/>
                  <a:pt x="312630" y="92687"/>
                </a:cubicBezTo>
                <a:lnTo>
                  <a:pt x="303520" y="55078"/>
                </a:lnTo>
                <a:cubicBezTo>
                  <a:pt x="277162" y="50255"/>
                  <a:pt x="248550" y="50255"/>
                  <a:pt x="222187" y="55078"/>
                </a:cubicBezTo>
                <a:lnTo>
                  <a:pt x="222082" y="55078"/>
                </a:lnTo>
                <a:moveTo>
                  <a:pt x="211259" y="274320"/>
                </a:moveTo>
                <a:cubicBezTo>
                  <a:pt x="211259" y="302729"/>
                  <a:pt x="234286" y="325755"/>
                  <a:pt x="262693" y="325755"/>
                </a:cubicBezTo>
                <a:cubicBezTo>
                  <a:pt x="291100" y="325755"/>
                  <a:pt x="314128" y="302729"/>
                  <a:pt x="314128" y="274320"/>
                </a:cubicBezTo>
                <a:cubicBezTo>
                  <a:pt x="314128" y="245911"/>
                  <a:pt x="291100" y="222885"/>
                  <a:pt x="262693" y="222885"/>
                </a:cubicBezTo>
                <a:cubicBezTo>
                  <a:pt x="234286" y="222885"/>
                  <a:pt x="211259" y="245911"/>
                  <a:pt x="211259" y="274320"/>
                </a:cubicBezTo>
                <a:lnTo>
                  <a:pt x="211259" y="274320"/>
                </a:lnTo>
                <a:moveTo>
                  <a:pt x="262693" y="377190"/>
                </a:moveTo>
                <a:cubicBezTo>
                  <a:pt x="205879" y="377190"/>
                  <a:pt x="159825" y="331132"/>
                  <a:pt x="159825" y="274320"/>
                </a:cubicBezTo>
                <a:cubicBezTo>
                  <a:pt x="159825" y="217508"/>
                  <a:pt x="205879" y="171450"/>
                  <a:pt x="262693" y="171450"/>
                </a:cubicBezTo>
                <a:cubicBezTo>
                  <a:pt x="319507" y="171450"/>
                  <a:pt x="365562" y="217508"/>
                  <a:pt x="365562" y="274320"/>
                </a:cubicBezTo>
                <a:cubicBezTo>
                  <a:pt x="365562" y="331132"/>
                  <a:pt x="319507" y="377190"/>
                  <a:pt x="262693" y="377190"/>
                </a:cubicBezTo>
                <a:lnTo>
                  <a:pt x="262693" y="3771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2500" r="-12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the needs of the learners is a critical step in instructional design.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Designing and developing instruction and evaluating its effectiveness are essential to ensure successful learning outcomes.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Components of Instructional Design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857828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is the process of creating instructional materials and experiences to promote learning and achievement.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analyzing the needs of the learners, designing and developing instruction, and evaluating its effectiveness.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Instructional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34411" y="285776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Instructional Design?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2594196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47311" y="2594147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933713" y="2594147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64215" y="2594147"/>
            <a:ext cx="313453" cy="365760"/>
          </a:xfrm>
          <a:custGeom>
            <a:avLst/>
            <a:gdLst/>
            <a:ahLst/>
            <a:cxnLst/>
            <a:rect l="l" t="t" r="r" b="b"/>
            <a:pathLst>
              <a:path w="313453" h="365760">
                <a:moveTo>
                  <a:pt x="39182" y="326532"/>
                </a:moveTo>
                <a:lnTo>
                  <a:pt x="274272" y="182865"/>
                </a:lnTo>
                <a:lnTo>
                  <a:pt x="39182" y="39198"/>
                </a:lnTo>
                <a:lnTo>
                  <a:pt x="39182" y="326532"/>
                </a:lnTo>
                <a:moveTo>
                  <a:pt x="19998" y="4996"/>
                </a:moveTo>
                <a:cubicBezTo>
                  <a:pt x="32405" y="-1942"/>
                  <a:pt x="47507" y="-1617"/>
                  <a:pt x="59587" y="5731"/>
                </a:cubicBezTo>
                <a:lnTo>
                  <a:pt x="294677" y="149398"/>
                </a:lnTo>
                <a:cubicBezTo>
                  <a:pt x="306350" y="156501"/>
                  <a:pt x="313453" y="169153"/>
                  <a:pt x="313453" y="182865"/>
                </a:cubicBezTo>
                <a:cubicBezTo>
                  <a:pt x="313453" y="196578"/>
                  <a:pt x="306350" y="209149"/>
                  <a:pt x="294677" y="216332"/>
                </a:cubicBezTo>
                <a:lnTo>
                  <a:pt x="59587" y="359999"/>
                </a:lnTo>
                <a:cubicBezTo>
                  <a:pt x="47507" y="367428"/>
                  <a:pt x="32323" y="367673"/>
                  <a:pt x="19998" y="360734"/>
                </a:cubicBezTo>
                <a:cubicBezTo>
                  <a:pt x="7673" y="353796"/>
                  <a:pt x="0" y="340735"/>
                  <a:pt x="0" y="326532"/>
                </a:cubicBezTo>
                <a:lnTo>
                  <a:pt x="0" y="39199"/>
                </a:lnTo>
                <a:cubicBezTo>
                  <a:pt x="0" y="24996"/>
                  <a:pt x="7673" y="11935"/>
                  <a:pt x="19998" y="4996"/>
                </a:cubicBezTo>
                <a:lnTo>
                  <a:pt x="19998" y="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85963" y="2594147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Identifying the learning objectives, assessing the needs of the students, and analyzing the available resources.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phase sets the foundation for the instructional design process by understanding the requirements.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9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Analysis Phase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933700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a detailed design plan, including the learning objectives, materials, and procedures.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phase ensures a structured approach to achieving the desired learning outcomes.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33700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 Phase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35881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the instructional materials, such as textbooks, worksheets, and multimedia resources.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phase involves the actual production of tools and resources for learning.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135881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Development Phase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38062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Delivering the instruction, and providing support to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phase focuses on executing the plan and engaging learners effectively.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38062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Implementation Phase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540243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Assessing the effectiveness of the instruction, and making improvements.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phase ensures continuous improvement and alignment with learning goals.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540243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Evaluation Phase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63278" y="0"/>
            <a:ext cx="3728721" cy="2286000"/>
          </a:xfrm>
          <a:prstGeom prst="rect">
            <a:avLst/>
          </a:prstGeom>
          <a:blipFill>
            <a:blip r:embed="rId1"/>
            <a:srcRect/>
            <a:stretch>
              <a:fillRect l="0" r="0" t="-4222" b="-422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E7E6E6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ADDIE Model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9712" r="-1097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also help teachers to identify areas for improvement, and make data-driven decisions.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help teachers create learning experiences that are tailored to the needs of their students.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Data-Driven Decisions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promote engagement, understanding, and retention, leading to improved student outcomes.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also help teachers to identify areas for improvement, and make data-driven decisions.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Improved Student Outcomes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help teachers create learning experiences that are tailored to the needs of their students.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promote engagement, understanding, and retention, leading to improved student outcomes.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Tailored Learning Experiences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47092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47752"/>
            <a:ext cx="457200" cy="320095"/>
          </a:xfrm>
          <a:custGeom>
            <a:avLst/>
            <a:gdLst/>
            <a:ahLst/>
            <a:cxnLst/>
            <a:rect l="l" t="t" r="r" b="b"/>
            <a:pathLst>
              <a:path w="457200" h="320095">
                <a:moveTo>
                  <a:pt x="228605" y="34289"/>
                </a:moveTo>
                <a:cubicBezTo>
                  <a:pt x="230392" y="34289"/>
                  <a:pt x="232175" y="34573"/>
                  <a:pt x="233890" y="35217"/>
                </a:cubicBezTo>
                <a:lnTo>
                  <a:pt x="389621" y="91438"/>
                </a:lnTo>
                <a:lnTo>
                  <a:pt x="233890" y="147660"/>
                </a:lnTo>
                <a:cubicBezTo>
                  <a:pt x="232175" y="148303"/>
                  <a:pt x="230388" y="148588"/>
                  <a:pt x="228605" y="148588"/>
                </a:cubicBezTo>
                <a:cubicBezTo>
                  <a:pt x="226817" y="148588"/>
                  <a:pt x="225034" y="148303"/>
                  <a:pt x="223319" y="147660"/>
                </a:cubicBezTo>
                <a:lnTo>
                  <a:pt x="132094" y="114729"/>
                </a:lnTo>
                <a:lnTo>
                  <a:pt x="232674" y="77012"/>
                </a:lnTo>
                <a:cubicBezTo>
                  <a:pt x="238604" y="74797"/>
                  <a:pt x="241603" y="68225"/>
                  <a:pt x="239390" y="62297"/>
                </a:cubicBezTo>
                <a:cubicBezTo>
                  <a:pt x="237177" y="56369"/>
                  <a:pt x="230603" y="53366"/>
                  <a:pt x="224673" y="55581"/>
                </a:cubicBezTo>
                <a:lnTo>
                  <a:pt x="110661" y="98301"/>
                </a:lnTo>
                <a:cubicBezTo>
                  <a:pt x="106948" y="99729"/>
                  <a:pt x="103304" y="101301"/>
                  <a:pt x="99729" y="103016"/>
                </a:cubicBezTo>
                <a:lnTo>
                  <a:pt x="67656" y="91445"/>
                </a:lnTo>
                <a:lnTo>
                  <a:pt x="223388" y="35223"/>
                </a:lnTo>
                <a:cubicBezTo>
                  <a:pt x="225102" y="34580"/>
                  <a:pt x="226890" y="34295"/>
                  <a:pt x="228673" y="34295"/>
                </a:cubicBezTo>
                <a:lnTo>
                  <a:pt x="228605" y="34289"/>
                </a:lnTo>
                <a:moveTo>
                  <a:pt x="11297" y="107581"/>
                </a:moveTo>
                <a:lnTo>
                  <a:pt x="66587" y="127510"/>
                </a:lnTo>
                <a:cubicBezTo>
                  <a:pt x="47156" y="148012"/>
                  <a:pt x="35369" y="175156"/>
                  <a:pt x="34368" y="204445"/>
                </a:cubicBezTo>
                <a:cubicBezTo>
                  <a:pt x="34295" y="204874"/>
                  <a:pt x="34295" y="205303"/>
                  <a:pt x="34295" y="205732"/>
                </a:cubicBezTo>
                <a:cubicBezTo>
                  <a:pt x="34295" y="226019"/>
                  <a:pt x="26582" y="247021"/>
                  <a:pt x="18366" y="263451"/>
                </a:cubicBezTo>
                <a:cubicBezTo>
                  <a:pt x="13721" y="272737"/>
                  <a:pt x="8435" y="281882"/>
                  <a:pt x="2291" y="290310"/>
                </a:cubicBezTo>
                <a:cubicBezTo>
                  <a:pt x="5" y="293383"/>
                  <a:pt x="-640" y="297381"/>
                  <a:pt x="649" y="301027"/>
                </a:cubicBezTo>
                <a:cubicBezTo>
                  <a:pt x="1934" y="304670"/>
                  <a:pt x="4933" y="307384"/>
                  <a:pt x="8650" y="308312"/>
                </a:cubicBezTo>
                <a:lnTo>
                  <a:pt x="54370" y="319743"/>
                </a:lnTo>
                <a:cubicBezTo>
                  <a:pt x="57369" y="320527"/>
                  <a:pt x="60584" y="319958"/>
                  <a:pt x="63226" y="318315"/>
                </a:cubicBezTo>
                <a:cubicBezTo>
                  <a:pt x="65869" y="316673"/>
                  <a:pt x="67725" y="313959"/>
                  <a:pt x="68297" y="310886"/>
                </a:cubicBezTo>
                <a:cubicBezTo>
                  <a:pt x="74441" y="280311"/>
                  <a:pt x="71369" y="252882"/>
                  <a:pt x="66797" y="233234"/>
                </a:cubicBezTo>
                <a:cubicBezTo>
                  <a:pt x="64511" y="223234"/>
                  <a:pt x="61439" y="213017"/>
                  <a:pt x="57223" y="203587"/>
                </a:cubicBezTo>
                <a:cubicBezTo>
                  <a:pt x="58581" y="177157"/>
                  <a:pt x="70939" y="152938"/>
                  <a:pt x="90585" y="136293"/>
                </a:cubicBezTo>
                <a:lnTo>
                  <a:pt x="211670" y="180012"/>
                </a:lnTo>
                <a:cubicBezTo>
                  <a:pt x="217097" y="181942"/>
                  <a:pt x="222812" y="182941"/>
                  <a:pt x="228600" y="182941"/>
                </a:cubicBezTo>
                <a:cubicBezTo>
                  <a:pt x="234388" y="182941"/>
                  <a:pt x="240103" y="181942"/>
                  <a:pt x="245530" y="180012"/>
                </a:cubicBezTo>
                <a:lnTo>
                  <a:pt x="445907" y="107578"/>
                </a:lnTo>
                <a:cubicBezTo>
                  <a:pt x="452692" y="105148"/>
                  <a:pt x="457195" y="98647"/>
                  <a:pt x="457195" y="91432"/>
                </a:cubicBezTo>
                <a:cubicBezTo>
                  <a:pt x="457195" y="84217"/>
                  <a:pt x="452697" y="77786"/>
                  <a:pt x="445907" y="75286"/>
                </a:cubicBezTo>
                <a:lnTo>
                  <a:pt x="245530" y="2922"/>
                </a:lnTo>
                <a:cubicBezTo>
                  <a:pt x="240103" y="992"/>
                  <a:pt x="234388" y="-6"/>
                  <a:pt x="228600" y="-6"/>
                </a:cubicBezTo>
                <a:cubicBezTo>
                  <a:pt x="222812" y="-6"/>
                  <a:pt x="217097" y="992"/>
                  <a:pt x="211670" y="2922"/>
                </a:cubicBezTo>
                <a:lnTo>
                  <a:pt x="11293" y="75286"/>
                </a:lnTo>
                <a:cubicBezTo>
                  <a:pt x="4508" y="77786"/>
                  <a:pt x="5" y="84217"/>
                  <a:pt x="5" y="91432"/>
                </a:cubicBezTo>
                <a:cubicBezTo>
                  <a:pt x="5" y="98647"/>
                  <a:pt x="4503" y="105078"/>
                  <a:pt x="11293" y="107578"/>
                </a:cubicBezTo>
                <a:lnTo>
                  <a:pt x="11297" y="107581"/>
                </a:lnTo>
                <a:moveTo>
                  <a:pt x="354760" y="164730"/>
                </a:moveTo>
                <a:lnTo>
                  <a:pt x="321544" y="176731"/>
                </a:lnTo>
                <a:lnTo>
                  <a:pt x="330615" y="262811"/>
                </a:lnTo>
                <a:cubicBezTo>
                  <a:pt x="327186" y="265311"/>
                  <a:pt x="321471" y="268525"/>
                  <a:pt x="313040" y="271812"/>
                </a:cubicBezTo>
                <a:cubicBezTo>
                  <a:pt x="292896" y="279741"/>
                  <a:pt x="262895" y="285742"/>
                  <a:pt x="228605" y="285742"/>
                </a:cubicBezTo>
                <a:cubicBezTo>
                  <a:pt x="194315" y="285742"/>
                  <a:pt x="164313" y="279741"/>
                  <a:pt x="144096" y="271882"/>
                </a:cubicBezTo>
                <a:cubicBezTo>
                  <a:pt x="135665" y="268595"/>
                  <a:pt x="129950" y="265311"/>
                  <a:pt x="126521" y="262881"/>
                </a:cubicBezTo>
                <a:lnTo>
                  <a:pt x="135592" y="176801"/>
                </a:lnTo>
                <a:lnTo>
                  <a:pt x="102376" y="164801"/>
                </a:lnTo>
                <a:lnTo>
                  <a:pt x="91445" y="268598"/>
                </a:lnTo>
                <a:cubicBezTo>
                  <a:pt x="91445" y="293815"/>
                  <a:pt x="152879" y="320031"/>
                  <a:pt x="228600" y="320031"/>
                </a:cubicBezTo>
                <a:cubicBezTo>
                  <a:pt x="304321" y="320031"/>
                  <a:pt x="365755" y="293815"/>
                  <a:pt x="365755" y="268598"/>
                </a:cubicBezTo>
                <a:lnTo>
                  <a:pt x="354824" y="164730"/>
                </a:lnTo>
                <a:lnTo>
                  <a:pt x="354760" y="164730"/>
                </a:lnTo>
                <a:moveTo>
                  <a:pt x="333902" y="260026"/>
                </a:moveTo>
                <a:cubicBezTo>
                  <a:pt x="333902" y="260026"/>
                  <a:pt x="333829" y="260096"/>
                  <a:pt x="333687" y="260311"/>
                </a:cubicBezTo>
                <a:cubicBezTo>
                  <a:pt x="333829" y="260096"/>
                  <a:pt x="333902" y="260026"/>
                  <a:pt x="333902" y="260026"/>
                </a:cubicBezTo>
                <a:moveTo>
                  <a:pt x="123311" y="260026"/>
                </a:moveTo>
                <a:cubicBezTo>
                  <a:pt x="123311" y="260026"/>
                  <a:pt x="123385" y="260096"/>
                  <a:pt x="123526" y="260311"/>
                </a:cubicBezTo>
                <a:cubicBezTo>
                  <a:pt x="123385" y="260096"/>
                  <a:pt x="123311" y="260026"/>
                  <a:pt x="123311" y="26002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91"/>
              </a:spcBef>
              <a:buNone/>
            </a:pPr>
            <a:r>
              <a:rPr lang="en-US" sz="320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Instructional Design Models</a:t>
            </a:r>
            <a:endParaRPr lang="en-US" sz="32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Preservice teachers can use instructional design models to evaluate and improve their own teaching practices.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assessing student learning outcomes and making data-driven decisions, they can enhance the effectiveness of their teaching methods.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Improving Teaching Practices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Preservice teachers can apply instructional design models to design and develop instructional materials, such as lesson plans and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models provide a structured approach to creating effective and engaging educational content.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Instructional Materials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106572" r="-10657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795" y="22659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34904" y="22151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4886" y="0"/>
            <a:ext cx="450911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2"/>
              </a:spcBef>
              <a:buNone/>
            </a:pPr>
            <a:r>
              <a:rPr lang="en-US" sz="328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Instructional Design Models</a:t>
            </a:r>
            <a:endParaRPr lang="en-US" sz="32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provide a systematic approach to designing and delivering instruction.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ensure a structured process for creating effective educational experiences.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Systematic Approach to Instruction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promote engagement, understanding, and retention, leading to improved student outcomes.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systematic approach fosters better learning and comprehension.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Student Outcomes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help teachers save time and resources.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a framework for designing and delivering instruction effectively.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Efficient Resource Management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Instructional Design Models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441" r="-1154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69758"/>
            <a:ext cx="457200" cy="320095"/>
          </a:xfrm>
          <a:custGeom>
            <a:avLst/>
            <a:gdLst/>
            <a:ahLst/>
            <a:cxnLst/>
            <a:rect l="l" t="t" r="r" b="b"/>
            <a:pathLst>
              <a:path w="457200" h="320095">
                <a:moveTo>
                  <a:pt x="228605" y="34289"/>
                </a:moveTo>
                <a:cubicBezTo>
                  <a:pt x="230392" y="34289"/>
                  <a:pt x="232175" y="34573"/>
                  <a:pt x="233890" y="35217"/>
                </a:cubicBezTo>
                <a:lnTo>
                  <a:pt x="389621" y="91438"/>
                </a:lnTo>
                <a:lnTo>
                  <a:pt x="233890" y="147660"/>
                </a:lnTo>
                <a:cubicBezTo>
                  <a:pt x="232175" y="148303"/>
                  <a:pt x="230388" y="148588"/>
                  <a:pt x="228605" y="148588"/>
                </a:cubicBezTo>
                <a:cubicBezTo>
                  <a:pt x="226817" y="148588"/>
                  <a:pt x="225034" y="148303"/>
                  <a:pt x="223319" y="147660"/>
                </a:cubicBezTo>
                <a:lnTo>
                  <a:pt x="132094" y="114729"/>
                </a:lnTo>
                <a:lnTo>
                  <a:pt x="232674" y="77012"/>
                </a:lnTo>
                <a:cubicBezTo>
                  <a:pt x="238604" y="74797"/>
                  <a:pt x="241603" y="68225"/>
                  <a:pt x="239390" y="62297"/>
                </a:cubicBezTo>
                <a:cubicBezTo>
                  <a:pt x="237177" y="56369"/>
                  <a:pt x="230603" y="53366"/>
                  <a:pt x="224673" y="55581"/>
                </a:cubicBezTo>
                <a:lnTo>
                  <a:pt x="110661" y="98301"/>
                </a:lnTo>
                <a:cubicBezTo>
                  <a:pt x="106948" y="99729"/>
                  <a:pt x="103304" y="101301"/>
                  <a:pt x="99729" y="103016"/>
                </a:cubicBezTo>
                <a:lnTo>
                  <a:pt x="67656" y="91445"/>
                </a:lnTo>
                <a:lnTo>
                  <a:pt x="223388" y="35223"/>
                </a:lnTo>
                <a:cubicBezTo>
                  <a:pt x="225102" y="34580"/>
                  <a:pt x="226890" y="34295"/>
                  <a:pt x="228673" y="34295"/>
                </a:cubicBezTo>
                <a:lnTo>
                  <a:pt x="228605" y="34289"/>
                </a:lnTo>
                <a:moveTo>
                  <a:pt x="11297" y="107581"/>
                </a:moveTo>
                <a:lnTo>
                  <a:pt x="66587" y="127510"/>
                </a:lnTo>
                <a:cubicBezTo>
                  <a:pt x="47156" y="148012"/>
                  <a:pt x="35369" y="175156"/>
                  <a:pt x="34368" y="204445"/>
                </a:cubicBezTo>
                <a:cubicBezTo>
                  <a:pt x="34295" y="204874"/>
                  <a:pt x="34295" y="205303"/>
                  <a:pt x="34295" y="205732"/>
                </a:cubicBezTo>
                <a:cubicBezTo>
                  <a:pt x="34295" y="226019"/>
                  <a:pt x="26582" y="247021"/>
                  <a:pt x="18366" y="263451"/>
                </a:cubicBezTo>
                <a:cubicBezTo>
                  <a:pt x="13721" y="272737"/>
                  <a:pt x="8435" y="281882"/>
                  <a:pt x="2291" y="290310"/>
                </a:cubicBezTo>
                <a:cubicBezTo>
                  <a:pt x="5" y="293383"/>
                  <a:pt x="-640" y="297381"/>
                  <a:pt x="649" y="301027"/>
                </a:cubicBezTo>
                <a:cubicBezTo>
                  <a:pt x="1934" y="304670"/>
                  <a:pt x="4933" y="307384"/>
                  <a:pt x="8650" y="308312"/>
                </a:cubicBezTo>
                <a:lnTo>
                  <a:pt x="54370" y="319743"/>
                </a:lnTo>
                <a:cubicBezTo>
                  <a:pt x="57369" y="320527"/>
                  <a:pt x="60584" y="319958"/>
                  <a:pt x="63226" y="318315"/>
                </a:cubicBezTo>
                <a:cubicBezTo>
                  <a:pt x="65869" y="316673"/>
                  <a:pt x="67725" y="313959"/>
                  <a:pt x="68297" y="310886"/>
                </a:cubicBezTo>
                <a:cubicBezTo>
                  <a:pt x="74441" y="280311"/>
                  <a:pt x="71369" y="252882"/>
                  <a:pt x="66797" y="233234"/>
                </a:cubicBezTo>
                <a:cubicBezTo>
                  <a:pt x="64511" y="223234"/>
                  <a:pt x="61439" y="213017"/>
                  <a:pt x="57223" y="203587"/>
                </a:cubicBezTo>
                <a:cubicBezTo>
                  <a:pt x="58581" y="177157"/>
                  <a:pt x="70939" y="152938"/>
                  <a:pt x="90585" y="136293"/>
                </a:cubicBezTo>
                <a:lnTo>
                  <a:pt x="211670" y="180012"/>
                </a:lnTo>
                <a:cubicBezTo>
                  <a:pt x="217097" y="181942"/>
                  <a:pt x="222812" y="182941"/>
                  <a:pt x="228600" y="182941"/>
                </a:cubicBezTo>
                <a:cubicBezTo>
                  <a:pt x="234388" y="182941"/>
                  <a:pt x="240103" y="181942"/>
                  <a:pt x="245530" y="180012"/>
                </a:cubicBezTo>
                <a:lnTo>
                  <a:pt x="445907" y="107578"/>
                </a:lnTo>
                <a:cubicBezTo>
                  <a:pt x="452692" y="105148"/>
                  <a:pt x="457195" y="98647"/>
                  <a:pt x="457195" y="91432"/>
                </a:cubicBezTo>
                <a:cubicBezTo>
                  <a:pt x="457195" y="84217"/>
                  <a:pt x="452697" y="77786"/>
                  <a:pt x="445907" y="75286"/>
                </a:cubicBezTo>
                <a:lnTo>
                  <a:pt x="245530" y="2922"/>
                </a:lnTo>
                <a:cubicBezTo>
                  <a:pt x="240103" y="992"/>
                  <a:pt x="234388" y="-6"/>
                  <a:pt x="228600" y="-6"/>
                </a:cubicBezTo>
                <a:cubicBezTo>
                  <a:pt x="222812" y="-6"/>
                  <a:pt x="217097" y="992"/>
                  <a:pt x="211670" y="2922"/>
                </a:cubicBezTo>
                <a:lnTo>
                  <a:pt x="11293" y="75286"/>
                </a:lnTo>
                <a:cubicBezTo>
                  <a:pt x="4508" y="77786"/>
                  <a:pt x="5" y="84217"/>
                  <a:pt x="5" y="91432"/>
                </a:cubicBezTo>
                <a:cubicBezTo>
                  <a:pt x="5" y="98647"/>
                  <a:pt x="4503" y="105078"/>
                  <a:pt x="11293" y="107578"/>
                </a:cubicBezTo>
                <a:lnTo>
                  <a:pt x="11297" y="107581"/>
                </a:lnTo>
                <a:moveTo>
                  <a:pt x="354760" y="164730"/>
                </a:moveTo>
                <a:lnTo>
                  <a:pt x="321544" y="176731"/>
                </a:lnTo>
                <a:lnTo>
                  <a:pt x="330615" y="262811"/>
                </a:lnTo>
                <a:cubicBezTo>
                  <a:pt x="327186" y="265311"/>
                  <a:pt x="321471" y="268525"/>
                  <a:pt x="313040" y="271812"/>
                </a:cubicBezTo>
                <a:cubicBezTo>
                  <a:pt x="292896" y="279741"/>
                  <a:pt x="262895" y="285742"/>
                  <a:pt x="228605" y="285742"/>
                </a:cubicBezTo>
                <a:cubicBezTo>
                  <a:pt x="194315" y="285742"/>
                  <a:pt x="164313" y="279741"/>
                  <a:pt x="144096" y="271882"/>
                </a:cubicBezTo>
                <a:cubicBezTo>
                  <a:pt x="135665" y="268595"/>
                  <a:pt x="129950" y="265311"/>
                  <a:pt x="126521" y="262881"/>
                </a:cubicBezTo>
                <a:lnTo>
                  <a:pt x="135592" y="176801"/>
                </a:lnTo>
                <a:lnTo>
                  <a:pt x="102376" y="164801"/>
                </a:lnTo>
                <a:lnTo>
                  <a:pt x="91445" y="268598"/>
                </a:lnTo>
                <a:cubicBezTo>
                  <a:pt x="91445" y="293815"/>
                  <a:pt x="152879" y="320031"/>
                  <a:pt x="228600" y="320031"/>
                </a:cubicBezTo>
                <a:cubicBezTo>
                  <a:pt x="304321" y="320031"/>
                  <a:pt x="365755" y="293815"/>
                  <a:pt x="365755" y="268598"/>
                </a:cubicBezTo>
                <a:lnTo>
                  <a:pt x="354824" y="164730"/>
                </a:lnTo>
                <a:lnTo>
                  <a:pt x="354760" y="164730"/>
                </a:lnTo>
                <a:moveTo>
                  <a:pt x="333902" y="260026"/>
                </a:moveTo>
                <a:cubicBezTo>
                  <a:pt x="333902" y="260026"/>
                  <a:pt x="333829" y="260096"/>
                  <a:pt x="333687" y="260311"/>
                </a:cubicBezTo>
                <a:cubicBezTo>
                  <a:pt x="333829" y="260096"/>
                  <a:pt x="333902" y="260026"/>
                  <a:pt x="333902" y="260026"/>
                </a:cubicBezTo>
                <a:moveTo>
                  <a:pt x="123311" y="260026"/>
                </a:moveTo>
                <a:cubicBezTo>
                  <a:pt x="123311" y="260026"/>
                  <a:pt x="123385" y="260096"/>
                  <a:pt x="123526" y="260311"/>
                </a:cubicBezTo>
                <a:cubicBezTo>
                  <a:pt x="123385" y="260096"/>
                  <a:pt x="123311" y="260026"/>
                  <a:pt x="123311" y="26002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14427" y="2201206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95939" r="-959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0"/>
              </a:spcBef>
              <a:buNone/>
            </a:pPr>
            <a:r>
              <a:rPr lang="en-US" sz="324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in Instructional Design</a:t>
            </a:r>
            <a:endParaRPr lang="en-US" sz="324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Failing to consider the learners' prior knowledge and experiences.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oversight can result in content that is either too advanced or too simplistic for the audience.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Ignoring Learners' Backgrounds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Failing to provide opportunities for practice and feedback.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omission hinders learners from applying knowledge and improving their skills effectively.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Lack of Practice and Feedback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Failing to conduct a thorough needs assessment.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lead to instructional materials that do not address the actual requirements of the learners.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Neglecting Needs Assessment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326987"/>
            <a:ext cx="457200" cy="320095"/>
          </a:xfrm>
          <a:custGeom>
            <a:avLst/>
            <a:gdLst/>
            <a:ahLst/>
            <a:cxnLst/>
            <a:rect l="l" t="t" r="r" b="b"/>
            <a:pathLst>
              <a:path w="457200" h="320095">
                <a:moveTo>
                  <a:pt x="228605" y="34289"/>
                </a:moveTo>
                <a:cubicBezTo>
                  <a:pt x="230392" y="34289"/>
                  <a:pt x="232175" y="34573"/>
                  <a:pt x="233890" y="35217"/>
                </a:cubicBezTo>
                <a:lnTo>
                  <a:pt x="389621" y="91438"/>
                </a:lnTo>
                <a:lnTo>
                  <a:pt x="233890" y="147660"/>
                </a:lnTo>
                <a:cubicBezTo>
                  <a:pt x="232175" y="148303"/>
                  <a:pt x="230388" y="148588"/>
                  <a:pt x="228605" y="148588"/>
                </a:cubicBezTo>
                <a:cubicBezTo>
                  <a:pt x="226817" y="148588"/>
                  <a:pt x="225034" y="148303"/>
                  <a:pt x="223319" y="147660"/>
                </a:cubicBezTo>
                <a:lnTo>
                  <a:pt x="132094" y="114729"/>
                </a:lnTo>
                <a:lnTo>
                  <a:pt x="232674" y="77012"/>
                </a:lnTo>
                <a:cubicBezTo>
                  <a:pt x="238604" y="74797"/>
                  <a:pt x="241603" y="68225"/>
                  <a:pt x="239390" y="62297"/>
                </a:cubicBezTo>
                <a:cubicBezTo>
                  <a:pt x="237177" y="56369"/>
                  <a:pt x="230603" y="53366"/>
                  <a:pt x="224673" y="55581"/>
                </a:cubicBezTo>
                <a:lnTo>
                  <a:pt x="110661" y="98301"/>
                </a:lnTo>
                <a:cubicBezTo>
                  <a:pt x="106948" y="99729"/>
                  <a:pt x="103304" y="101301"/>
                  <a:pt x="99729" y="103016"/>
                </a:cubicBezTo>
                <a:lnTo>
                  <a:pt x="67656" y="91445"/>
                </a:lnTo>
                <a:lnTo>
                  <a:pt x="223388" y="35223"/>
                </a:lnTo>
                <a:cubicBezTo>
                  <a:pt x="225102" y="34580"/>
                  <a:pt x="226890" y="34295"/>
                  <a:pt x="228673" y="34295"/>
                </a:cubicBezTo>
                <a:lnTo>
                  <a:pt x="228605" y="34289"/>
                </a:lnTo>
                <a:moveTo>
                  <a:pt x="11297" y="107581"/>
                </a:moveTo>
                <a:lnTo>
                  <a:pt x="66587" y="127510"/>
                </a:lnTo>
                <a:cubicBezTo>
                  <a:pt x="47156" y="148012"/>
                  <a:pt x="35369" y="175156"/>
                  <a:pt x="34368" y="204445"/>
                </a:cubicBezTo>
                <a:cubicBezTo>
                  <a:pt x="34295" y="204874"/>
                  <a:pt x="34295" y="205303"/>
                  <a:pt x="34295" y="205732"/>
                </a:cubicBezTo>
                <a:cubicBezTo>
                  <a:pt x="34295" y="226019"/>
                  <a:pt x="26582" y="247021"/>
                  <a:pt x="18366" y="263451"/>
                </a:cubicBezTo>
                <a:cubicBezTo>
                  <a:pt x="13721" y="272737"/>
                  <a:pt x="8435" y="281882"/>
                  <a:pt x="2291" y="290310"/>
                </a:cubicBezTo>
                <a:cubicBezTo>
                  <a:pt x="5" y="293383"/>
                  <a:pt x="-640" y="297381"/>
                  <a:pt x="649" y="301027"/>
                </a:cubicBezTo>
                <a:cubicBezTo>
                  <a:pt x="1934" y="304670"/>
                  <a:pt x="4933" y="307384"/>
                  <a:pt x="8650" y="308312"/>
                </a:cubicBezTo>
                <a:lnTo>
                  <a:pt x="54370" y="319743"/>
                </a:lnTo>
                <a:cubicBezTo>
                  <a:pt x="57369" y="320527"/>
                  <a:pt x="60584" y="319958"/>
                  <a:pt x="63226" y="318315"/>
                </a:cubicBezTo>
                <a:cubicBezTo>
                  <a:pt x="65869" y="316673"/>
                  <a:pt x="67725" y="313959"/>
                  <a:pt x="68297" y="310886"/>
                </a:cubicBezTo>
                <a:cubicBezTo>
                  <a:pt x="74441" y="280311"/>
                  <a:pt x="71369" y="252882"/>
                  <a:pt x="66797" y="233234"/>
                </a:cubicBezTo>
                <a:cubicBezTo>
                  <a:pt x="64511" y="223234"/>
                  <a:pt x="61439" y="213017"/>
                  <a:pt x="57223" y="203587"/>
                </a:cubicBezTo>
                <a:cubicBezTo>
                  <a:pt x="58581" y="177157"/>
                  <a:pt x="70939" y="152938"/>
                  <a:pt x="90585" y="136293"/>
                </a:cubicBezTo>
                <a:lnTo>
                  <a:pt x="211670" y="180012"/>
                </a:lnTo>
                <a:cubicBezTo>
                  <a:pt x="217097" y="181942"/>
                  <a:pt x="222812" y="182941"/>
                  <a:pt x="228600" y="182941"/>
                </a:cubicBezTo>
                <a:cubicBezTo>
                  <a:pt x="234388" y="182941"/>
                  <a:pt x="240103" y="181942"/>
                  <a:pt x="245530" y="180012"/>
                </a:cubicBezTo>
                <a:lnTo>
                  <a:pt x="445907" y="107578"/>
                </a:lnTo>
                <a:cubicBezTo>
                  <a:pt x="452692" y="105148"/>
                  <a:pt x="457195" y="98647"/>
                  <a:pt x="457195" y="91432"/>
                </a:cubicBezTo>
                <a:cubicBezTo>
                  <a:pt x="457195" y="84217"/>
                  <a:pt x="452697" y="77786"/>
                  <a:pt x="445907" y="75286"/>
                </a:cubicBezTo>
                <a:lnTo>
                  <a:pt x="245530" y="2922"/>
                </a:lnTo>
                <a:cubicBezTo>
                  <a:pt x="240103" y="992"/>
                  <a:pt x="234388" y="-6"/>
                  <a:pt x="228600" y="-6"/>
                </a:cubicBezTo>
                <a:cubicBezTo>
                  <a:pt x="222812" y="-6"/>
                  <a:pt x="217097" y="992"/>
                  <a:pt x="211670" y="2922"/>
                </a:cubicBezTo>
                <a:lnTo>
                  <a:pt x="11293" y="75286"/>
                </a:lnTo>
                <a:cubicBezTo>
                  <a:pt x="4508" y="77786"/>
                  <a:pt x="5" y="84217"/>
                  <a:pt x="5" y="91432"/>
                </a:cubicBezTo>
                <a:cubicBezTo>
                  <a:pt x="5" y="98647"/>
                  <a:pt x="4503" y="105078"/>
                  <a:pt x="11293" y="107578"/>
                </a:cubicBezTo>
                <a:lnTo>
                  <a:pt x="11297" y="107581"/>
                </a:lnTo>
                <a:moveTo>
                  <a:pt x="354760" y="164730"/>
                </a:moveTo>
                <a:lnTo>
                  <a:pt x="321544" y="176731"/>
                </a:lnTo>
                <a:lnTo>
                  <a:pt x="330615" y="262811"/>
                </a:lnTo>
                <a:cubicBezTo>
                  <a:pt x="327186" y="265311"/>
                  <a:pt x="321471" y="268525"/>
                  <a:pt x="313040" y="271812"/>
                </a:cubicBezTo>
                <a:cubicBezTo>
                  <a:pt x="292896" y="279741"/>
                  <a:pt x="262895" y="285742"/>
                  <a:pt x="228605" y="285742"/>
                </a:cubicBezTo>
                <a:cubicBezTo>
                  <a:pt x="194315" y="285742"/>
                  <a:pt x="164313" y="279741"/>
                  <a:pt x="144096" y="271882"/>
                </a:cubicBezTo>
                <a:cubicBezTo>
                  <a:pt x="135665" y="268595"/>
                  <a:pt x="129950" y="265311"/>
                  <a:pt x="126521" y="262881"/>
                </a:cubicBezTo>
                <a:lnTo>
                  <a:pt x="135592" y="176801"/>
                </a:lnTo>
                <a:lnTo>
                  <a:pt x="102376" y="164801"/>
                </a:lnTo>
                <a:lnTo>
                  <a:pt x="91445" y="268598"/>
                </a:lnTo>
                <a:cubicBezTo>
                  <a:pt x="91445" y="293815"/>
                  <a:pt x="152879" y="320031"/>
                  <a:pt x="228600" y="320031"/>
                </a:cubicBezTo>
                <a:cubicBezTo>
                  <a:pt x="304321" y="320031"/>
                  <a:pt x="365755" y="293815"/>
                  <a:pt x="365755" y="268598"/>
                </a:cubicBezTo>
                <a:lnTo>
                  <a:pt x="354824" y="164730"/>
                </a:lnTo>
                <a:lnTo>
                  <a:pt x="354760" y="164730"/>
                </a:lnTo>
                <a:moveTo>
                  <a:pt x="333902" y="260026"/>
                </a:moveTo>
                <a:cubicBezTo>
                  <a:pt x="333902" y="260026"/>
                  <a:pt x="333829" y="260096"/>
                  <a:pt x="333687" y="260311"/>
                </a:cubicBezTo>
                <a:cubicBezTo>
                  <a:pt x="333829" y="260096"/>
                  <a:pt x="333902" y="260026"/>
                  <a:pt x="333902" y="260026"/>
                </a:cubicBezTo>
                <a:moveTo>
                  <a:pt x="123311" y="260026"/>
                </a:moveTo>
                <a:cubicBezTo>
                  <a:pt x="123311" y="260026"/>
                  <a:pt x="123385" y="260096"/>
                  <a:pt x="123526" y="260311"/>
                </a:cubicBezTo>
                <a:cubicBezTo>
                  <a:pt x="123385" y="260096"/>
                  <a:pt x="123311" y="260026"/>
                  <a:pt x="123311" y="26002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88668" y="3720871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0126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technology to support learning, such as online discussions and feedback tools.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enhance engagement and provide a platform for continuous improvement.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Leveraging Technology for Learning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opportunities for hands-on practice, and offering feedback and coaching.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learners can apply concepts in real-world scenarios while receiving guidance.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Hands-On Practice and Feedback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Conducting surveys or focus groups to gather data on the learners' needs and interests.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tailoring the remediation strategies to address specific gaps effectively.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Learners' Needs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Remediation Strategies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221350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438912" y="41147"/>
                </a:moveTo>
                <a:lnTo>
                  <a:pt x="109728" y="41147"/>
                </a:lnTo>
                <a:cubicBezTo>
                  <a:pt x="102184" y="41147"/>
                  <a:pt x="96012" y="47318"/>
                  <a:pt x="96012" y="54861"/>
                </a:cubicBezTo>
                <a:lnTo>
                  <a:pt x="96012" y="246885"/>
                </a:lnTo>
                <a:lnTo>
                  <a:pt x="54864" y="246885"/>
                </a:lnTo>
                <a:lnTo>
                  <a:pt x="54864" y="54861"/>
                </a:lnTo>
                <a:cubicBezTo>
                  <a:pt x="54864" y="24602"/>
                  <a:pt x="79465" y="-4"/>
                  <a:pt x="109728" y="-4"/>
                </a:cubicBezTo>
                <a:lnTo>
                  <a:pt x="438912" y="-4"/>
                </a:lnTo>
                <a:cubicBezTo>
                  <a:pt x="469175" y="-4"/>
                  <a:pt x="493776" y="24598"/>
                  <a:pt x="493776" y="54861"/>
                </a:cubicBezTo>
                <a:lnTo>
                  <a:pt x="493776" y="246885"/>
                </a:lnTo>
                <a:lnTo>
                  <a:pt x="452628" y="246885"/>
                </a:lnTo>
                <a:lnTo>
                  <a:pt x="452628" y="54861"/>
                </a:lnTo>
                <a:cubicBezTo>
                  <a:pt x="452628" y="47319"/>
                  <a:pt x="446456" y="41147"/>
                  <a:pt x="438912" y="41147"/>
                </a:cubicBezTo>
                <a:lnTo>
                  <a:pt x="438912" y="41147"/>
                </a:lnTo>
                <a:moveTo>
                  <a:pt x="82296" y="342901"/>
                </a:moveTo>
                <a:lnTo>
                  <a:pt x="466344" y="342901"/>
                </a:lnTo>
                <a:cubicBezTo>
                  <a:pt x="484263" y="342901"/>
                  <a:pt x="499520" y="331414"/>
                  <a:pt x="505177" y="315469"/>
                </a:cubicBezTo>
                <a:lnTo>
                  <a:pt x="43463" y="315469"/>
                </a:lnTo>
                <a:cubicBezTo>
                  <a:pt x="49120" y="331414"/>
                  <a:pt x="64377" y="342901"/>
                  <a:pt x="82296" y="342901"/>
                </a:cubicBezTo>
                <a:lnTo>
                  <a:pt x="82296" y="342901"/>
                </a:lnTo>
                <a:moveTo>
                  <a:pt x="0" y="301750"/>
                </a:moveTo>
                <a:cubicBezTo>
                  <a:pt x="0" y="286577"/>
                  <a:pt x="12257" y="274318"/>
                  <a:pt x="27432" y="274318"/>
                </a:cubicBezTo>
                <a:lnTo>
                  <a:pt x="521208" y="274318"/>
                </a:lnTo>
                <a:cubicBezTo>
                  <a:pt x="536383" y="274318"/>
                  <a:pt x="548640" y="286577"/>
                  <a:pt x="548640" y="301750"/>
                </a:cubicBezTo>
                <a:cubicBezTo>
                  <a:pt x="548640" y="347183"/>
                  <a:pt x="511777" y="384048"/>
                  <a:pt x="466344" y="384048"/>
                </a:cubicBezTo>
                <a:lnTo>
                  <a:pt x="82296" y="384048"/>
                </a:lnTo>
                <a:cubicBezTo>
                  <a:pt x="36863" y="384048"/>
                  <a:pt x="0" y="347187"/>
                  <a:pt x="0" y="301750"/>
                </a:cubicBezTo>
                <a:lnTo>
                  <a:pt x="0" y="3017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21533" y="3139054"/>
            <a:ext cx="514296" cy="548640"/>
          </a:xfrm>
          <a:custGeom>
            <a:avLst/>
            <a:gdLst/>
            <a:ahLst/>
            <a:cxnLst/>
            <a:rect l="l" t="t" r="r" b="b"/>
            <a:pathLst>
              <a:path w="514296" h="548640">
                <a:moveTo>
                  <a:pt x="274264" y="0"/>
                </a:moveTo>
                <a:cubicBezTo>
                  <a:pt x="247155" y="0"/>
                  <a:pt x="223688" y="15751"/>
                  <a:pt x="212543" y="38575"/>
                </a:cubicBezTo>
                <a:cubicBezTo>
                  <a:pt x="205045" y="35788"/>
                  <a:pt x="197006" y="34290"/>
                  <a:pt x="188541" y="34290"/>
                </a:cubicBezTo>
                <a:cubicBezTo>
                  <a:pt x="150715" y="34290"/>
                  <a:pt x="119960" y="65041"/>
                  <a:pt x="119960" y="102870"/>
                </a:cubicBezTo>
                <a:lnTo>
                  <a:pt x="119960" y="280212"/>
                </a:lnTo>
                <a:lnTo>
                  <a:pt x="117064" y="277321"/>
                </a:lnTo>
                <a:cubicBezTo>
                  <a:pt x="90274" y="250531"/>
                  <a:pt x="46878" y="250531"/>
                  <a:pt x="20088" y="277321"/>
                </a:cubicBezTo>
                <a:cubicBezTo>
                  <a:pt x="-6701" y="304111"/>
                  <a:pt x="-6701" y="347509"/>
                  <a:pt x="20088" y="374299"/>
                </a:cubicBezTo>
                <a:lnTo>
                  <a:pt x="114066" y="468275"/>
                </a:lnTo>
                <a:cubicBezTo>
                  <a:pt x="165501" y="519710"/>
                  <a:pt x="235260" y="548640"/>
                  <a:pt x="308017" y="548640"/>
                </a:cubicBezTo>
                <a:lnTo>
                  <a:pt x="317125" y="548640"/>
                </a:lnTo>
                <a:lnTo>
                  <a:pt x="325699" y="548640"/>
                </a:lnTo>
                <a:cubicBezTo>
                  <a:pt x="327309" y="548640"/>
                  <a:pt x="328913" y="548530"/>
                  <a:pt x="330523" y="548212"/>
                </a:cubicBezTo>
                <a:cubicBezTo>
                  <a:pt x="428784" y="541568"/>
                  <a:pt x="507333" y="463129"/>
                  <a:pt x="513870" y="364868"/>
                </a:cubicBezTo>
                <a:cubicBezTo>
                  <a:pt x="514194" y="363260"/>
                  <a:pt x="514296" y="361652"/>
                  <a:pt x="514296" y="360045"/>
                </a:cubicBezTo>
                <a:lnTo>
                  <a:pt x="514296" y="171450"/>
                </a:lnTo>
                <a:cubicBezTo>
                  <a:pt x="514296" y="133621"/>
                  <a:pt x="483542" y="102870"/>
                  <a:pt x="445715" y="102870"/>
                </a:cubicBezTo>
                <a:cubicBezTo>
                  <a:pt x="439821" y="102870"/>
                  <a:pt x="434035" y="103622"/>
                  <a:pt x="428568" y="105015"/>
                </a:cubicBezTo>
                <a:lnTo>
                  <a:pt x="428568" y="102870"/>
                </a:lnTo>
                <a:cubicBezTo>
                  <a:pt x="428568" y="65041"/>
                  <a:pt x="397814" y="34290"/>
                  <a:pt x="359987" y="34290"/>
                </a:cubicBezTo>
                <a:cubicBezTo>
                  <a:pt x="351522" y="34290"/>
                  <a:pt x="343483" y="35788"/>
                  <a:pt x="335985" y="38575"/>
                </a:cubicBezTo>
                <a:cubicBezTo>
                  <a:pt x="324840" y="15751"/>
                  <a:pt x="301373" y="0"/>
                  <a:pt x="274264" y="0"/>
                </a:cubicBezTo>
                <a:lnTo>
                  <a:pt x="274264" y="0"/>
                </a:lnTo>
                <a:moveTo>
                  <a:pt x="257123" y="102980"/>
                </a:moveTo>
                <a:lnTo>
                  <a:pt x="257123" y="102870"/>
                </a:lnTo>
                <a:lnTo>
                  <a:pt x="257123" y="68580"/>
                </a:lnTo>
                <a:cubicBezTo>
                  <a:pt x="257123" y="59149"/>
                  <a:pt x="264837" y="51435"/>
                  <a:pt x="274269" y="51435"/>
                </a:cubicBezTo>
                <a:cubicBezTo>
                  <a:pt x="283701" y="51435"/>
                  <a:pt x="291416" y="59149"/>
                  <a:pt x="291416" y="68580"/>
                </a:cubicBezTo>
                <a:lnTo>
                  <a:pt x="291416" y="102760"/>
                </a:lnTo>
                <a:lnTo>
                  <a:pt x="291416" y="102870"/>
                </a:lnTo>
                <a:lnTo>
                  <a:pt x="291416" y="248605"/>
                </a:lnTo>
                <a:cubicBezTo>
                  <a:pt x="291416" y="262859"/>
                  <a:pt x="302879" y="274326"/>
                  <a:pt x="317136" y="274326"/>
                </a:cubicBezTo>
                <a:cubicBezTo>
                  <a:pt x="331387" y="274326"/>
                  <a:pt x="342856" y="262859"/>
                  <a:pt x="342856" y="248611"/>
                </a:cubicBezTo>
                <a:lnTo>
                  <a:pt x="342856" y="102881"/>
                </a:lnTo>
                <a:cubicBezTo>
                  <a:pt x="342856" y="102881"/>
                  <a:pt x="342856" y="102881"/>
                  <a:pt x="342856" y="102771"/>
                </a:cubicBezTo>
                <a:cubicBezTo>
                  <a:pt x="342856" y="93340"/>
                  <a:pt x="350570" y="85626"/>
                  <a:pt x="360002" y="85626"/>
                </a:cubicBezTo>
                <a:cubicBezTo>
                  <a:pt x="369435" y="85626"/>
                  <a:pt x="377149" y="93340"/>
                  <a:pt x="377149" y="102771"/>
                </a:cubicBezTo>
                <a:lnTo>
                  <a:pt x="377149" y="162672"/>
                </a:lnTo>
                <a:lnTo>
                  <a:pt x="377149" y="162782"/>
                </a:lnTo>
                <a:lnTo>
                  <a:pt x="377149" y="248507"/>
                </a:lnTo>
                <a:cubicBezTo>
                  <a:pt x="377149" y="262760"/>
                  <a:pt x="388613" y="274227"/>
                  <a:pt x="402869" y="274227"/>
                </a:cubicBezTo>
                <a:cubicBezTo>
                  <a:pt x="417120" y="274227"/>
                  <a:pt x="428589" y="262760"/>
                  <a:pt x="428589" y="248512"/>
                </a:cubicBezTo>
                <a:lnTo>
                  <a:pt x="428589" y="171467"/>
                </a:lnTo>
                <a:lnTo>
                  <a:pt x="428589" y="171357"/>
                </a:lnTo>
                <a:cubicBezTo>
                  <a:pt x="428589" y="161926"/>
                  <a:pt x="436303" y="154212"/>
                  <a:pt x="445736" y="154212"/>
                </a:cubicBezTo>
                <a:cubicBezTo>
                  <a:pt x="455168" y="154212"/>
                  <a:pt x="462882" y="161926"/>
                  <a:pt x="462882" y="171357"/>
                </a:cubicBezTo>
                <a:lnTo>
                  <a:pt x="462882" y="356633"/>
                </a:lnTo>
                <a:cubicBezTo>
                  <a:pt x="462774" y="357274"/>
                  <a:pt x="462774" y="358026"/>
                  <a:pt x="462666" y="358668"/>
                </a:cubicBezTo>
                <a:cubicBezTo>
                  <a:pt x="459025" y="433354"/>
                  <a:pt x="399125" y="493255"/>
                  <a:pt x="324434" y="496898"/>
                </a:cubicBezTo>
                <a:cubicBezTo>
                  <a:pt x="323791" y="496898"/>
                  <a:pt x="323040" y="497008"/>
                  <a:pt x="322397" y="497112"/>
                </a:cubicBezTo>
                <a:lnTo>
                  <a:pt x="317146" y="497112"/>
                </a:lnTo>
                <a:lnTo>
                  <a:pt x="308038" y="497112"/>
                </a:lnTo>
                <a:cubicBezTo>
                  <a:pt x="248889" y="497112"/>
                  <a:pt x="192203" y="473647"/>
                  <a:pt x="150411" y="431851"/>
                </a:cubicBezTo>
                <a:lnTo>
                  <a:pt x="56434" y="337875"/>
                </a:lnTo>
                <a:cubicBezTo>
                  <a:pt x="49789" y="331231"/>
                  <a:pt x="49789" y="320302"/>
                  <a:pt x="56434" y="313658"/>
                </a:cubicBezTo>
                <a:cubicBezTo>
                  <a:pt x="63078" y="307014"/>
                  <a:pt x="74007" y="307014"/>
                  <a:pt x="80652" y="313658"/>
                </a:cubicBezTo>
                <a:lnTo>
                  <a:pt x="127479" y="360484"/>
                </a:lnTo>
                <a:cubicBezTo>
                  <a:pt x="134874" y="367880"/>
                  <a:pt x="145911" y="370019"/>
                  <a:pt x="155554" y="366058"/>
                </a:cubicBezTo>
                <a:cubicBezTo>
                  <a:pt x="165197" y="362092"/>
                  <a:pt x="171415" y="352666"/>
                  <a:pt x="171415" y="342269"/>
                </a:cubicBezTo>
                <a:lnTo>
                  <a:pt x="171415" y="102881"/>
                </a:lnTo>
                <a:cubicBezTo>
                  <a:pt x="171415" y="93450"/>
                  <a:pt x="179129" y="85736"/>
                  <a:pt x="188562" y="85736"/>
                </a:cubicBezTo>
                <a:cubicBezTo>
                  <a:pt x="197994" y="85736"/>
                  <a:pt x="205708" y="93346"/>
                  <a:pt x="205708" y="102771"/>
                </a:cubicBezTo>
                <a:lnTo>
                  <a:pt x="205708" y="248611"/>
                </a:lnTo>
                <a:cubicBezTo>
                  <a:pt x="205708" y="262865"/>
                  <a:pt x="217172" y="274331"/>
                  <a:pt x="231428" y="274331"/>
                </a:cubicBezTo>
                <a:cubicBezTo>
                  <a:pt x="245679" y="274331"/>
                  <a:pt x="257148" y="262865"/>
                  <a:pt x="257148" y="248616"/>
                </a:cubicBezTo>
                <a:lnTo>
                  <a:pt x="257123" y="1029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00098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01157" r="-1011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0012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0127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1"/>
              </a:spcBef>
              <a:buNone/>
            </a:pPr>
            <a:r>
              <a:rPr lang="en-US" sz="331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Instructional Design Models in Action</a:t>
            </a:r>
            <a:endParaRPr lang="en-US" sz="3317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34"/>
              </a:spcBef>
              <a:buNone/>
            </a:pPr>
            <a:r>
              <a:rPr lang="en-US" sz="11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ADDIE model can also be used to design online courses and other educational programs.</a:t>
            </a:r>
            <a:endParaRPr lang="en-US" sz="1182" dirty="0"/>
          </a:p>
          <a:p>
            <a:pPr algn="l" marL="0" indent="0">
              <a:lnSpc>
                <a:spcPct val="110000"/>
              </a:lnSpc>
              <a:spcBef>
                <a:spcPts val="1034"/>
              </a:spcBef>
              <a:buNone/>
            </a:pPr>
            <a:r>
              <a:rPr lang="en-US" sz="11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model ensures that the programs are engaging and meet the learners' needs effectively.</a:t>
            </a:r>
            <a:endParaRPr lang="en-US" sz="1182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Creating Online Educational Programs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ADDIE model can be applied to design a new curriculum for a high school biology class.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structured approach to curriculum development ensuring effective learning outcomes.</a:t>
            </a:r>
            <a:endParaRPr lang="en-US" sz="1126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Designing High School Biology Curriculum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9" y="4633981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438912" y="41147"/>
                </a:moveTo>
                <a:lnTo>
                  <a:pt x="109728" y="41147"/>
                </a:lnTo>
                <a:cubicBezTo>
                  <a:pt x="102184" y="41147"/>
                  <a:pt x="96012" y="47318"/>
                  <a:pt x="96012" y="54861"/>
                </a:cubicBezTo>
                <a:lnTo>
                  <a:pt x="96012" y="246885"/>
                </a:lnTo>
                <a:lnTo>
                  <a:pt x="54864" y="246885"/>
                </a:lnTo>
                <a:lnTo>
                  <a:pt x="54864" y="54861"/>
                </a:lnTo>
                <a:cubicBezTo>
                  <a:pt x="54864" y="24602"/>
                  <a:pt x="79465" y="-4"/>
                  <a:pt x="109728" y="-4"/>
                </a:cubicBezTo>
                <a:lnTo>
                  <a:pt x="438912" y="-4"/>
                </a:lnTo>
                <a:cubicBezTo>
                  <a:pt x="469175" y="-4"/>
                  <a:pt x="493776" y="24598"/>
                  <a:pt x="493776" y="54861"/>
                </a:cubicBezTo>
                <a:lnTo>
                  <a:pt x="493776" y="246885"/>
                </a:lnTo>
                <a:lnTo>
                  <a:pt x="452628" y="246885"/>
                </a:lnTo>
                <a:lnTo>
                  <a:pt x="452628" y="54861"/>
                </a:lnTo>
                <a:cubicBezTo>
                  <a:pt x="452628" y="47319"/>
                  <a:pt x="446456" y="41147"/>
                  <a:pt x="438912" y="41147"/>
                </a:cubicBezTo>
                <a:lnTo>
                  <a:pt x="438912" y="41147"/>
                </a:lnTo>
                <a:moveTo>
                  <a:pt x="82296" y="342901"/>
                </a:moveTo>
                <a:lnTo>
                  <a:pt x="466344" y="342901"/>
                </a:lnTo>
                <a:cubicBezTo>
                  <a:pt x="484263" y="342901"/>
                  <a:pt x="499520" y="331414"/>
                  <a:pt x="505177" y="315469"/>
                </a:cubicBezTo>
                <a:lnTo>
                  <a:pt x="43463" y="315469"/>
                </a:lnTo>
                <a:cubicBezTo>
                  <a:pt x="49120" y="331414"/>
                  <a:pt x="64377" y="342901"/>
                  <a:pt x="82296" y="342901"/>
                </a:cubicBezTo>
                <a:lnTo>
                  <a:pt x="82296" y="342901"/>
                </a:lnTo>
                <a:moveTo>
                  <a:pt x="0" y="301750"/>
                </a:moveTo>
                <a:cubicBezTo>
                  <a:pt x="0" y="286577"/>
                  <a:pt x="12257" y="274318"/>
                  <a:pt x="27432" y="274318"/>
                </a:cubicBezTo>
                <a:lnTo>
                  <a:pt x="521208" y="274318"/>
                </a:lnTo>
                <a:cubicBezTo>
                  <a:pt x="536383" y="274318"/>
                  <a:pt x="548640" y="286577"/>
                  <a:pt x="548640" y="301750"/>
                </a:cubicBezTo>
                <a:cubicBezTo>
                  <a:pt x="548640" y="347183"/>
                  <a:pt x="511777" y="384048"/>
                  <a:pt x="466344" y="384048"/>
                </a:cubicBezTo>
                <a:lnTo>
                  <a:pt x="82296" y="384048"/>
                </a:lnTo>
                <a:cubicBezTo>
                  <a:pt x="36863" y="384048"/>
                  <a:pt x="0" y="347187"/>
                  <a:pt x="0" y="301750"/>
                </a:cubicBezTo>
                <a:lnTo>
                  <a:pt x="0" y="3017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48664" y="2560325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" y="1"/>
            <a:ext cx="355599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85921" y="0"/>
            <a:ext cx="545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206241" y="1015365"/>
            <a:ext cx="7345678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Other Instructional Design Models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090161" y="5294440"/>
            <a:ext cx="6461758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Keller model is a more flexible and adaptive approach to instructional design.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emphasizes the importance of capturing the learner's attention and making the instruction relevant to their needs and interests.</a:t>
            </a:r>
            <a:endParaRPr lang="en-US" sz="1126" dirty="0"/>
          </a:p>
        </p:txBody>
      </p:sp>
      <p:sp>
        <p:nvSpPr>
          <p:cNvPr id="8" name="Text 6"/>
          <p:cNvSpPr/>
          <p:nvPr/>
        </p:nvSpPr>
        <p:spPr>
          <a:xfrm>
            <a:off x="5090161" y="4551685"/>
            <a:ext cx="64617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 Keller Model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090161" y="3303080"/>
            <a:ext cx="6461758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68"/>
              </a:spcBef>
              <a:buNone/>
            </a:pPr>
            <a:r>
              <a:rPr lang="en-US" sz="122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Dick and Carey model is a more detailed and systematic approach to instructional design.</a:t>
            </a:r>
            <a:endParaRPr lang="en-US" sz="1221" dirty="0"/>
          </a:p>
          <a:p>
            <a:pPr algn="l" marL="0" indent="0">
              <a:lnSpc>
                <a:spcPct val="110000"/>
              </a:lnSpc>
              <a:spcBef>
                <a:spcPts val="1068"/>
              </a:spcBef>
              <a:buNone/>
            </a:pPr>
            <a:r>
              <a:rPr lang="en-US" sz="122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structured framework for designing effective instructional materials.</a:t>
            </a:r>
            <a:endParaRPr lang="en-US" sz="1221" dirty="0"/>
          </a:p>
        </p:txBody>
      </p:sp>
      <p:sp>
        <p:nvSpPr>
          <p:cNvPr id="10" name="Text 8"/>
          <p:cNvSpPr/>
          <p:nvPr/>
        </p:nvSpPr>
        <p:spPr>
          <a:xfrm>
            <a:off x="5090161" y="2560325"/>
            <a:ext cx="64617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 Dick and Carey Model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291966" y="4551685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206241" y="2590781"/>
            <a:ext cx="548640" cy="487728"/>
          </a:xfrm>
          <a:custGeom>
            <a:avLst/>
            <a:gdLst/>
            <a:ahLst/>
            <a:cxnLst/>
            <a:rect l="l" t="t" r="r" b="b"/>
            <a:pathLst>
              <a:path w="548640" h="487728">
                <a:moveTo>
                  <a:pt x="22862" y="0"/>
                </a:moveTo>
                <a:cubicBezTo>
                  <a:pt x="10194" y="0"/>
                  <a:pt x="0" y="10193"/>
                  <a:pt x="0" y="22860"/>
                </a:cubicBezTo>
                <a:cubicBezTo>
                  <a:pt x="0" y="35526"/>
                  <a:pt x="10194" y="45720"/>
                  <a:pt x="22862" y="45720"/>
                </a:cubicBezTo>
                <a:lnTo>
                  <a:pt x="525784" y="45720"/>
                </a:lnTo>
                <a:cubicBezTo>
                  <a:pt x="538452" y="45720"/>
                  <a:pt x="548645" y="35526"/>
                  <a:pt x="548645" y="22860"/>
                </a:cubicBezTo>
                <a:cubicBezTo>
                  <a:pt x="548645" y="10194"/>
                  <a:pt x="538452" y="0"/>
                  <a:pt x="525784" y="0"/>
                </a:cubicBezTo>
                <a:lnTo>
                  <a:pt x="22862" y="0"/>
                </a:lnTo>
                <a:moveTo>
                  <a:pt x="30482" y="76198"/>
                </a:moveTo>
                <a:lnTo>
                  <a:pt x="30482" y="281936"/>
                </a:lnTo>
                <a:cubicBezTo>
                  <a:pt x="30482" y="311370"/>
                  <a:pt x="54392" y="335274"/>
                  <a:pt x="83821" y="335274"/>
                </a:cubicBezTo>
                <a:lnTo>
                  <a:pt x="251464" y="335274"/>
                </a:lnTo>
                <a:lnTo>
                  <a:pt x="251464" y="379184"/>
                </a:lnTo>
                <a:lnTo>
                  <a:pt x="181929" y="448714"/>
                </a:lnTo>
                <a:cubicBezTo>
                  <a:pt x="172975" y="457669"/>
                  <a:pt x="172975" y="472145"/>
                  <a:pt x="181929" y="481002"/>
                </a:cubicBezTo>
                <a:cubicBezTo>
                  <a:pt x="190883" y="489859"/>
                  <a:pt x="205362" y="489957"/>
                  <a:pt x="214217" y="481002"/>
                </a:cubicBezTo>
                <a:lnTo>
                  <a:pt x="274221" y="420997"/>
                </a:lnTo>
                <a:lnTo>
                  <a:pt x="334232" y="481002"/>
                </a:lnTo>
                <a:cubicBezTo>
                  <a:pt x="343185" y="489957"/>
                  <a:pt x="357664" y="489957"/>
                  <a:pt x="366519" y="481002"/>
                </a:cubicBezTo>
                <a:cubicBezTo>
                  <a:pt x="375380" y="472047"/>
                  <a:pt x="375473" y="457571"/>
                  <a:pt x="366519" y="448714"/>
                </a:cubicBezTo>
                <a:lnTo>
                  <a:pt x="296984" y="379184"/>
                </a:lnTo>
                <a:lnTo>
                  <a:pt x="296984" y="335274"/>
                </a:lnTo>
                <a:lnTo>
                  <a:pt x="464627" y="335274"/>
                </a:lnTo>
                <a:cubicBezTo>
                  <a:pt x="494061" y="335274"/>
                  <a:pt x="517966" y="311365"/>
                  <a:pt x="517966" y="281936"/>
                </a:cubicBezTo>
                <a:lnTo>
                  <a:pt x="517966" y="76198"/>
                </a:lnTo>
                <a:lnTo>
                  <a:pt x="472247" y="76198"/>
                </a:lnTo>
                <a:lnTo>
                  <a:pt x="472247" y="281936"/>
                </a:lnTo>
                <a:cubicBezTo>
                  <a:pt x="472247" y="286125"/>
                  <a:pt x="468818" y="289554"/>
                  <a:pt x="464627" y="289554"/>
                </a:cubicBezTo>
                <a:lnTo>
                  <a:pt x="274128" y="289554"/>
                </a:lnTo>
                <a:lnTo>
                  <a:pt x="83821" y="289554"/>
                </a:lnTo>
                <a:cubicBezTo>
                  <a:pt x="79630" y="289554"/>
                  <a:pt x="76201" y="286125"/>
                  <a:pt x="76201" y="281936"/>
                </a:cubicBezTo>
                <a:lnTo>
                  <a:pt x="76201" y="76198"/>
                </a:lnTo>
                <a:lnTo>
                  <a:pt x="30482" y="761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555998" cy="6857999"/>
          </a:xfrm>
          <a:prstGeom prst="rect">
            <a:avLst/>
          </a:prstGeom>
          <a:blipFill>
            <a:blip r:embed="rId1"/>
            <a:srcRect/>
            <a:stretch>
              <a:fillRect l="-203042" r="-2030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82597" r="-825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applying these models is essential for preservice teachers.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helps them create effective learning experiences for their students.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for Preservice Teachers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926319"/>
            <a:ext cx="457200" cy="320095"/>
          </a:xfrm>
          <a:custGeom>
            <a:avLst/>
            <a:gdLst/>
            <a:ahLst/>
            <a:cxnLst/>
            <a:rect l="l" t="t" r="r" b="b"/>
            <a:pathLst>
              <a:path w="457200" h="320095">
                <a:moveTo>
                  <a:pt x="228605" y="34289"/>
                </a:moveTo>
                <a:cubicBezTo>
                  <a:pt x="230392" y="34289"/>
                  <a:pt x="232175" y="34573"/>
                  <a:pt x="233890" y="35217"/>
                </a:cubicBezTo>
                <a:lnTo>
                  <a:pt x="389621" y="91438"/>
                </a:lnTo>
                <a:lnTo>
                  <a:pt x="233890" y="147660"/>
                </a:lnTo>
                <a:cubicBezTo>
                  <a:pt x="232175" y="148303"/>
                  <a:pt x="230388" y="148588"/>
                  <a:pt x="228605" y="148588"/>
                </a:cubicBezTo>
                <a:cubicBezTo>
                  <a:pt x="226817" y="148588"/>
                  <a:pt x="225034" y="148303"/>
                  <a:pt x="223319" y="147660"/>
                </a:cubicBezTo>
                <a:lnTo>
                  <a:pt x="132094" y="114729"/>
                </a:lnTo>
                <a:lnTo>
                  <a:pt x="232674" y="77012"/>
                </a:lnTo>
                <a:cubicBezTo>
                  <a:pt x="238604" y="74797"/>
                  <a:pt x="241603" y="68225"/>
                  <a:pt x="239390" y="62297"/>
                </a:cubicBezTo>
                <a:cubicBezTo>
                  <a:pt x="237177" y="56369"/>
                  <a:pt x="230603" y="53366"/>
                  <a:pt x="224673" y="55581"/>
                </a:cubicBezTo>
                <a:lnTo>
                  <a:pt x="110661" y="98301"/>
                </a:lnTo>
                <a:cubicBezTo>
                  <a:pt x="106948" y="99729"/>
                  <a:pt x="103304" y="101301"/>
                  <a:pt x="99729" y="103016"/>
                </a:cubicBezTo>
                <a:lnTo>
                  <a:pt x="67656" y="91445"/>
                </a:lnTo>
                <a:lnTo>
                  <a:pt x="223388" y="35223"/>
                </a:lnTo>
                <a:cubicBezTo>
                  <a:pt x="225102" y="34580"/>
                  <a:pt x="226890" y="34295"/>
                  <a:pt x="228673" y="34295"/>
                </a:cubicBezTo>
                <a:lnTo>
                  <a:pt x="228605" y="34289"/>
                </a:lnTo>
                <a:moveTo>
                  <a:pt x="11297" y="107581"/>
                </a:moveTo>
                <a:lnTo>
                  <a:pt x="66587" y="127510"/>
                </a:lnTo>
                <a:cubicBezTo>
                  <a:pt x="47156" y="148012"/>
                  <a:pt x="35369" y="175156"/>
                  <a:pt x="34368" y="204445"/>
                </a:cubicBezTo>
                <a:cubicBezTo>
                  <a:pt x="34295" y="204874"/>
                  <a:pt x="34295" y="205303"/>
                  <a:pt x="34295" y="205732"/>
                </a:cubicBezTo>
                <a:cubicBezTo>
                  <a:pt x="34295" y="226019"/>
                  <a:pt x="26582" y="247021"/>
                  <a:pt x="18366" y="263451"/>
                </a:cubicBezTo>
                <a:cubicBezTo>
                  <a:pt x="13721" y="272737"/>
                  <a:pt x="8435" y="281882"/>
                  <a:pt x="2291" y="290310"/>
                </a:cubicBezTo>
                <a:cubicBezTo>
                  <a:pt x="5" y="293383"/>
                  <a:pt x="-640" y="297381"/>
                  <a:pt x="649" y="301027"/>
                </a:cubicBezTo>
                <a:cubicBezTo>
                  <a:pt x="1934" y="304670"/>
                  <a:pt x="4933" y="307384"/>
                  <a:pt x="8650" y="308312"/>
                </a:cubicBezTo>
                <a:lnTo>
                  <a:pt x="54370" y="319743"/>
                </a:lnTo>
                <a:cubicBezTo>
                  <a:pt x="57369" y="320527"/>
                  <a:pt x="60584" y="319958"/>
                  <a:pt x="63226" y="318315"/>
                </a:cubicBezTo>
                <a:cubicBezTo>
                  <a:pt x="65869" y="316673"/>
                  <a:pt x="67725" y="313959"/>
                  <a:pt x="68297" y="310886"/>
                </a:cubicBezTo>
                <a:cubicBezTo>
                  <a:pt x="74441" y="280311"/>
                  <a:pt x="71369" y="252882"/>
                  <a:pt x="66797" y="233234"/>
                </a:cubicBezTo>
                <a:cubicBezTo>
                  <a:pt x="64511" y="223234"/>
                  <a:pt x="61439" y="213017"/>
                  <a:pt x="57223" y="203587"/>
                </a:cubicBezTo>
                <a:cubicBezTo>
                  <a:pt x="58581" y="177157"/>
                  <a:pt x="70939" y="152938"/>
                  <a:pt x="90585" y="136293"/>
                </a:cubicBezTo>
                <a:lnTo>
                  <a:pt x="211670" y="180012"/>
                </a:lnTo>
                <a:cubicBezTo>
                  <a:pt x="217097" y="181942"/>
                  <a:pt x="222812" y="182941"/>
                  <a:pt x="228600" y="182941"/>
                </a:cubicBezTo>
                <a:cubicBezTo>
                  <a:pt x="234388" y="182941"/>
                  <a:pt x="240103" y="181942"/>
                  <a:pt x="245530" y="180012"/>
                </a:cubicBezTo>
                <a:lnTo>
                  <a:pt x="445907" y="107578"/>
                </a:lnTo>
                <a:cubicBezTo>
                  <a:pt x="452692" y="105148"/>
                  <a:pt x="457195" y="98647"/>
                  <a:pt x="457195" y="91432"/>
                </a:cubicBezTo>
                <a:cubicBezTo>
                  <a:pt x="457195" y="84217"/>
                  <a:pt x="452697" y="77786"/>
                  <a:pt x="445907" y="75286"/>
                </a:cubicBezTo>
                <a:lnTo>
                  <a:pt x="245530" y="2922"/>
                </a:lnTo>
                <a:cubicBezTo>
                  <a:pt x="240103" y="992"/>
                  <a:pt x="234388" y="-6"/>
                  <a:pt x="228600" y="-6"/>
                </a:cubicBezTo>
                <a:cubicBezTo>
                  <a:pt x="222812" y="-6"/>
                  <a:pt x="217097" y="992"/>
                  <a:pt x="211670" y="2922"/>
                </a:cubicBezTo>
                <a:lnTo>
                  <a:pt x="11293" y="75286"/>
                </a:lnTo>
                <a:cubicBezTo>
                  <a:pt x="4508" y="77786"/>
                  <a:pt x="5" y="84217"/>
                  <a:pt x="5" y="91432"/>
                </a:cubicBezTo>
                <a:cubicBezTo>
                  <a:pt x="5" y="98647"/>
                  <a:pt x="4503" y="105078"/>
                  <a:pt x="11293" y="107578"/>
                </a:cubicBezTo>
                <a:lnTo>
                  <a:pt x="11297" y="107581"/>
                </a:lnTo>
                <a:moveTo>
                  <a:pt x="354760" y="164730"/>
                </a:moveTo>
                <a:lnTo>
                  <a:pt x="321544" y="176731"/>
                </a:lnTo>
                <a:lnTo>
                  <a:pt x="330615" y="262811"/>
                </a:lnTo>
                <a:cubicBezTo>
                  <a:pt x="327186" y="265311"/>
                  <a:pt x="321471" y="268525"/>
                  <a:pt x="313040" y="271812"/>
                </a:cubicBezTo>
                <a:cubicBezTo>
                  <a:pt x="292896" y="279741"/>
                  <a:pt x="262895" y="285742"/>
                  <a:pt x="228605" y="285742"/>
                </a:cubicBezTo>
                <a:cubicBezTo>
                  <a:pt x="194315" y="285742"/>
                  <a:pt x="164313" y="279741"/>
                  <a:pt x="144096" y="271882"/>
                </a:cubicBezTo>
                <a:cubicBezTo>
                  <a:pt x="135665" y="268595"/>
                  <a:pt x="129950" y="265311"/>
                  <a:pt x="126521" y="262881"/>
                </a:cubicBezTo>
                <a:lnTo>
                  <a:pt x="135592" y="176801"/>
                </a:lnTo>
                <a:lnTo>
                  <a:pt x="102376" y="164801"/>
                </a:lnTo>
                <a:lnTo>
                  <a:pt x="91445" y="268598"/>
                </a:lnTo>
                <a:cubicBezTo>
                  <a:pt x="91445" y="293815"/>
                  <a:pt x="152879" y="320031"/>
                  <a:pt x="228600" y="320031"/>
                </a:cubicBezTo>
                <a:cubicBezTo>
                  <a:pt x="304321" y="320031"/>
                  <a:pt x="365755" y="293815"/>
                  <a:pt x="365755" y="268598"/>
                </a:cubicBezTo>
                <a:lnTo>
                  <a:pt x="354824" y="164730"/>
                </a:lnTo>
                <a:lnTo>
                  <a:pt x="354760" y="164730"/>
                </a:lnTo>
                <a:moveTo>
                  <a:pt x="333902" y="260026"/>
                </a:moveTo>
                <a:cubicBezTo>
                  <a:pt x="333902" y="260026"/>
                  <a:pt x="333829" y="260096"/>
                  <a:pt x="333687" y="260311"/>
                </a:cubicBezTo>
                <a:cubicBezTo>
                  <a:pt x="333829" y="260096"/>
                  <a:pt x="333902" y="260026"/>
                  <a:pt x="333902" y="260026"/>
                </a:cubicBezTo>
                <a:moveTo>
                  <a:pt x="123311" y="260026"/>
                </a:moveTo>
                <a:cubicBezTo>
                  <a:pt x="123311" y="260026"/>
                  <a:pt x="123385" y="260096"/>
                  <a:pt x="123526" y="260311"/>
                </a:cubicBezTo>
                <a:cubicBezTo>
                  <a:pt x="123385" y="260096"/>
                  <a:pt x="123311" y="260026"/>
                  <a:pt x="123311" y="26002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provide a systematic approach to designing and delivering instruction.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models ensure a structured process for creating effective educational experiences.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Systematic Approach in Instructional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20546" r="-205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applying instructional design models is essential for preservice teachers to create effective learning experiences for their students.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models equip teachers with the tools to design impactful and engaging lessons.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for Preservice Teachers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35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ADDIE model is a widely used instructional design model that consists of five stages: Analysis, Design, Development, Implementation, and Evaluation.</a:t>
            </a:r>
            <a:endParaRPr lang="en-US" sz="1356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35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framework helps educators systematically plan and execute instructional strategies.</a:t>
            </a:r>
            <a:endParaRPr lang="en-US" sz="1356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ADDIE Model Framework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provide a systematic approach to designing and delivering instruction.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ensure a structured process for creating effective educational experiences.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Systematic Approach in Instructional Design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8517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79261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5780" y="2379200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of the challenges that preservice teachers face in understanding and applying instructional design models?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challenges may include grasping theoretical concepts and translating them into practical applications.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5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Challenges in Understanding Instructional Design</a:t>
            </a:r>
            <a:endParaRPr lang="en-US" sz="1459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preservice teachers provide more opportunities for practice and feedback in their instruction?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creating structured activities and seeking constructive input from peers and mentors.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Opportunities for Practice and Feedback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ways that preservice teachers can use technology to support instructional design?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Technology can be leveraged to create interactive lessons and streamline the assessment process.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 Instructional Design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119" r="-1151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69786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274320" y="34289"/>
                </a:moveTo>
                <a:cubicBezTo>
                  <a:pt x="280607" y="34289"/>
                  <a:pt x="285750" y="39432"/>
                  <a:pt x="285750" y="45718"/>
                </a:cubicBezTo>
                <a:lnTo>
                  <a:pt x="285750" y="205738"/>
                </a:lnTo>
                <a:cubicBezTo>
                  <a:pt x="285750" y="212023"/>
                  <a:pt x="280607" y="217166"/>
                  <a:pt x="274320" y="217166"/>
                </a:cubicBezTo>
                <a:lnTo>
                  <a:pt x="200953" y="217166"/>
                </a:lnTo>
                <a:lnTo>
                  <a:pt x="188595" y="217166"/>
                </a:lnTo>
                <a:lnTo>
                  <a:pt x="131445" y="217166"/>
                </a:lnTo>
                <a:lnTo>
                  <a:pt x="119087" y="217166"/>
                </a:lnTo>
                <a:lnTo>
                  <a:pt x="45720" y="217166"/>
                </a:lnTo>
                <a:cubicBezTo>
                  <a:pt x="39433" y="217166"/>
                  <a:pt x="34290" y="212023"/>
                  <a:pt x="34290" y="205738"/>
                </a:cubicBezTo>
                <a:lnTo>
                  <a:pt x="34290" y="45718"/>
                </a:lnTo>
                <a:cubicBezTo>
                  <a:pt x="34290" y="39432"/>
                  <a:pt x="39433" y="34289"/>
                  <a:pt x="45720" y="34289"/>
                </a:cubicBezTo>
                <a:lnTo>
                  <a:pt x="274320" y="34289"/>
                </a:lnTo>
                <a:moveTo>
                  <a:pt x="45720" y="251459"/>
                </a:moveTo>
                <a:lnTo>
                  <a:pt x="107657" y="251459"/>
                </a:lnTo>
                <a:lnTo>
                  <a:pt x="96227" y="285748"/>
                </a:lnTo>
                <a:lnTo>
                  <a:pt x="62865" y="285748"/>
                </a:lnTo>
                <a:cubicBezTo>
                  <a:pt x="53364" y="285748"/>
                  <a:pt x="45720" y="293390"/>
                  <a:pt x="45720" y="302892"/>
                </a:cubicBezTo>
                <a:cubicBezTo>
                  <a:pt x="45720" y="312394"/>
                  <a:pt x="53364" y="320037"/>
                  <a:pt x="62865" y="320037"/>
                </a:cubicBezTo>
                <a:lnTo>
                  <a:pt x="84797" y="320037"/>
                </a:lnTo>
                <a:lnTo>
                  <a:pt x="108585" y="320037"/>
                </a:lnTo>
                <a:lnTo>
                  <a:pt x="211455" y="320037"/>
                </a:lnTo>
                <a:lnTo>
                  <a:pt x="235243" y="320037"/>
                </a:lnTo>
                <a:lnTo>
                  <a:pt x="257175" y="320037"/>
                </a:lnTo>
                <a:cubicBezTo>
                  <a:pt x="266676" y="320037"/>
                  <a:pt x="274320" y="312394"/>
                  <a:pt x="274320" y="302892"/>
                </a:cubicBezTo>
                <a:cubicBezTo>
                  <a:pt x="274320" y="293390"/>
                  <a:pt x="266676" y="285748"/>
                  <a:pt x="257175" y="285748"/>
                </a:cubicBezTo>
                <a:lnTo>
                  <a:pt x="223813" y="285748"/>
                </a:lnTo>
                <a:lnTo>
                  <a:pt x="212383" y="251459"/>
                </a:lnTo>
                <a:lnTo>
                  <a:pt x="274320" y="251459"/>
                </a:lnTo>
                <a:cubicBezTo>
                  <a:pt x="299539" y="251459"/>
                  <a:pt x="320040" y="230957"/>
                  <a:pt x="320040" y="205738"/>
                </a:cubicBezTo>
                <a:lnTo>
                  <a:pt x="320040" y="45718"/>
                </a:lnTo>
                <a:cubicBezTo>
                  <a:pt x="320040" y="20502"/>
                  <a:pt x="299539" y="-3"/>
                  <a:pt x="274320" y="-3"/>
                </a:cubicBezTo>
                <a:lnTo>
                  <a:pt x="45720" y="-3"/>
                </a:lnTo>
                <a:cubicBezTo>
                  <a:pt x="20501" y="-3"/>
                  <a:pt x="0" y="20499"/>
                  <a:pt x="0" y="45718"/>
                </a:cubicBezTo>
                <a:lnTo>
                  <a:pt x="0" y="205738"/>
                </a:lnTo>
                <a:cubicBezTo>
                  <a:pt x="0" y="230954"/>
                  <a:pt x="20501" y="251459"/>
                  <a:pt x="45720" y="251459"/>
                </a:cubicBezTo>
                <a:lnTo>
                  <a:pt x="45720" y="251459"/>
                </a:lnTo>
                <a:moveTo>
                  <a:pt x="132373" y="285751"/>
                </a:moveTo>
                <a:lnTo>
                  <a:pt x="143803" y="251462"/>
                </a:lnTo>
                <a:lnTo>
                  <a:pt x="176237" y="251462"/>
                </a:lnTo>
                <a:lnTo>
                  <a:pt x="187667" y="285751"/>
                </a:lnTo>
                <a:lnTo>
                  <a:pt x="132373" y="285751"/>
                </a:lnTo>
                <a:moveTo>
                  <a:pt x="377190" y="34289"/>
                </a:moveTo>
                <a:lnTo>
                  <a:pt x="422910" y="34289"/>
                </a:lnTo>
                <a:lnTo>
                  <a:pt x="422910" y="57150"/>
                </a:lnTo>
                <a:lnTo>
                  <a:pt x="377190" y="57150"/>
                </a:lnTo>
                <a:lnTo>
                  <a:pt x="377190" y="34289"/>
                </a:lnTo>
                <a:moveTo>
                  <a:pt x="377190" y="91439"/>
                </a:moveTo>
                <a:lnTo>
                  <a:pt x="422910" y="91439"/>
                </a:lnTo>
                <a:lnTo>
                  <a:pt x="422910" y="114299"/>
                </a:lnTo>
                <a:lnTo>
                  <a:pt x="377190" y="114299"/>
                </a:lnTo>
                <a:lnTo>
                  <a:pt x="377190" y="91439"/>
                </a:lnTo>
                <a:moveTo>
                  <a:pt x="422910" y="148591"/>
                </a:moveTo>
                <a:lnTo>
                  <a:pt x="422910" y="285751"/>
                </a:lnTo>
                <a:lnTo>
                  <a:pt x="377190" y="285751"/>
                </a:lnTo>
                <a:lnTo>
                  <a:pt x="377190" y="148591"/>
                </a:lnTo>
                <a:lnTo>
                  <a:pt x="422910" y="148591"/>
                </a:lnTo>
                <a:moveTo>
                  <a:pt x="342900" y="34289"/>
                </a:moveTo>
                <a:lnTo>
                  <a:pt x="342900" y="285748"/>
                </a:lnTo>
                <a:cubicBezTo>
                  <a:pt x="342900" y="304678"/>
                  <a:pt x="358257" y="320037"/>
                  <a:pt x="377190" y="320037"/>
                </a:cubicBezTo>
                <a:lnTo>
                  <a:pt x="422910" y="320037"/>
                </a:lnTo>
                <a:cubicBezTo>
                  <a:pt x="441843" y="320037"/>
                  <a:pt x="457200" y="304678"/>
                  <a:pt x="457200" y="285748"/>
                </a:cubicBezTo>
                <a:lnTo>
                  <a:pt x="457200" y="34289"/>
                </a:lnTo>
                <a:cubicBezTo>
                  <a:pt x="457200" y="15359"/>
                  <a:pt x="441843" y="0"/>
                  <a:pt x="422910" y="0"/>
                </a:cubicBezTo>
                <a:lnTo>
                  <a:pt x="377190" y="0"/>
                </a:lnTo>
                <a:cubicBezTo>
                  <a:pt x="358257" y="0"/>
                  <a:pt x="342900" y="15359"/>
                  <a:pt x="342900" y="34289"/>
                </a:cubicBezTo>
                <a:lnTo>
                  <a:pt x="342900" y="34289"/>
                </a:lnTo>
                <a:moveTo>
                  <a:pt x="400050" y="234314"/>
                </a:moveTo>
                <a:cubicBezTo>
                  <a:pt x="409519" y="234314"/>
                  <a:pt x="417195" y="226639"/>
                  <a:pt x="417195" y="217170"/>
                </a:cubicBezTo>
                <a:cubicBezTo>
                  <a:pt x="417195" y="207700"/>
                  <a:pt x="409519" y="200025"/>
                  <a:pt x="400050" y="200025"/>
                </a:cubicBezTo>
                <a:cubicBezTo>
                  <a:pt x="390581" y="200025"/>
                  <a:pt x="382905" y="207700"/>
                  <a:pt x="382905" y="217170"/>
                </a:cubicBezTo>
                <a:cubicBezTo>
                  <a:pt x="382905" y="226639"/>
                  <a:pt x="390581" y="234314"/>
                  <a:pt x="400050" y="234314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63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86395" y="2201206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instructional design models to design and develop instructional materials, such as lesson plans and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instructional design principles to create technology-enhanced learning experiences.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Instructional Materials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instructional design principles to create technology-enhanced learning experiences.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instructional design models to design and develop instructional materials, such as lesson plans and activities.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Learning Experiences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106892" r="-10689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811" y="22151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63463" y="22151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4886" y="0"/>
            <a:ext cx="450911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699" r="-886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0012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0127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46"/>
              </a:spcBef>
              <a:buNone/>
            </a:pPr>
            <a:r>
              <a:rPr lang="en-US" sz="131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applying these models is essential for preservice teachers.</a:t>
            </a:r>
            <a:endParaRPr lang="en-US" sz="1310" dirty="0"/>
          </a:p>
          <a:p>
            <a:pPr algn="l" marL="0" indent="0">
              <a:lnSpc>
                <a:spcPct val="110000"/>
              </a:lnSpc>
              <a:spcBef>
                <a:spcPts val="1146"/>
              </a:spcBef>
              <a:buNone/>
            </a:pPr>
            <a:r>
              <a:rPr lang="en-US" sz="131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helps them create effective learning experiences for their students.</a:t>
            </a:r>
            <a:endParaRPr lang="en-US" sz="1310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for Preservice Teachers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 provide a systematic approach to designing and delivering instruction.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models ensure a structured framework for creating effective educational experiences.</a:t>
            </a:r>
            <a:endParaRPr lang="en-US" sz="1126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Systematic Approach in Instructional Design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9" y="4633948"/>
            <a:ext cx="548640" cy="384114"/>
          </a:xfrm>
          <a:custGeom>
            <a:avLst/>
            <a:gdLst/>
            <a:ahLst/>
            <a:cxnLst/>
            <a:rect l="l" t="t" r="r" b="b"/>
            <a:pathLst>
              <a:path w="548640" h="384114">
                <a:moveTo>
                  <a:pt x="274326" y="41146"/>
                </a:moveTo>
                <a:cubicBezTo>
                  <a:pt x="276471" y="41146"/>
                  <a:pt x="278610" y="41488"/>
                  <a:pt x="280668" y="42260"/>
                </a:cubicBezTo>
                <a:lnTo>
                  <a:pt x="467546" y="109726"/>
                </a:lnTo>
                <a:lnTo>
                  <a:pt x="280668" y="177192"/>
                </a:lnTo>
                <a:cubicBezTo>
                  <a:pt x="278610" y="177964"/>
                  <a:pt x="276465" y="178306"/>
                  <a:pt x="274326" y="178306"/>
                </a:cubicBezTo>
                <a:cubicBezTo>
                  <a:pt x="272180" y="178306"/>
                  <a:pt x="270041" y="177964"/>
                  <a:pt x="267983" y="177192"/>
                </a:cubicBezTo>
                <a:lnTo>
                  <a:pt x="158513" y="137674"/>
                </a:lnTo>
                <a:lnTo>
                  <a:pt x="279208" y="92414"/>
                </a:lnTo>
                <a:cubicBezTo>
                  <a:pt x="286324" y="89756"/>
                  <a:pt x="289923" y="81870"/>
                  <a:pt x="287268" y="74756"/>
                </a:cubicBezTo>
                <a:cubicBezTo>
                  <a:pt x="284612" y="67643"/>
                  <a:pt x="276723" y="64040"/>
                  <a:pt x="269607" y="66698"/>
                </a:cubicBezTo>
                <a:lnTo>
                  <a:pt x="132793" y="117961"/>
                </a:lnTo>
                <a:cubicBezTo>
                  <a:pt x="128338" y="119675"/>
                  <a:pt x="123965" y="121561"/>
                  <a:pt x="119675" y="123619"/>
                </a:cubicBezTo>
                <a:lnTo>
                  <a:pt x="81188" y="109734"/>
                </a:lnTo>
                <a:lnTo>
                  <a:pt x="268065" y="42268"/>
                </a:lnTo>
                <a:cubicBezTo>
                  <a:pt x="270123" y="41496"/>
                  <a:pt x="272268" y="41154"/>
                  <a:pt x="274408" y="41154"/>
                </a:cubicBezTo>
                <a:lnTo>
                  <a:pt x="274326" y="41146"/>
                </a:lnTo>
                <a:moveTo>
                  <a:pt x="13557" y="129097"/>
                </a:moveTo>
                <a:lnTo>
                  <a:pt x="79904" y="153012"/>
                </a:lnTo>
                <a:cubicBezTo>
                  <a:pt x="56587" y="177614"/>
                  <a:pt x="42443" y="210187"/>
                  <a:pt x="41241" y="245334"/>
                </a:cubicBezTo>
                <a:cubicBezTo>
                  <a:pt x="41154" y="245848"/>
                  <a:pt x="41154" y="246363"/>
                  <a:pt x="41154" y="246878"/>
                </a:cubicBezTo>
                <a:cubicBezTo>
                  <a:pt x="41154" y="271223"/>
                  <a:pt x="31898" y="296425"/>
                  <a:pt x="22039" y="316141"/>
                </a:cubicBezTo>
                <a:cubicBezTo>
                  <a:pt x="16465" y="327284"/>
                  <a:pt x="10123" y="338258"/>
                  <a:pt x="2749" y="348372"/>
                </a:cubicBezTo>
                <a:cubicBezTo>
                  <a:pt x="6" y="352060"/>
                  <a:pt x="-768" y="356857"/>
                  <a:pt x="779" y="361232"/>
                </a:cubicBezTo>
                <a:cubicBezTo>
                  <a:pt x="2321" y="365604"/>
                  <a:pt x="5920" y="368861"/>
                  <a:pt x="10380" y="369975"/>
                </a:cubicBezTo>
                <a:lnTo>
                  <a:pt x="65244" y="383691"/>
                </a:lnTo>
                <a:cubicBezTo>
                  <a:pt x="68843" y="384632"/>
                  <a:pt x="72700" y="383949"/>
                  <a:pt x="75871" y="381978"/>
                </a:cubicBezTo>
                <a:cubicBezTo>
                  <a:pt x="79043" y="380008"/>
                  <a:pt x="81270" y="376750"/>
                  <a:pt x="81956" y="373063"/>
                </a:cubicBezTo>
                <a:cubicBezTo>
                  <a:pt x="89330" y="336372"/>
                  <a:pt x="85643" y="303458"/>
                  <a:pt x="80156" y="279881"/>
                </a:cubicBezTo>
                <a:cubicBezTo>
                  <a:pt x="77413" y="267881"/>
                  <a:pt x="73726" y="255620"/>
                  <a:pt x="68668" y="244304"/>
                </a:cubicBezTo>
                <a:cubicBezTo>
                  <a:pt x="70297" y="212588"/>
                  <a:pt x="85127" y="183526"/>
                  <a:pt x="108702" y="163552"/>
                </a:cubicBezTo>
                <a:lnTo>
                  <a:pt x="254004" y="216014"/>
                </a:lnTo>
                <a:cubicBezTo>
                  <a:pt x="260516" y="218330"/>
                  <a:pt x="267374" y="219529"/>
                  <a:pt x="274320" y="219529"/>
                </a:cubicBezTo>
                <a:cubicBezTo>
                  <a:pt x="281266" y="219529"/>
                  <a:pt x="288124" y="218330"/>
                  <a:pt x="294636" y="216014"/>
                </a:cubicBezTo>
                <a:lnTo>
                  <a:pt x="535089" y="129093"/>
                </a:lnTo>
                <a:cubicBezTo>
                  <a:pt x="543230" y="126177"/>
                  <a:pt x="548634" y="118376"/>
                  <a:pt x="548634" y="109718"/>
                </a:cubicBezTo>
                <a:cubicBezTo>
                  <a:pt x="548634" y="101060"/>
                  <a:pt x="543236" y="93343"/>
                  <a:pt x="535089" y="90343"/>
                </a:cubicBezTo>
                <a:lnTo>
                  <a:pt x="294636" y="3507"/>
                </a:lnTo>
                <a:cubicBezTo>
                  <a:pt x="288124" y="1191"/>
                  <a:pt x="281266" y="-8"/>
                  <a:pt x="274320" y="-8"/>
                </a:cubicBezTo>
                <a:cubicBezTo>
                  <a:pt x="267374" y="-8"/>
                  <a:pt x="260516" y="1191"/>
                  <a:pt x="254004" y="3507"/>
                </a:cubicBezTo>
                <a:lnTo>
                  <a:pt x="13551" y="90343"/>
                </a:lnTo>
                <a:cubicBezTo>
                  <a:pt x="5410" y="93343"/>
                  <a:pt x="6" y="101060"/>
                  <a:pt x="6" y="109718"/>
                </a:cubicBezTo>
                <a:cubicBezTo>
                  <a:pt x="6" y="118376"/>
                  <a:pt x="5404" y="126093"/>
                  <a:pt x="13551" y="129093"/>
                </a:cubicBezTo>
                <a:lnTo>
                  <a:pt x="13557" y="129097"/>
                </a:lnTo>
                <a:moveTo>
                  <a:pt x="425712" y="197677"/>
                </a:moveTo>
                <a:lnTo>
                  <a:pt x="385853" y="212077"/>
                </a:lnTo>
                <a:lnTo>
                  <a:pt x="396738" y="315373"/>
                </a:lnTo>
                <a:cubicBezTo>
                  <a:pt x="392623" y="318373"/>
                  <a:pt x="385765" y="322230"/>
                  <a:pt x="375648" y="326174"/>
                </a:cubicBezTo>
                <a:cubicBezTo>
                  <a:pt x="351475" y="335689"/>
                  <a:pt x="315473" y="342891"/>
                  <a:pt x="274325" y="342891"/>
                </a:cubicBezTo>
                <a:cubicBezTo>
                  <a:pt x="233177" y="342891"/>
                  <a:pt x="197176" y="335689"/>
                  <a:pt x="172915" y="326259"/>
                </a:cubicBezTo>
                <a:cubicBezTo>
                  <a:pt x="162798" y="322314"/>
                  <a:pt x="155940" y="318373"/>
                  <a:pt x="151825" y="315458"/>
                </a:cubicBezTo>
                <a:lnTo>
                  <a:pt x="162710" y="212162"/>
                </a:lnTo>
                <a:lnTo>
                  <a:pt x="122851" y="197761"/>
                </a:lnTo>
                <a:lnTo>
                  <a:pt x="109733" y="322318"/>
                </a:lnTo>
                <a:cubicBezTo>
                  <a:pt x="109733" y="352578"/>
                  <a:pt x="183454" y="384037"/>
                  <a:pt x="274320" y="384037"/>
                </a:cubicBezTo>
                <a:cubicBezTo>
                  <a:pt x="365186" y="384037"/>
                  <a:pt x="438906" y="352578"/>
                  <a:pt x="438906" y="322318"/>
                </a:cubicBezTo>
                <a:lnTo>
                  <a:pt x="425788" y="197677"/>
                </a:lnTo>
                <a:lnTo>
                  <a:pt x="425712" y="197677"/>
                </a:lnTo>
                <a:moveTo>
                  <a:pt x="400683" y="312031"/>
                </a:moveTo>
                <a:cubicBezTo>
                  <a:pt x="400683" y="312031"/>
                  <a:pt x="400595" y="312116"/>
                  <a:pt x="400425" y="312373"/>
                </a:cubicBezTo>
                <a:cubicBezTo>
                  <a:pt x="400595" y="312116"/>
                  <a:pt x="400683" y="312031"/>
                  <a:pt x="400683" y="312031"/>
                </a:cubicBezTo>
                <a:moveTo>
                  <a:pt x="147974" y="312031"/>
                </a:moveTo>
                <a:cubicBezTo>
                  <a:pt x="147974" y="312031"/>
                  <a:pt x="148062" y="312116"/>
                  <a:pt x="148232" y="312373"/>
                </a:cubicBezTo>
                <a:cubicBezTo>
                  <a:pt x="148061" y="312116"/>
                  <a:pt x="147974" y="312031"/>
                  <a:pt x="147974" y="31203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25603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" y="1"/>
            <a:ext cx="355599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85921" y="0"/>
            <a:ext cx="545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Models: A Systematic Approach to Effective Teaching and Learning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206241" y="1015365"/>
            <a:ext cx="7345678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090161" y="5294440"/>
            <a:ext cx="6461758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5"/>
              </a:spcBef>
              <a:buNone/>
            </a:pPr>
            <a:r>
              <a:rPr lang="en-US" sz="114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Educational technology tools enhance teaching and learning through innovative software solutions.</a:t>
            </a:r>
            <a:endParaRPr lang="en-US" sz="1149" dirty="0"/>
          </a:p>
          <a:p>
            <a:pPr algn="l" marL="0" indent="0">
              <a:lnSpc>
                <a:spcPct val="110000"/>
              </a:lnSpc>
              <a:spcBef>
                <a:spcPts val="1005"/>
              </a:spcBef>
              <a:buNone/>
            </a:pPr>
            <a:r>
              <a:rPr lang="en-US" sz="114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include platforms for collaboration, assessment, and content delivery.</a:t>
            </a:r>
            <a:endParaRPr lang="en-US" sz="1149" dirty="0"/>
          </a:p>
        </p:txBody>
      </p:sp>
      <p:sp>
        <p:nvSpPr>
          <p:cNvPr id="8" name="Text 6"/>
          <p:cNvSpPr/>
          <p:nvPr/>
        </p:nvSpPr>
        <p:spPr>
          <a:xfrm>
            <a:off x="5090161" y="4551685"/>
            <a:ext cx="64617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Educational Technology Tools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090161" y="3303080"/>
            <a:ext cx="6461758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Instructional design textbooks provide foundational knowledge for creating effective learning experiences.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resources offer updated strategies and tools for modern instructional design.</a:t>
            </a:r>
            <a:endParaRPr lang="en-US" sz="1126" dirty="0"/>
          </a:p>
        </p:txBody>
      </p:sp>
      <p:sp>
        <p:nvSpPr>
          <p:cNvPr id="10" name="Text 8"/>
          <p:cNvSpPr/>
          <p:nvPr/>
        </p:nvSpPr>
        <p:spPr>
          <a:xfrm>
            <a:off x="5090161" y="2560325"/>
            <a:ext cx="64617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Instructional Design Resources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206241" y="4633981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438912" y="41147"/>
                </a:moveTo>
                <a:lnTo>
                  <a:pt x="109728" y="41147"/>
                </a:lnTo>
                <a:cubicBezTo>
                  <a:pt x="102184" y="41147"/>
                  <a:pt x="96012" y="47318"/>
                  <a:pt x="96012" y="54861"/>
                </a:cubicBezTo>
                <a:lnTo>
                  <a:pt x="96012" y="246885"/>
                </a:lnTo>
                <a:lnTo>
                  <a:pt x="54864" y="246885"/>
                </a:lnTo>
                <a:lnTo>
                  <a:pt x="54864" y="54861"/>
                </a:lnTo>
                <a:cubicBezTo>
                  <a:pt x="54864" y="24602"/>
                  <a:pt x="79465" y="-4"/>
                  <a:pt x="109728" y="-4"/>
                </a:cubicBezTo>
                <a:lnTo>
                  <a:pt x="438912" y="-4"/>
                </a:lnTo>
                <a:cubicBezTo>
                  <a:pt x="469175" y="-4"/>
                  <a:pt x="493776" y="24598"/>
                  <a:pt x="493776" y="54861"/>
                </a:cubicBezTo>
                <a:lnTo>
                  <a:pt x="493776" y="246885"/>
                </a:lnTo>
                <a:lnTo>
                  <a:pt x="452628" y="246885"/>
                </a:lnTo>
                <a:lnTo>
                  <a:pt x="452628" y="54861"/>
                </a:lnTo>
                <a:cubicBezTo>
                  <a:pt x="452628" y="47319"/>
                  <a:pt x="446456" y="41147"/>
                  <a:pt x="438912" y="41147"/>
                </a:cubicBezTo>
                <a:lnTo>
                  <a:pt x="438912" y="41147"/>
                </a:lnTo>
                <a:moveTo>
                  <a:pt x="82296" y="342901"/>
                </a:moveTo>
                <a:lnTo>
                  <a:pt x="466344" y="342901"/>
                </a:lnTo>
                <a:cubicBezTo>
                  <a:pt x="484263" y="342901"/>
                  <a:pt x="499520" y="331414"/>
                  <a:pt x="505177" y="315469"/>
                </a:cubicBezTo>
                <a:lnTo>
                  <a:pt x="43463" y="315469"/>
                </a:lnTo>
                <a:cubicBezTo>
                  <a:pt x="49120" y="331414"/>
                  <a:pt x="64377" y="342901"/>
                  <a:pt x="82296" y="342901"/>
                </a:cubicBezTo>
                <a:lnTo>
                  <a:pt x="82296" y="342901"/>
                </a:lnTo>
                <a:moveTo>
                  <a:pt x="0" y="301750"/>
                </a:moveTo>
                <a:cubicBezTo>
                  <a:pt x="0" y="286577"/>
                  <a:pt x="12257" y="274318"/>
                  <a:pt x="27432" y="274318"/>
                </a:cubicBezTo>
                <a:lnTo>
                  <a:pt x="521208" y="274318"/>
                </a:lnTo>
                <a:cubicBezTo>
                  <a:pt x="536383" y="274318"/>
                  <a:pt x="548640" y="286577"/>
                  <a:pt x="548640" y="301750"/>
                </a:cubicBezTo>
                <a:cubicBezTo>
                  <a:pt x="548640" y="347183"/>
                  <a:pt x="511777" y="384048"/>
                  <a:pt x="466344" y="384048"/>
                </a:cubicBezTo>
                <a:lnTo>
                  <a:pt x="82296" y="384048"/>
                </a:lnTo>
                <a:cubicBezTo>
                  <a:pt x="36863" y="384048"/>
                  <a:pt x="0" y="347187"/>
                  <a:pt x="0" y="301750"/>
                </a:cubicBezTo>
                <a:lnTo>
                  <a:pt x="0" y="3017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240531" y="25603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555998" cy="6857999"/>
          </a:xfrm>
          <a:prstGeom prst="rect">
            <a:avLst/>
          </a:prstGeom>
          <a:blipFill>
            <a:blip r:embed="rId1"/>
            <a:srcRect/>
            <a:stretch>
              <a:fillRect l="-94699" r="-946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2025-09-14T15:36:10Z</dcterms:created>
  <dcterms:modified xsi:type="dcterms:W3CDTF">2025-09-14T15:36:10Z</dcterms:modified>
</cp:coreProperties>
</file>