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6aa031e2543a05f36710c505f51b17e5ee2c0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41c2ff43f6de76fe0e209a57efd806e444ced32.jpg"/><Relationship Id="rId2" Type="http://schemas.openxmlformats.org/officeDocument/2006/relationships/image" Target="../media/141c2ff43f6de76fe0e209a57efd806e444ced3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4b1ccecfe2354918b5215010e3f48b1418b2bd88.jpg"/><Relationship Id="rId2" Type="http://schemas.openxmlformats.org/officeDocument/2006/relationships/image" Target="../media/4b1ccecfe2354918b5215010e3f48b1418b2bd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cd15463fd2014bb33a935652edcbff54d19164b.jpg"/><Relationship Id="rId2" Type="http://schemas.openxmlformats.org/officeDocument/2006/relationships/image" Target="../media/1cd15463fd2014bb33a935652edcbff54d19164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d412ae604f3731a03037a66534323a9fa311364.jpg"/><Relationship Id="rId2" Type="http://schemas.openxmlformats.org/officeDocument/2006/relationships/image" Target="../media/3d412ae604f3731a03037a66534323a9fa3113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af374924bb8d09515bc76812db202322b883a9e.jpg"/><Relationship Id="rId2" Type="http://schemas.openxmlformats.org/officeDocument/2006/relationships/image" Target="../media/3af374924bb8d09515bc76812db202322b883a9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d72412e9eabce8ca9ac18331566f799721d200a.jpg"/><Relationship Id="rId2" Type="http://schemas.openxmlformats.org/officeDocument/2006/relationships/image" Target="../media/bd72412e9eabce8ca9ac18331566f799721d200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7b5b45a90f73ad672dbcb137bdd26c938111489.jpg"/><Relationship Id="rId2" Type="http://schemas.openxmlformats.org/officeDocument/2006/relationships/image" Target="../media/97b5b45a90f73ad672dbcb137bdd26c93811148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892489c797a0b151b7779911c3e8a1973b6c7d8.jpg"/><Relationship Id="rId2" Type="http://schemas.openxmlformats.org/officeDocument/2006/relationships/image" Target="../media/7892489c797a0b151b7779911c3e8a1973b6c7d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4df86dac133fdc9d52ec3dec0ae7cedd8d1f3523.jpg"/><Relationship Id="rId2" Type="http://schemas.openxmlformats.org/officeDocument/2006/relationships/image" Target="../media/4df86dac133fdc9d52ec3dec0ae7cedd8d1f35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69db371f85199964b823d904a1d0ea1ad114fb6.jpg"/><Relationship Id="rId2" Type="http://schemas.openxmlformats.org/officeDocument/2006/relationships/image" Target="../media/569db371f85199964b823d904a1d0ea1ad114fb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50722ea576df32af0008c608787c442b46bab7bf.jpg"/><Relationship Id="rId2" Type="http://schemas.openxmlformats.org/officeDocument/2006/relationships/image" Target="../media/50722ea576df32af0008c608787c442b46bab7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bdf14cc2fd1ecb94c5d0b434b14ae70d8177bf3a.jpg"/><Relationship Id="rId2" Type="http://schemas.openxmlformats.org/officeDocument/2006/relationships/image" Target="../media/bdf14cc2fd1ecb94c5d0b434b14ae70d8177bf3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d1b3b251f244f2dd8fa75cb6f4ee7979d4949859.jpg"/><Relationship Id="rId2" Type="http://schemas.openxmlformats.org/officeDocument/2006/relationships/image" Target="../media/d1b3b251f244f2dd8fa75cb6f4ee7979d494985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60655cd64cdc1e7c46affd808604715a7de3b65c.jpg"/><Relationship Id="rId2" Type="http://schemas.openxmlformats.org/officeDocument/2006/relationships/image" Target="../media/60655cd64cdc1e7c46affd808604715a7de3b65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bba7e00a2377b1aa1355e025829c5856561b572e.jpg"/><Relationship Id="rId2" Type="http://schemas.openxmlformats.org/officeDocument/2006/relationships/image" Target="../media/bba7e00a2377b1aa1355e025829c5856561b572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5333" r="35333" t="0" b="0"/>
            <a:stretch/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the Foundations of Science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Journey Through Biology, Physics, Chemistry, and Beyond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Science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Course Objectives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Biology Basics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Physics Fundamentals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Chemistry Essentials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Scientific Method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Lab Safety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Environmental Awareness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Science in Everyday Life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Science Careers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Resources and References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F00B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Q3zyIWyhcexu-.jpg">    </p:cNvPr>
          <p:cNvPicPr>
            <a:picLocks noChangeAspect="1"/>
          </p:cNvPicPr>
          <p:nvPr/>
        </p:nvPicPr>
        <p:blipFill>
          <a:blip r:embed="rId2"/>
          <a:srcRect l="2849" r="2849" t="0" b="0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building blocks of matter and their interactions.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discuss key topics such as chemical reactions and the periodic table.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Chemistry Concepts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the principles that govern the universe.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 will cover topics like motion, energy, and forces.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Physics Fundamentals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fascinating world of biology.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living organisms and their ecosystems.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Biology Basics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Science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4TyWLJ6GjG0Q-.jpg">    </p:cNvPr>
          <p:cNvPicPr>
            <a:picLocks noChangeAspect="1"/>
          </p:cNvPicPr>
          <p:nvPr/>
        </p:nvPicPr>
        <p:blipFill>
          <a:blip r:embed="rId2"/>
          <a:srcRect l="32146" r="32146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key concepts in biology, physics, and chemistry.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Build a strong foundation in natural science principles.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Foundations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Develop critical thinking and problem-solving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Enhance your capacity to analyze information effectively.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Critical Skills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scientific concepts to everyday situations.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Bridge classroom learning with practical experiences.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exploration through hands-on experiments.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Promote inquiry-based learning to spark interest in science.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Curiosity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Course 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yZdFmeeyXijz-.jpg">    </p:cNvPr>
          <p:cNvPicPr>
            <a:picLocks noChangeAspect="1"/>
          </p:cNvPicPr>
          <p:nvPr/>
        </p:nvPicPr>
        <p:blipFill>
          <a:blip r:embed="rId2"/>
          <a:srcRect l="34255" r="34255" t="0" b="0"/>
          <a:stretch/>
        </p:blipFill>
        <p:spPr>
          <a:xfrm>
            <a:off x="8951259" y="0"/>
            <a:ext cx="3240741" cy="68579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is the third item.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Item 3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is the second item.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Item 2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is the first item.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Item 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Biology Basics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KkI6y0caBHnL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Energy is the capacity to do work or cause change.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energy transfer is crucial for analyzing physical systems.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Transfer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Forces are pushes or pulls that cause changes in motion.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are responsible for making things happen in our physical world.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Force Interaction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Motion is the study of how objects move through space and time.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motion helps us predict the behavior of moving objects.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Motion Dynamics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Physics Fundamentals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/tmp/tmp-1-xmFv9O3Wz4ql-.jpg">    </p:cNvPr>
          <p:cNvPicPr>
            <a:picLocks noChangeAspect="1"/>
          </p:cNvPicPr>
          <p:nvPr/>
        </p:nvPicPr>
        <p:blipFill>
          <a:blip r:embed="rId2"/>
          <a:srcRect l="0" r="0" t="6268" b="6268"/>
          <a:stretch/>
        </p:blipFill>
        <p:spPr>
          <a:xfrm>
            <a:off x="7419373" y="0"/>
            <a:ext cx="4772628" cy="28242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07720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Chemical reactions involve changing matter from one form to another.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reactions can create new compounds or break down existing ones.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Transforming Matter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31506" y="32304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94298" y="105443"/>
                </a:moveTo>
                <a:cubicBezTo>
                  <a:pt x="94298" y="116534"/>
                  <a:pt x="91190" y="127411"/>
                  <a:pt x="85405" y="136894"/>
                </a:cubicBezTo>
                <a:lnTo>
                  <a:pt x="64134" y="171453"/>
                </a:lnTo>
                <a:lnTo>
                  <a:pt x="175899" y="171453"/>
                </a:lnTo>
                <a:lnTo>
                  <a:pt x="154627" y="136894"/>
                </a:lnTo>
                <a:cubicBezTo>
                  <a:pt x="148787" y="127411"/>
                  <a:pt x="145734" y="116534"/>
                  <a:pt x="145734" y="105443"/>
                </a:cubicBezTo>
                <a:lnTo>
                  <a:pt x="145734" y="25718"/>
                </a:lnTo>
                <a:lnTo>
                  <a:pt x="94298" y="25718"/>
                </a:lnTo>
                <a:lnTo>
                  <a:pt x="94298" y="105443"/>
                </a:lnTo>
                <a:moveTo>
                  <a:pt x="171451" y="25718"/>
                </a:moveTo>
                <a:lnTo>
                  <a:pt x="171451" y="105443"/>
                </a:lnTo>
                <a:cubicBezTo>
                  <a:pt x="171451" y="111766"/>
                  <a:pt x="173220" y="118034"/>
                  <a:pt x="176542" y="123392"/>
                </a:cubicBezTo>
                <a:lnTo>
                  <a:pt x="234514" y="217634"/>
                </a:lnTo>
                <a:cubicBezTo>
                  <a:pt x="238105" y="223475"/>
                  <a:pt x="240032" y="230226"/>
                  <a:pt x="240032" y="237136"/>
                </a:cubicBezTo>
                <a:cubicBezTo>
                  <a:pt x="240032" y="257655"/>
                  <a:pt x="223370" y="274320"/>
                  <a:pt x="202849" y="274320"/>
                </a:cubicBezTo>
                <a:lnTo>
                  <a:pt x="37185" y="274320"/>
                </a:lnTo>
                <a:cubicBezTo>
                  <a:pt x="16665" y="274320"/>
                  <a:pt x="2" y="257658"/>
                  <a:pt x="2" y="237136"/>
                </a:cubicBezTo>
                <a:cubicBezTo>
                  <a:pt x="2" y="230278"/>
                  <a:pt x="1932" y="223527"/>
                  <a:pt x="5521" y="217634"/>
                </a:cubicBezTo>
                <a:lnTo>
                  <a:pt x="63493" y="123444"/>
                </a:lnTo>
                <a:cubicBezTo>
                  <a:pt x="66815" y="118032"/>
                  <a:pt x="68584" y="111818"/>
                  <a:pt x="68584" y="105495"/>
                </a:cubicBezTo>
                <a:lnTo>
                  <a:pt x="68584" y="25717"/>
                </a:lnTo>
                <a:lnTo>
                  <a:pt x="64297" y="25717"/>
                </a:lnTo>
                <a:cubicBezTo>
                  <a:pt x="57170" y="25717"/>
                  <a:pt x="51438" y="19984"/>
                  <a:pt x="51438" y="12860"/>
                </a:cubicBezTo>
                <a:cubicBezTo>
                  <a:pt x="51438" y="5733"/>
                  <a:pt x="57170" y="3"/>
                  <a:pt x="64297" y="3"/>
                </a:cubicBezTo>
                <a:lnTo>
                  <a:pt x="85729" y="3"/>
                </a:lnTo>
                <a:lnTo>
                  <a:pt x="154308" y="3"/>
                </a:lnTo>
                <a:lnTo>
                  <a:pt x="175740" y="3"/>
                </a:lnTo>
                <a:cubicBezTo>
                  <a:pt x="182867" y="3"/>
                  <a:pt x="188599" y="5736"/>
                  <a:pt x="188599" y="12863"/>
                </a:cubicBezTo>
                <a:cubicBezTo>
                  <a:pt x="188599" y="19989"/>
                  <a:pt x="182867" y="25723"/>
                  <a:pt x="175740" y="25723"/>
                </a:cubicBezTo>
                <a:lnTo>
                  <a:pt x="171451" y="257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404361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Compounds are formed by combining different elements.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combinations create new substances with unique properties.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Element Combinations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41575" y="3230406"/>
            <a:ext cx="274213" cy="274320"/>
          </a:xfrm>
          <a:custGeom>
            <a:avLst/>
            <a:gdLst/>
            <a:ahLst/>
            <a:cxnLst/>
            <a:rect l="l" t="t" r="r" b="b"/>
            <a:pathLst>
              <a:path w="274213" h="274320">
                <a:moveTo>
                  <a:pt x="106606" y="90526"/>
                </a:moveTo>
                <a:lnTo>
                  <a:pt x="124819" y="108686"/>
                </a:lnTo>
                <a:lnTo>
                  <a:pt x="165584" y="149450"/>
                </a:lnTo>
                <a:lnTo>
                  <a:pt x="183742" y="167662"/>
                </a:lnTo>
                <a:lnTo>
                  <a:pt x="188028" y="171947"/>
                </a:lnTo>
                <a:cubicBezTo>
                  <a:pt x="193062" y="176983"/>
                  <a:pt x="201204" y="176983"/>
                  <a:pt x="206186" y="171947"/>
                </a:cubicBezTo>
                <a:cubicBezTo>
                  <a:pt x="211169" y="166910"/>
                  <a:pt x="211221" y="158768"/>
                  <a:pt x="206186" y="153787"/>
                </a:cubicBezTo>
                <a:lnTo>
                  <a:pt x="201900" y="149502"/>
                </a:lnTo>
                <a:lnTo>
                  <a:pt x="220059" y="131342"/>
                </a:lnTo>
                <a:lnTo>
                  <a:pt x="258251" y="93148"/>
                </a:lnTo>
                <a:cubicBezTo>
                  <a:pt x="268482" y="82916"/>
                  <a:pt x="274213" y="69044"/>
                  <a:pt x="274213" y="54581"/>
                </a:cubicBezTo>
                <a:cubicBezTo>
                  <a:pt x="274268" y="24423"/>
                  <a:pt x="249841" y="-3"/>
                  <a:pt x="219735" y="-3"/>
                </a:cubicBezTo>
                <a:cubicBezTo>
                  <a:pt x="205273" y="-3"/>
                  <a:pt x="191398" y="5728"/>
                  <a:pt x="181167" y="15960"/>
                </a:cubicBezTo>
                <a:lnTo>
                  <a:pt x="142975" y="54154"/>
                </a:lnTo>
                <a:lnTo>
                  <a:pt x="124816" y="72314"/>
                </a:lnTo>
                <a:lnTo>
                  <a:pt x="120530" y="68029"/>
                </a:lnTo>
                <a:cubicBezTo>
                  <a:pt x="115496" y="62992"/>
                  <a:pt x="107354" y="62992"/>
                  <a:pt x="102372" y="68029"/>
                </a:cubicBezTo>
                <a:cubicBezTo>
                  <a:pt x="97390" y="73065"/>
                  <a:pt x="97337" y="81207"/>
                  <a:pt x="102372" y="86189"/>
                </a:cubicBezTo>
                <a:lnTo>
                  <a:pt x="102372" y="86189"/>
                </a:lnTo>
                <a:lnTo>
                  <a:pt x="106658" y="90473"/>
                </a:lnTo>
                <a:lnTo>
                  <a:pt x="106606" y="90526"/>
                </a:lnTo>
                <a:moveTo>
                  <a:pt x="240090" y="74939"/>
                </a:moveTo>
                <a:lnTo>
                  <a:pt x="183739" y="131290"/>
                </a:lnTo>
                <a:lnTo>
                  <a:pt x="142975" y="90526"/>
                </a:lnTo>
                <a:lnTo>
                  <a:pt x="199325" y="34175"/>
                </a:lnTo>
                <a:cubicBezTo>
                  <a:pt x="204736" y="28765"/>
                  <a:pt x="212074" y="25712"/>
                  <a:pt x="219735" y="25712"/>
                </a:cubicBezTo>
                <a:cubicBezTo>
                  <a:pt x="235645" y="25712"/>
                  <a:pt x="248555" y="38621"/>
                  <a:pt x="248555" y="54529"/>
                </a:cubicBezTo>
                <a:cubicBezTo>
                  <a:pt x="248555" y="62188"/>
                  <a:pt x="245503" y="69529"/>
                  <a:pt x="240093" y="74939"/>
                </a:cubicBezTo>
                <a:lnTo>
                  <a:pt x="240090" y="74939"/>
                </a:lnTo>
                <a:moveTo>
                  <a:pt x="28452" y="176231"/>
                </a:moveTo>
                <a:cubicBezTo>
                  <a:pt x="21221" y="183462"/>
                  <a:pt x="17149" y="193267"/>
                  <a:pt x="17149" y="203496"/>
                </a:cubicBezTo>
                <a:lnTo>
                  <a:pt x="17149" y="231833"/>
                </a:lnTo>
                <a:lnTo>
                  <a:pt x="2150" y="254330"/>
                </a:lnTo>
                <a:cubicBezTo>
                  <a:pt x="-1226" y="259419"/>
                  <a:pt x="-581" y="266222"/>
                  <a:pt x="3757" y="270562"/>
                </a:cubicBezTo>
                <a:cubicBezTo>
                  <a:pt x="8095" y="274902"/>
                  <a:pt x="14898" y="275543"/>
                  <a:pt x="19987" y="272169"/>
                </a:cubicBezTo>
                <a:lnTo>
                  <a:pt x="42484" y="257170"/>
                </a:lnTo>
                <a:lnTo>
                  <a:pt x="70821" y="257170"/>
                </a:lnTo>
                <a:cubicBezTo>
                  <a:pt x="81052" y="257170"/>
                  <a:pt x="90855" y="253099"/>
                  <a:pt x="98086" y="245868"/>
                </a:cubicBezTo>
                <a:lnTo>
                  <a:pt x="167881" y="176018"/>
                </a:lnTo>
                <a:lnTo>
                  <a:pt x="149723" y="157858"/>
                </a:lnTo>
                <a:lnTo>
                  <a:pt x="79873" y="227656"/>
                </a:lnTo>
                <a:cubicBezTo>
                  <a:pt x="77462" y="230067"/>
                  <a:pt x="74194" y="231405"/>
                  <a:pt x="70766" y="231405"/>
                </a:cubicBezTo>
                <a:lnTo>
                  <a:pt x="42860" y="231405"/>
                </a:lnTo>
                <a:lnTo>
                  <a:pt x="42860" y="203496"/>
                </a:lnTo>
                <a:cubicBezTo>
                  <a:pt x="42860" y="200067"/>
                  <a:pt x="44198" y="196800"/>
                  <a:pt x="46608" y="194389"/>
                </a:cubicBezTo>
                <a:lnTo>
                  <a:pt x="116458" y="124591"/>
                </a:lnTo>
                <a:lnTo>
                  <a:pt x="98300" y="106431"/>
                </a:lnTo>
                <a:lnTo>
                  <a:pt x="28452" y="17623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4410394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Elements are the fundamental building blocks of matter.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cannot be broken down into simpler substances.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Matter's Building Blocks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5811" y="3230406"/>
            <a:ext cx="240053" cy="274320"/>
          </a:xfrm>
          <a:custGeom>
            <a:avLst/>
            <a:gdLst/>
            <a:ahLst/>
            <a:cxnLst/>
            <a:rect l="l" t="t" r="r" b="b"/>
            <a:pathLst>
              <a:path w="240053" h="274320">
                <a:moveTo>
                  <a:pt x="146977" y="223527"/>
                </a:moveTo>
                <a:cubicBezTo>
                  <a:pt x="138244" y="221009"/>
                  <a:pt x="129242" y="217687"/>
                  <a:pt x="120027" y="213668"/>
                </a:cubicBezTo>
                <a:cubicBezTo>
                  <a:pt x="110864" y="217687"/>
                  <a:pt x="101809" y="220954"/>
                  <a:pt x="93076" y="223527"/>
                </a:cubicBezTo>
                <a:cubicBezTo>
                  <a:pt x="102935" y="244046"/>
                  <a:pt x="113113" y="248603"/>
                  <a:pt x="120027" y="248603"/>
                </a:cubicBezTo>
                <a:cubicBezTo>
                  <a:pt x="126938" y="248603"/>
                  <a:pt x="137118" y="244049"/>
                  <a:pt x="146977" y="223527"/>
                </a:cubicBezTo>
                <a:moveTo>
                  <a:pt x="139850" y="174503"/>
                </a:moveTo>
                <a:cubicBezTo>
                  <a:pt x="147779" y="169736"/>
                  <a:pt x="155228" y="164806"/>
                  <a:pt x="162031" y="159715"/>
                </a:cubicBezTo>
                <a:cubicBezTo>
                  <a:pt x="162567" y="152481"/>
                  <a:pt x="162888" y="144926"/>
                  <a:pt x="162888" y="137157"/>
                </a:cubicBezTo>
                <a:cubicBezTo>
                  <a:pt x="162888" y="129388"/>
                  <a:pt x="162619" y="121834"/>
                  <a:pt x="162031" y="114600"/>
                </a:cubicBezTo>
                <a:cubicBezTo>
                  <a:pt x="155173" y="109563"/>
                  <a:pt x="147779" y="104582"/>
                  <a:pt x="139850" y="99811"/>
                </a:cubicBezTo>
                <a:cubicBezTo>
                  <a:pt x="133153" y="95793"/>
                  <a:pt x="126510" y="92204"/>
                  <a:pt x="120027" y="88989"/>
                </a:cubicBezTo>
                <a:cubicBezTo>
                  <a:pt x="113543" y="92204"/>
                  <a:pt x="106901" y="95793"/>
                  <a:pt x="100203" y="99811"/>
                </a:cubicBezTo>
                <a:cubicBezTo>
                  <a:pt x="92274" y="104579"/>
                  <a:pt x="84825" y="109509"/>
                  <a:pt x="78022" y="114600"/>
                </a:cubicBezTo>
                <a:cubicBezTo>
                  <a:pt x="77487" y="121834"/>
                  <a:pt x="77165" y="129389"/>
                  <a:pt x="77165" y="137157"/>
                </a:cubicBezTo>
                <a:cubicBezTo>
                  <a:pt x="77165" y="144926"/>
                  <a:pt x="77434" y="152481"/>
                  <a:pt x="78022" y="159715"/>
                </a:cubicBezTo>
                <a:cubicBezTo>
                  <a:pt x="84880" y="164751"/>
                  <a:pt x="92274" y="169733"/>
                  <a:pt x="100203" y="174503"/>
                </a:cubicBezTo>
                <a:cubicBezTo>
                  <a:pt x="106901" y="178522"/>
                  <a:pt x="113543" y="182110"/>
                  <a:pt x="120027" y="185325"/>
                </a:cubicBezTo>
                <a:cubicBezTo>
                  <a:pt x="126510" y="182110"/>
                  <a:pt x="133153" y="178522"/>
                  <a:pt x="139850" y="174503"/>
                </a:cubicBezTo>
                <a:moveTo>
                  <a:pt x="204413" y="157251"/>
                </a:moveTo>
                <a:cubicBezTo>
                  <a:pt x="198946" y="162716"/>
                  <a:pt x="193000" y="168073"/>
                  <a:pt x="186517" y="173271"/>
                </a:cubicBezTo>
                <a:cubicBezTo>
                  <a:pt x="185230" y="184041"/>
                  <a:pt x="183408" y="194273"/>
                  <a:pt x="180998" y="203811"/>
                </a:cubicBezTo>
                <a:cubicBezTo>
                  <a:pt x="200929" y="204991"/>
                  <a:pt x="208806" y="198937"/>
                  <a:pt x="211967" y="193256"/>
                </a:cubicBezTo>
                <a:cubicBezTo>
                  <a:pt x="215450" y="186987"/>
                  <a:pt x="216360" y="175683"/>
                  <a:pt x="204413" y="157251"/>
                </a:cubicBezTo>
                <a:lnTo>
                  <a:pt x="204413" y="157251"/>
                </a:lnTo>
                <a:moveTo>
                  <a:pt x="234470" y="68580"/>
                </a:moveTo>
                <a:cubicBezTo>
                  <a:pt x="245560" y="88457"/>
                  <a:pt x="239506" y="112943"/>
                  <a:pt x="221826" y="137160"/>
                </a:cubicBezTo>
                <a:cubicBezTo>
                  <a:pt x="239506" y="161377"/>
                  <a:pt x="245560" y="185863"/>
                  <a:pt x="234470" y="205740"/>
                </a:cubicBezTo>
                <a:cubicBezTo>
                  <a:pt x="223648" y="225189"/>
                  <a:pt x="200982" y="232154"/>
                  <a:pt x="172747" y="228884"/>
                </a:cubicBezTo>
                <a:cubicBezTo>
                  <a:pt x="160960" y="256799"/>
                  <a:pt x="142957" y="274320"/>
                  <a:pt x="120027" y="274320"/>
                </a:cubicBezTo>
                <a:cubicBezTo>
                  <a:pt x="97094" y="274320"/>
                  <a:pt x="79093" y="256799"/>
                  <a:pt x="67306" y="228884"/>
                </a:cubicBezTo>
                <a:cubicBezTo>
                  <a:pt x="39071" y="232152"/>
                  <a:pt x="16408" y="225241"/>
                  <a:pt x="5584" y="205740"/>
                </a:cubicBezTo>
                <a:cubicBezTo>
                  <a:pt x="-5507" y="185863"/>
                  <a:pt x="547" y="161377"/>
                  <a:pt x="18227" y="137160"/>
                </a:cubicBezTo>
                <a:cubicBezTo>
                  <a:pt x="547" y="112943"/>
                  <a:pt x="-5507" y="88457"/>
                  <a:pt x="5584" y="68580"/>
                </a:cubicBezTo>
                <a:cubicBezTo>
                  <a:pt x="16405" y="49131"/>
                  <a:pt x="39071" y="42166"/>
                  <a:pt x="67306" y="45436"/>
                </a:cubicBezTo>
                <a:cubicBezTo>
                  <a:pt x="79093" y="17521"/>
                  <a:pt x="97097" y="3"/>
                  <a:pt x="120027" y="3"/>
                </a:cubicBezTo>
                <a:cubicBezTo>
                  <a:pt x="142959" y="3"/>
                  <a:pt x="160960" y="17524"/>
                  <a:pt x="172747" y="45438"/>
                </a:cubicBezTo>
                <a:cubicBezTo>
                  <a:pt x="200982" y="42171"/>
                  <a:pt x="223646" y="49081"/>
                  <a:pt x="234470" y="68585"/>
                </a:cubicBezTo>
                <a:lnTo>
                  <a:pt x="234470" y="68580"/>
                </a:lnTo>
                <a:moveTo>
                  <a:pt x="28086" y="193256"/>
                </a:moveTo>
                <a:cubicBezTo>
                  <a:pt x="31248" y="198934"/>
                  <a:pt x="39124" y="205043"/>
                  <a:pt x="59056" y="203811"/>
                </a:cubicBezTo>
                <a:cubicBezTo>
                  <a:pt x="56645" y="194273"/>
                  <a:pt x="54823" y="184041"/>
                  <a:pt x="53537" y="173271"/>
                </a:cubicBezTo>
                <a:cubicBezTo>
                  <a:pt x="47108" y="168073"/>
                  <a:pt x="41107" y="162663"/>
                  <a:pt x="35641" y="157251"/>
                </a:cubicBezTo>
                <a:cubicBezTo>
                  <a:pt x="23693" y="175628"/>
                  <a:pt x="24550" y="186987"/>
                  <a:pt x="28086" y="193256"/>
                </a:cubicBezTo>
                <a:lnTo>
                  <a:pt x="28086" y="193256"/>
                </a:lnTo>
                <a:moveTo>
                  <a:pt x="35641" y="117069"/>
                </a:moveTo>
                <a:cubicBezTo>
                  <a:pt x="41107" y="111604"/>
                  <a:pt x="47053" y="106247"/>
                  <a:pt x="53537" y="101049"/>
                </a:cubicBezTo>
                <a:cubicBezTo>
                  <a:pt x="54823" y="90279"/>
                  <a:pt x="56645" y="80047"/>
                  <a:pt x="59055" y="70509"/>
                </a:cubicBezTo>
                <a:cubicBezTo>
                  <a:pt x="39124" y="69277"/>
                  <a:pt x="31248" y="75383"/>
                  <a:pt x="28086" y="81064"/>
                </a:cubicBezTo>
                <a:cubicBezTo>
                  <a:pt x="24603" y="87333"/>
                  <a:pt x="23693" y="98637"/>
                  <a:pt x="35641" y="117069"/>
                </a:cubicBezTo>
                <a:lnTo>
                  <a:pt x="35641" y="117069"/>
                </a:lnTo>
                <a:moveTo>
                  <a:pt x="120027" y="60649"/>
                </a:moveTo>
                <a:cubicBezTo>
                  <a:pt x="129189" y="56631"/>
                  <a:pt x="138244" y="53363"/>
                  <a:pt x="146977" y="50790"/>
                </a:cubicBezTo>
                <a:cubicBezTo>
                  <a:pt x="137118" y="30271"/>
                  <a:pt x="126940" y="25715"/>
                  <a:pt x="120027" y="25715"/>
                </a:cubicBezTo>
                <a:cubicBezTo>
                  <a:pt x="113115" y="25715"/>
                  <a:pt x="102935" y="30268"/>
                  <a:pt x="93076" y="50790"/>
                </a:cubicBezTo>
                <a:cubicBezTo>
                  <a:pt x="101809" y="53309"/>
                  <a:pt x="110811" y="56631"/>
                  <a:pt x="120027" y="60649"/>
                </a:cubicBezTo>
                <a:moveTo>
                  <a:pt x="186572" y="101049"/>
                </a:moveTo>
                <a:cubicBezTo>
                  <a:pt x="193000" y="106247"/>
                  <a:pt x="199002" y="111657"/>
                  <a:pt x="204468" y="117069"/>
                </a:cubicBezTo>
                <a:cubicBezTo>
                  <a:pt x="216415" y="98692"/>
                  <a:pt x="215505" y="87333"/>
                  <a:pt x="212022" y="81064"/>
                </a:cubicBezTo>
                <a:cubicBezTo>
                  <a:pt x="208861" y="75386"/>
                  <a:pt x="200985" y="69277"/>
                  <a:pt x="181053" y="70509"/>
                </a:cubicBezTo>
                <a:cubicBezTo>
                  <a:pt x="183463" y="80047"/>
                  <a:pt x="185285" y="90279"/>
                  <a:pt x="186572" y="101049"/>
                </a:cubicBezTo>
                <a:lnTo>
                  <a:pt x="186572" y="101049"/>
                </a:lnTo>
                <a:moveTo>
                  <a:pt x="120027" y="120015"/>
                </a:moveTo>
                <a:cubicBezTo>
                  <a:pt x="129497" y="120015"/>
                  <a:pt x="137171" y="127690"/>
                  <a:pt x="137171" y="137160"/>
                </a:cubicBezTo>
                <a:cubicBezTo>
                  <a:pt x="137171" y="146630"/>
                  <a:pt x="129494" y="154305"/>
                  <a:pt x="120027" y="154305"/>
                </a:cubicBezTo>
                <a:cubicBezTo>
                  <a:pt x="110556" y="154305"/>
                  <a:pt x="102882" y="146630"/>
                  <a:pt x="102882" y="137160"/>
                </a:cubicBezTo>
                <a:cubicBezTo>
                  <a:pt x="102882" y="127690"/>
                  <a:pt x="110559" y="120015"/>
                  <a:pt x="120027" y="120015"/>
                </a:cubicBezTo>
                <a:lnTo>
                  <a:pt x="120027" y="12001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Chemistry Essentials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Determine your primary research question.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specific knowledge are you seeking?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Inquire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Gather relevant data and insights.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existing studies and resources that relate to your question.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Investigate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Craft a hypothesis based on your findings.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What outcome do you anticipate from your research?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Predict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experiments to evaluate your hypothesis.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Carefully document your observations and results.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28554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Review the results to draw insightful conclusions.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Did your findings support or challenge your initial hypothesis?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69366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Method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640081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uDjaTGU5W88x-.jpg">    </p:cNvPr>
          <p:cNvPicPr>
            <a:picLocks noChangeAspect="1"/>
          </p:cNvPicPr>
          <p:nvPr/>
        </p:nvPicPr>
        <p:blipFill>
          <a:blip r:embed="rId2"/>
          <a:srcRect l="32979" r="32979" t="0" b="0"/>
          <a:stretch/>
        </p:blipFill>
        <p:spPr>
          <a:xfrm>
            <a:off x="213360" y="-1"/>
            <a:ext cx="3503351" cy="68579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3360" y="-1"/>
            <a:ext cx="3503351" cy="6857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206238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wear protective gear such as goggles, gloves, and lab coats.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to ensure your safety while working in the lab.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206238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Wear Gear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11160" y="261191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listen to your teacher's instructions carefully.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Following directions is crucial for maintaining safety in the lab.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11160" y="214560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Follow Instructions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206238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 gentle and respectful when using lab equipment.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Proper handling prevents accidents and damage to the tools.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206238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Handle Equipment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11160" y="461885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clean up your workspace after finishing your experiments.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Leaving the lab as you found it is essential for everyone's safety.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011160" y="415254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Clean Up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4206238" y="932927"/>
            <a:ext cx="7326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Lab Safety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BkDKxIZwnhK6-.jpg">    </p:cNvPr>
          <p:cNvPicPr>
            <a:picLocks noChangeAspect="1"/>
          </p:cNvPicPr>
          <p:nvPr/>
        </p:nvPicPr>
        <p:blipFill>
          <a:blip r:embed="rId2"/>
          <a:srcRect l="0" r="0" t="10234" b="10234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Conserve energy to reduce your carbon footprint.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energy-efficient appliances, such as LED bulbs, significantly lowers energy consumption.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Energy Efficiency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Preserving ecosystems is vital for protecting wildlife.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Biodiversity is essential for a healthy planet.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Wildlife Protection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Reduce, reuse, and recycle to conserve resources.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practices minimize waste and protect the environment.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 Conservation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Environmental Awareness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BmgANCTF8FU4-.jpg">    </p:cNvPr>
          <p:cNvPicPr>
            <a:picLocks noChangeAspect="1"/>
          </p:cNvPicPr>
          <p:nvPr/>
        </p:nvPicPr>
        <p:blipFill>
          <a:blip r:embed="rId2"/>
          <a:srcRect l="25313" r="25313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Cooking involves chemical reactions that enhance flavors.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these reactions can improve your culinary skills.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Culinary Chemistry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Physics principles govern the mechanics of transportation.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From cars to airplanes, physics is essential for movement.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Dynamic Physics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Biology plays a crucial role in medical advancements.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biological processes leads to better healthcare solutions.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Biological Healthcare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Technology is driven by innovation and scientific discovery.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New technologies often stem from scientific research and experimentation.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Innovative Technology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Science in Everyday Life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Scientists conduct experiments to discover new knowledge.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analyze data to advance our understanding of the world.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Engineers create innovative solutions to complex challenges.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apply scientific principles to design functional products.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Designer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Doctors are dedicated to enhancing patient health through expert care.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diagnose conditions and provide effective treatments.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Healthcare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Teachers inspire students to explore and learn.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guide learners in developing critical thinking skills.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Educator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Environmentalists advocate for the protection of our planet.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work tirelessly to preserve ecosystems and promote sustainability.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Conservationist</a:t>
            </a:r>
            <a:endParaRPr lang="en-US" sz="1400" dirty="0"/>
          </a:p>
        </p:txBody>
      </p:sp>
      <p:pic>
        <p:nvPicPr>
          <p:cNvPr id="14" name="Image 0" descr="/tmp/tmp-1-cHphZj1Ct7jH-.jpg">    </p:cNvPr>
          <p:cNvPicPr>
            <a:picLocks noChangeAspect="1"/>
          </p:cNvPicPr>
          <p:nvPr/>
        </p:nvPicPr>
        <p:blipFill>
          <a:blip r:embed="rId2"/>
          <a:srcRect l="241" r="241" t="0" b="0"/>
          <a:stretch/>
        </p:blipFill>
        <p:spPr>
          <a:xfrm>
            <a:off x="8463278" y="0"/>
            <a:ext cx="3728721" cy="2616884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Science Careers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yF4aowytqje7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mysteries of the universe leads to incredible insights.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Each experiment and observation opens doors to new questions and possibilities.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Adventure of Discovery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the thrill of discovering a new planet or a groundbreaking medical treatment.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discoveries not only excite our curiosity but also improve our quality of life.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Exciting Discoveries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Everywhere we look, science plays a role in our lives.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From the technology we use to the food we eat, it's all influenced by scientific principles.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Science Everywhere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UTLG66luVHMS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Quizzes and tests are effective tools for knowledge assessment.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identify areas where students may need improvement.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Knowledge Checks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Projects and presentations allow for skill evaluation in a practical context.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opportunities for students to demonstrate their understanding and creativity.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Skill Showcase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Class participation reflects student engagement and enthusiasm for the subject matter.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encourages a dynamic learning environment where ideas can be shared freely.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Active Engagement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Self-assessment promotes reflection and personal growth among students.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encourages them to take ownership of their learning journey.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Personal Reflection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Textbooks are essential for foundational knowledge.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provide structured information across various subjects.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Textbooks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Online resources enhance learning with diverse materials.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include videos, articles, and interactive tools for deeper understanding.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Online Resources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Lab equipment enables practical, hands-on experiences.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can experiment and apply theories in real-time.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Lab Equipment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Guest speakers offer valuable insights from their expertise.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bring real-world perspectives that enrich classroom discussions.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Guest Speakers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Field trips provide opportunities to observe real-world applications.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bridge the gap between theory and practice, enhancing learning.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Field Trips</a:t>
            </a:r>
            <a:endParaRPr lang="en-US" sz="1400" dirty="0"/>
          </a:p>
        </p:txBody>
      </p:sp>
      <p:pic>
        <p:nvPicPr>
          <p:cNvPr id="14" name="Image 0" descr="/tmp/tmp-1-2C4szYHAWj09-.jpg">    </p:cNvPr>
          <p:cNvPicPr>
            <a:picLocks noChangeAspect="1"/>
          </p:cNvPicPr>
          <p:nvPr/>
        </p:nvPicPr>
        <p:blipFill>
          <a:blip r:embed="rId2"/>
          <a:srcRect l="36672" r="36672" t="0" b="0"/>
          <a:stretch/>
        </p:blipFill>
        <p:spPr>
          <a:xfrm>
            <a:off x="9448800" y="-1"/>
            <a:ext cx="2743200" cy="6857999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References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XLPMRpZegtT6-.jpg">    </p:cNvPr>
          <p:cNvPicPr>
            <a:picLocks noChangeAspect="1"/>
          </p:cNvPicPr>
          <p:nvPr/>
        </p:nvPicPr>
        <p:blipFill>
          <a:blip r:embed="rId2"/>
          <a:srcRect l="0" r="0" t="5246" b="5246"/>
          <a:stretch/>
        </p:blipFill>
        <p:spPr>
          <a:xfrm>
            <a:off x="6979920" y="0"/>
            <a:ext cx="521208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curiosity at home by exploring new topics together.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nurtures a love for learning.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Learning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Volunteer in the classroom to actively engage in your child's education.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Your involvement enhances their learning experience.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Get Involved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Attend parent-teacher conferences to understand your child's progress.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helps you provide better support.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Stay Informed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18205" y="0"/>
            <a:ext cx="3673796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" name="Image 0" descr="/tmp/tmp-1-Uxwe4p2hKTLp-.jpg">    </p:cNvPr>
          <p:cNvPicPr>
            <a:picLocks noChangeAspect="1"/>
          </p:cNvPicPr>
          <p:nvPr/>
        </p:nvPicPr>
        <p:blipFill>
          <a:blip r:embed="rId2"/>
          <a:srcRect l="35000" r="35000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31518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Participate in workshops and seminars focused on various scientific fields.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hands-on experiments to enhance your understanding.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18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Explore Science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36440" y="282527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Apply your skills to solve real-world challenges.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Implement scientific principles in everyday projects.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36440" y="2358961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Apply Practically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18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diverse career paths in science and technology.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Connect with professionals to explore career opportunities.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18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Pursue Careers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36440" y="4832216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Cultivate your curiosity by exploring new topics and ideas.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Look for learning opportunities through courses and discussions.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36440" y="4365907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Stay Curious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48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/tmp/tmp-1-Qek3hd5oSx3l-.jpg">    </p:cNvPr>
          <p:cNvPicPr>
            <a:picLocks noChangeAspect="1"/>
          </p:cNvPicPr>
          <p:nvPr/>
        </p:nvPicPr>
        <p:blipFill>
          <a:blip r:embed="rId2"/>
          <a:srcRect l="32229" r="32229" t="0" b="0"/>
          <a:stretch/>
        </p:blipFill>
        <p:spPr>
          <a:xfrm>
            <a:off x="8534400" y="0"/>
            <a:ext cx="36576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Knowledge is always evolving, and curiosity keeps us engaged.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New information reshapes our understanding of the world.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826317" y="2857767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Science is driven by curiosity to discover the unknown.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Every experiment uncovers new wonders.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Endless Exploration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05836" y="2884327"/>
            <a:ext cx="457200" cy="404079"/>
          </a:xfrm>
          <a:custGeom>
            <a:avLst/>
            <a:gdLst/>
            <a:ahLst/>
            <a:cxnLst/>
            <a:rect l="l" t="t" r="r" b="b"/>
            <a:pathLst>
              <a:path w="457200" h="404079">
                <a:moveTo>
                  <a:pt x="365490" y="181213"/>
                </a:moveTo>
                <a:lnTo>
                  <a:pt x="414374" y="152997"/>
                </a:lnTo>
                <a:lnTo>
                  <a:pt x="350782" y="42828"/>
                </a:lnTo>
                <a:lnTo>
                  <a:pt x="301898" y="71045"/>
                </a:lnTo>
                <a:lnTo>
                  <a:pt x="365490" y="181213"/>
                </a:lnTo>
                <a:moveTo>
                  <a:pt x="261121" y="76209"/>
                </a:moveTo>
                <a:cubicBezTo>
                  <a:pt x="256192" y="64604"/>
                  <a:pt x="260645" y="50853"/>
                  <a:pt x="271851" y="44336"/>
                </a:cubicBezTo>
                <a:lnTo>
                  <a:pt x="342754" y="3398"/>
                </a:lnTo>
                <a:cubicBezTo>
                  <a:pt x="354915" y="-3596"/>
                  <a:pt x="370497" y="537"/>
                  <a:pt x="377492" y="12700"/>
                </a:cubicBezTo>
                <a:lnTo>
                  <a:pt x="453798" y="144887"/>
                </a:lnTo>
                <a:cubicBezTo>
                  <a:pt x="460794" y="157049"/>
                  <a:pt x="456661" y="172627"/>
                  <a:pt x="444499" y="179621"/>
                </a:cubicBezTo>
                <a:lnTo>
                  <a:pt x="373596" y="220559"/>
                </a:lnTo>
                <a:cubicBezTo>
                  <a:pt x="361435" y="227553"/>
                  <a:pt x="345854" y="223419"/>
                  <a:pt x="338858" y="211257"/>
                </a:cubicBezTo>
                <a:lnTo>
                  <a:pt x="338461" y="210622"/>
                </a:lnTo>
                <a:lnTo>
                  <a:pt x="304600" y="228984"/>
                </a:lnTo>
                <a:cubicBezTo>
                  <a:pt x="305076" y="232164"/>
                  <a:pt x="305314" y="235421"/>
                  <a:pt x="305314" y="238762"/>
                </a:cubicBezTo>
                <a:cubicBezTo>
                  <a:pt x="305314" y="254740"/>
                  <a:pt x="299429" y="269363"/>
                  <a:pt x="289654" y="280492"/>
                </a:cubicBezTo>
                <a:lnTo>
                  <a:pt x="329317" y="377786"/>
                </a:lnTo>
                <a:cubicBezTo>
                  <a:pt x="333290" y="387565"/>
                  <a:pt x="328603" y="398693"/>
                  <a:pt x="318824" y="402665"/>
                </a:cubicBezTo>
                <a:cubicBezTo>
                  <a:pt x="309049" y="406641"/>
                  <a:pt x="297921" y="401950"/>
                  <a:pt x="293943" y="392171"/>
                </a:cubicBezTo>
                <a:lnTo>
                  <a:pt x="256585" y="300522"/>
                </a:lnTo>
                <a:cubicBezTo>
                  <a:pt x="251817" y="301714"/>
                  <a:pt x="246810" y="302271"/>
                  <a:pt x="241639" y="302271"/>
                </a:cubicBezTo>
                <a:cubicBezTo>
                  <a:pt x="236473" y="302271"/>
                  <a:pt x="231467" y="301637"/>
                  <a:pt x="226693" y="300522"/>
                </a:cubicBezTo>
                <a:lnTo>
                  <a:pt x="189336" y="392171"/>
                </a:lnTo>
                <a:cubicBezTo>
                  <a:pt x="185363" y="401950"/>
                  <a:pt x="174234" y="406637"/>
                  <a:pt x="164455" y="402665"/>
                </a:cubicBezTo>
                <a:cubicBezTo>
                  <a:pt x="154680" y="398689"/>
                  <a:pt x="149989" y="387561"/>
                  <a:pt x="153962" y="377786"/>
                </a:cubicBezTo>
                <a:lnTo>
                  <a:pt x="189176" y="291305"/>
                </a:lnTo>
                <a:lnTo>
                  <a:pt x="118909" y="329300"/>
                </a:lnTo>
                <a:cubicBezTo>
                  <a:pt x="106825" y="335818"/>
                  <a:pt x="91646" y="331604"/>
                  <a:pt x="84811" y="319683"/>
                </a:cubicBezTo>
                <a:lnTo>
                  <a:pt x="84253" y="318649"/>
                </a:lnTo>
                <a:lnTo>
                  <a:pt x="49122" y="338918"/>
                </a:lnTo>
                <a:cubicBezTo>
                  <a:pt x="39982" y="344162"/>
                  <a:pt x="28296" y="341063"/>
                  <a:pt x="23047" y="331923"/>
                </a:cubicBezTo>
                <a:lnTo>
                  <a:pt x="2537" y="296235"/>
                </a:lnTo>
                <a:cubicBezTo>
                  <a:pt x="-2707" y="287094"/>
                  <a:pt x="393" y="275408"/>
                  <a:pt x="9533" y="270163"/>
                </a:cubicBezTo>
                <a:lnTo>
                  <a:pt x="44586" y="249895"/>
                </a:lnTo>
                <a:lnTo>
                  <a:pt x="41409" y="244569"/>
                </a:lnTo>
                <a:cubicBezTo>
                  <a:pt x="34573" y="232725"/>
                  <a:pt x="38309" y="217702"/>
                  <a:pt x="49835" y="210388"/>
                </a:cubicBezTo>
                <a:lnTo>
                  <a:pt x="261121" y="76209"/>
                </a:lnTo>
                <a:moveTo>
                  <a:pt x="319386" y="177556"/>
                </a:moveTo>
                <a:lnTo>
                  <a:pt x="280040" y="109437"/>
                </a:lnTo>
                <a:lnTo>
                  <a:pt x="80604" y="236059"/>
                </a:lnTo>
                <a:lnTo>
                  <a:pt x="111685" y="289870"/>
                </a:lnTo>
                <a:lnTo>
                  <a:pt x="179725" y="253067"/>
                </a:lnTo>
                <a:cubicBezTo>
                  <a:pt x="178692" y="248456"/>
                  <a:pt x="178134" y="243607"/>
                  <a:pt x="178134" y="238682"/>
                </a:cubicBezTo>
                <a:cubicBezTo>
                  <a:pt x="178134" y="203547"/>
                  <a:pt x="206590" y="175092"/>
                  <a:pt x="241726" y="175092"/>
                </a:cubicBezTo>
                <a:cubicBezTo>
                  <a:pt x="259772" y="175092"/>
                  <a:pt x="276067" y="182644"/>
                  <a:pt x="287670" y="194726"/>
                </a:cubicBezTo>
                <a:lnTo>
                  <a:pt x="319386" y="177556"/>
                </a:lnTo>
                <a:moveTo>
                  <a:pt x="241726" y="264118"/>
                </a:moveTo>
                <a:cubicBezTo>
                  <a:pt x="255776" y="264118"/>
                  <a:pt x="267160" y="252731"/>
                  <a:pt x="267160" y="238682"/>
                </a:cubicBezTo>
                <a:cubicBezTo>
                  <a:pt x="267160" y="224632"/>
                  <a:pt x="255771" y="213245"/>
                  <a:pt x="241726" y="213245"/>
                </a:cubicBezTo>
                <a:cubicBezTo>
                  <a:pt x="227676" y="213245"/>
                  <a:pt x="216292" y="224632"/>
                  <a:pt x="216292" y="238682"/>
                </a:cubicBezTo>
                <a:cubicBezTo>
                  <a:pt x="216292" y="252731"/>
                  <a:pt x="227681" y="264118"/>
                  <a:pt x="241726" y="26411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the Foundations of Science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2025-05-27T04:58:49Z</dcterms:created>
  <dcterms:modified xsi:type="dcterms:W3CDTF">2025-05-27T04:58:49Z</dcterms:modified>
</cp:coreProperties>
</file>