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2eb15d518d1d240023e71892247be188473e4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2c9eab1c1d1e258994dc7996ef38b286058f59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7f4ec3a21f893094831ab73aac30a60e18bfe2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5d63bf76f084af0e5bf37c7bed2de2ab65724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a99c5121557e741f38b84f771b78181a517631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3ac7062951f817929e3e468439939ecccb978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fba6e10ede77a3132cef060ff683ffbeb7cdb4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625c4bcc91b6adf8468b847aaaea97317215a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8533416b317c4cf98e108d646462cfe606ce1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ce6940f6f05e9f850b97da049592059bb669c50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94594c35661e98643d2492bbe4758a11db644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93b9fdff22b93888f67cb8c860f2d72c81bd1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1f228e657d4fdd69cf89edee03eda898045c20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53" r="-601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Object Sizes, Measurement Units, Problem-Solving, and Real-World Applications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Object Sizes: Understanding, Measuring, and Applying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Exploring Object Sizes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Object Sizes?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Activity: Block Sorting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Everyday Objects: Size Comparison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Measurement Units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Problem-Solving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Learning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527" r="-1215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Preview the hands-on activities and real-world examples that will be used to explore object sizes.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Emphasize the engaging and interactive nature of these activities to enhance learning.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Exploration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the learning objectives of the lesson: to develop understanding of size relationships, spatial awareness, and problem-solving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significance of these skills in both academic and practical contexts.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object sizes and its importance in everyday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recognizing sizes helps in organizing and interacting with the environment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Object Sizes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Exploring Object Sizes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Object Sizes?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 sizes refer to the dimensions or magnitude of an object, which can be compared as larger, smaller, or equal.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concept helps in understanding and categorizing objects based on their physical attributes.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Defining Object Sizes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Pictures of blocks or everyday objects can effectively illustrate the concept of object sizes.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visual aids make it easier to grasp the differences and similarities in size.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Object Sizes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 sizes play a crucial role in fields like building design and cooking.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instance, precise measurements ensure structural integrity or the right proportions in recipes.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Object Sizes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object sizes is fundamental in mathematical calculations and scientific experiments.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aids in accurate measurements, comparisons, and problem-solving across various disciplines.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Mathematics and Science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Activity: Block Sorting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the steps to carry out the block sorting activity.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importance of following the sorting criteria.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Instructions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learning objectives of the activity.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developing spatial awareness and problem-solving skills.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block sorting activity and explain the instructions.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to sort blocks by size, shape, and color.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Block Sorting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Objects: Size Comparison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comparing sizes of everyday objects.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to illustrate the concept, such as pictures of pencils, books, and chairs.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Size Comparisons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to compare sizes of everyday objects, such as measuring length or width.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importance of understanding size relationships in real-life situations.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of Size Comparison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to illustrate the concept, such as pictures of pencils, books, and chairs.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to compare sizes of everyday objects, such as measuring length or width.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Understanding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importance of understanding size relationships in real-life situations.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comparing sizes of everyday objects.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82065" r="-2820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Units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Measurement Units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significance of measurement units in everyday life.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how they facilitate communication and standardization across different fields.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Measurement Units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1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measurement units are used in real-life situations, such as building design or cooking.</a:t>
            </a:r>
            <a:endParaRPr lang="en-US" sz="1136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1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these units help in achieving precision and consistency in various tasks.</a:t>
            </a:r>
            <a:endParaRPr lang="en-US" sz="1136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Measurement Units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measurement units, such as centimeters or meters.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to use measurement units to compare sizes of objects.</a:t>
            </a:r>
            <a:endParaRPr lang="en-US" sz="12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3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Various careers, from construction to interior design, rely heavily on understanding object sizes.</a:t>
            </a:r>
            <a:endParaRPr lang="en-US" sz="1265" dirty="0"/>
          </a:p>
          <a:p>
            <a:pPr algn="l" marL="0" indent="0">
              <a:lnSpc>
                <a:spcPct val="90000"/>
              </a:lnSpc>
              <a:spcBef>
                <a:spcPts val="903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is fundamental for success in industries that require precision and planning.</a:t>
            </a:r>
            <a:endParaRPr lang="en-US" sz="1265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Importance Across Industries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Uses in Everyday Life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5"/>
              </a:spcBef>
              <a:buNone/>
            </a:pPr>
            <a:r>
              <a:rPr lang="en-US" sz="11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 sizes are essential in real-life situations like designing a room or planning furniture arrangements.</a:t>
            </a:r>
            <a:endParaRPr lang="en-US" sz="1169" dirty="0"/>
          </a:p>
          <a:p>
            <a:pPr algn="l" marL="0" indent="0">
              <a:lnSpc>
                <a:spcPct val="90000"/>
              </a:lnSpc>
              <a:spcBef>
                <a:spcPts val="835"/>
              </a:spcBef>
              <a:buNone/>
            </a:pPr>
            <a:r>
              <a:rPr lang="en-US" sz="11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highlight the importance of spatial awareness in daily activities.</a:t>
            </a:r>
            <a:endParaRPr lang="en-US" sz="1169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Relevance of Object Sizes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6"/>
              </a:spcBef>
              <a:buNone/>
            </a:pPr>
            <a:r>
              <a:rPr lang="en-US" sz="11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science, object sizes play a key role in experiments and understanding natural phenomena.</a:t>
            </a:r>
            <a:endParaRPr lang="en-US" sz="1142" dirty="0"/>
          </a:p>
          <a:p>
            <a:pPr algn="l" marL="0" indent="0">
              <a:lnSpc>
                <a:spcPct val="90000"/>
              </a:lnSpc>
              <a:spcBef>
                <a:spcPts val="816"/>
              </a:spcBef>
              <a:buNone/>
            </a:pPr>
            <a:r>
              <a:rPr lang="en-US" sz="11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measuring the dimensions of laboratory equipment or studying the scale of ecosystems.</a:t>
            </a:r>
            <a:endParaRPr lang="en-US" sz="114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Architecture and Engineering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object sizes is crucial in architecture and engineering for designing structures like buildings and bridges.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 such as pictures of these structures can help illustrate the importance of precise measurements.</a:t>
            </a:r>
            <a:endParaRPr lang="en-US" sz="10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37511" r="-2375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Skills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Problem-Solving in Action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to use problem-solving skills to solve problems involving object sizes.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Illustrate how these examples can simplify complex tasks.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Problem-Solving to Real-World Scenarios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2"/>
              </a:spcBef>
              <a:buNone/>
            </a:pPr>
            <a:r>
              <a:rPr lang="en-US" sz="117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to apply problem-solving skills to real-world situations, such as building design or cooking.</a:t>
            </a:r>
            <a:endParaRPr lang="en-US" sz="1178" dirty="0"/>
          </a:p>
          <a:p>
            <a:pPr algn="l" marL="0" indent="0">
              <a:lnSpc>
                <a:spcPct val="90000"/>
              </a:lnSpc>
              <a:spcBef>
                <a:spcPts val="842"/>
              </a:spcBef>
              <a:buNone/>
            </a:pPr>
            <a:r>
              <a:rPr lang="en-US" sz="117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practical benefits of using these skills in everyday life.</a:t>
            </a:r>
            <a:endParaRPr lang="en-US" sz="1178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Problem-Solving Skills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problem-solving skills and its importance in mathematics and science.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these skills are foundational for logical thinking and innovation.</a:t>
            </a:r>
            <a:endParaRPr lang="en-US" sz="12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113" b="-15211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learning fosters critical thinking and creativity.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individuals develop interpersonal and communication skills.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Collaboration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collaborative learning can be used to explore object sizes.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Working in teams to design a bridge is one such example.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in Action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collaborative learning and its importance in developing problem-solving skills.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to work in pairs or small groups to complete tasks, such as building a structure or solving a problem.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32"/>
              </a:spcBef>
              <a:buNone/>
            </a:pPr>
            <a:r>
              <a:rPr lang="en-US" sz="1492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Collaborative Learning</a:t>
            </a:r>
            <a:endParaRPr lang="en-US" sz="1492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importance of providing opportunities for students to work at their own pace and level.</a:t>
            </a:r>
            <a:endParaRPr lang="en-US" sz="1222" dirty="0"/>
          </a:p>
          <a:p>
            <a:pPr algn="l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Emphasize how this approach fosters autonomy and confidence in learners.</a:t>
            </a:r>
            <a:endParaRPr lang="en-US" sz="1222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Self-Paced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Differentiated Activities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differentiated activities, such as using different types of blocks or objects, or providing additional challenges for advanced students.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Illustrate how these examples cater to varying skill levels and learning preferences.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for English Language Learners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to adapt activities to meet the needs of English language learners, such as using visual aids or providing additional support.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role of tailored strategies in enhancing comprehension and participation.</a:t>
            </a:r>
            <a:endParaRPr lang="en-US" sz="1092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Differentiated Activities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5"/>
              </a:spcBef>
              <a:buNone/>
            </a:pPr>
            <a:r>
              <a:rPr lang="en-US" sz="11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differentiated activities and its importance in catering to mixed-ability groups.</a:t>
            </a:r>
            <a:endParaRPr lang="en-US" sz="1169" dirty="0"/>
          </a:p>
          <a:p>
            <a:pPr algn="l" marL="0" indent="0">
              <a:lnSpc>
                <a:spcPct val="90000"/>
              </a:lnSpc>
              <a:spcBef>
                <a:spcPts val="835"/>
              </a:spcBef>
              <a:buNone/>
            </a:pPr>
            <a:r>
              <a:rPr lang="en-US" sz="11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these activities ensure inclusivity and address diverse learning needs.</a:t>
            </a:r>
            <a:endParaRPr lang="en-US" sz="11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10369" r="-11036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to use assessment data to inform instruction and adjust teaching strategies.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how data-driven decisions can enhance student learning outcomes.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Assessment Data Effectively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to use formative and summative assessments to evaluate student understanding, such as quizzes, class discussions, or projects.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role of these assessments in providing ongoing feedback to both students and teachers.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and Summative Assessments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assessment and evaluation and its importance in measuring student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these tools help educators gauge the effectiveness of their teaching methods.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Assessment and Evaluation</a:t>
            </a:r>
            <a:endParaRPr lang="en-US" sz="1506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48361" r="-4836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object sizes is crucial for solving real-world problems.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Measurement units and problem-solving skills are essential tools in various fields.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Summarize the key concepts learned in the lesson, such as object sizes, measurement units, and problem-solving skills.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Emphasize the importance of understanding object sizes in mathematics, science, and real-life situations.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 Recap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extension activities, such as using different types of materials or technologies.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how teamwork can be incorporated to complete a project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Extension Activities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6691"/>
            <a:ext cx="365760" cy="325126"/>
          </a:xfrm>
          <a:custGeom>
            <a:avLst/>
            <a:gdLst/>
            <a:ahLst/>
            <a:cxnLst/>
            <a:rect l="l" t="t" r="r" b="b"/>
            <a:pathLst>
              <a:path w="365760" h="325126">
                <a:moveTo>
                  <a:pt x="176530" y="139388"/>
                </a:moveTo>
                <a:lnTo>
                  <a:pt x="226376" y="189236"/>
                </a:lnTo>
                <a:lnTo>
                  <a:pt x="333182" y="46743"/>
                </a:lnTo>
                <a:cubicBezTo>
                  <a:pt x="336228" y="42679"/>
                  <a:pt x="335786" y="37029"/>
                  <a:pt x="332231" y="33472"/>
                </a:cubicBezTo>
                <a:cubicBezTo>
                  <a:pt x="328676" y="29915"/>
                  <a:pt x="323025" y="29473"/>
                  <a:pt x="318961" y="32519"/>
                </a:cubicBezTo>
                <a:lnTo>
                  <a:pt x="176530" y="139388"/>
                </a:lnTo>
                <a:moveTo>
                  <a:pt x="126429" y="204221"/>
                </a:moveTo>
                <a:cubicBezTo>
                  <a:pt x="123316" y="203587"/>
                  <a:pt x="120141" y="203207"/>
                  <a:pt x="116838" y="203207"/>
                </a:cubicBezTo>
                <a:cubicBezTo>
                  <a:pt x="91564" y="203207"/>
                  <a:pt x="71118" y="223654"/>
                  <a:pt x="71118" y="248926"/>
                </a:cubicBezTo>
                <a:cubicBezTo>
                  <a:pt x="71118" y="251338"/>
                  <a:pt x="71309" y="253689"/>
                  <a:pt x="71627" y="255975"/>
                </a:cubicBezTo>
                <a:cubicBezTo>
                  <a:pt x="73723" y="269565"/>
                  <a:pt x="70230" y="283344"/>
                  <a:pt x="62863" y="294076"/>
                </a:cubicBezTo>
                <a:lnTo>
                  <a:pt x="62417" y="294648"/>
                </a:lnTo>
                <a:lnTo>
                  <a:pt x="116772" y="294648"/>
                </a:lnTo>
                <a:cubicBezTo>
                  <a:pt x="142047" y="294648"/>
                  <a:pt x="162492" y="274201"/>
                  <a:pt x="162492" y="248929"/>
                </a:cubicBezTo>
                <a:cubicBezTo>
                  <a:pt x="162492" y="245626"/>
                  <a:pt x="162174" y="242453"/>
                  <a:pt x="161476" y="239341"/>
                </a:cubicBezTo>
                <a:lnTo>
                  <a:pt x="126297" y="204163"/>
                </a:lnTo>
                <a:lnTo>
                  <a:pt x="126429" y="204221"/>
                </a:lnTo>
                <a:moveTo>
                  <a:pt x="243841" y="216732"/>
                </a:moveTo>
                <a:cubicBezTo>
                  <a:pt x="231713" y="232923"/>
                  <a:pt x="212978" y="242830"/>
                  <a:pt x="192851" y="243782"/>
                </a:cubicBezTo>
                <a:cubicBezTo>
                  <a:pt x="192979" y="245496"/>
                  <a:pt x="193041" y="247213"/>
                  <a:pt x="193041" y="248926"/>
                </a:cubicBezTo>
                <a:cubicBezTo>
                  <a:pt x="193041" y="291026"/>
                  <a:pt x="158941" y="325126"/>
                  <a:pt x="116842" y="325126"/>
                </a:cubicBezTo>
                <a:lnTo>
                  <a:pt x="20322" y="325126"/>
                </a:lnTo>
                <a:cubicBezTo>
                  <a:pt x="9082" y="325126"/>
                  <a:pt x="0" y="316045"/>
                  <a:pt x="0" y="304805"/>
                </a:cubicBezTo>
                <a:cubicBezTo>
                  <a:pt x="0" y="293566"/>
                  <a:pt x="9082" y="284485"/>
                  <a:pt x="20322" y="284485"/>
                </a:cubicBezTo>
                <a:lnTo>
                  <a:pt x="24133" y="284485"/>
                </a:lnTo>
                <a:cubicBezTo>
                  <a:pt x="35625" y="284485"/>
                  <a:pt x="43248" y="271912"/>
                  <a:pt x="41532" y="260608"/>
                </a:cubicBezTo>
                <a:cubicBezTo>
                  <a:pt x="40962" y="256797"/>
                  <a:pt x="40643" y="252925"/>
                  <a:pt x="40643" y="248923"/>
                </a:cubicBezTo>
                <a:cubicBezTo>
                  <a:pt x="40643" y="206822"/>
                  <a:pt x="74743" y="172723"/>
                  <a:pt x="116842" y="172723"/>
                </a:cubicBezTo>
                <a:cubicBezTo>
                  <a:pt x="118558" y="172723"/>
                  <a:pt x="120273" y="172788"/>
                  <a:pt x="121985" y="172915"/>
                </a:cubicBezTo>
                <a:cubicBezTo>
                  <a:pt x="122936" y="152786"/>
                  <a:pt x="132778" y="134118"/>
                  <a:pt x="148970" y="121925"/>
                </a:cubicBezTo>
                <a:lnTo>
                  <a:pt x="300673" y="8135"/>
                </a:lnTo>
                <a:cubicBezTo>
                  <a:pt x="316865" y="-3993"/>
                  <a:pt x="339473" y="-2406"/>
                  <a:pt x="353822" y="11880"/>
                </a:cubicBezTo>
                <a:cubicBezTo>
                  <a:pt x="368174" y="26166"/>
                  <a:pt x="369761" y="48837"/>
                  <a:pt x="357633" y="65028"/>
                </a:cubicBezTo>
                <a:lnTo>
                  <a:pt x="243841" y="2167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to design and implement extension activities, such as creating a bridge or designing a room.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importance of aligning activities with learning objectives and student interests.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and Implementing Activities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15241" y="0"/>
                </a:moveTo>
                <a:cubicBezTo>
                  <a:pt x="6796" y="0"/>
                  <a:pt x="0" y="6793"/>
                  <a:pt x="0" y="15240"/>
                </a:cubicBezTo>
                <a:cubicBezTo>
                  <a:pt x="0" y="23686"/>
                  <a:pt x="6796" y="30479"/>
                  <a:pt x="15241" y="30479"/>
                </a:cubicBezTo>
                <a:lnTo>
                  <a:pt x="45720" y="30479"/>
                </a:lnTo>
                <a:lnTo>
                  <a:pt x="45720" y="71120"/>
                </a:lnTo>
                <a:lnTo>
                  <a:pt x="15241" y="71120"/>
                </a:lnTo>
                <a:cubicBezTo>
                  <a:pt x="6796" y="71120"/>
                  <a:pt x="0" y="77913"/>
                  <a:pt x="0" y="86360"/>
                </a:cubicBezTo>
                <a:cubicBezTo>
                  <a:pt x="0" y="94806"/>
                  <a:pt x="6796" y="101599"/>
                  <a:pt x="15241" y="101599"/>
                </a:cubicBezTo>
                <a:lnTo>
                  <a:pt x="60961" y="101599"/>
                </a:lnTo>
                <a:lnTo>
                  <a:pt x="142240" y="101599"/>
                </a:lnTo>
                <a:lnTo>
                  <a:pt x="350519" y="101599"/>
                </a:lnTo>
                <a:cubicBezTo>
                  <a:pt x="358964" y="101599"/>
                  <a:pt x="365760" y="94806"/>
                  <a:pt x="365760" y="86360"/>
                </a:cubicBezTo>
                <a:cubicBezTo>
                  <a:pt x="365760" y="77913"/>
                  <a:pt x="358964" y="71120"/>
                  <a:pt x="350519" y="71120"/>
                </a:cubicBezTo>
                <a:lnTo>
                  <a:pt x="320040" y="71120"/>
                </a:lnTo>
                <a:lnTo>
                  <a:pt x="320040" y="30479"/>
                </a:lnTo>
                <a:lnTo>
                  <a:pt x="345439" y="30479"/>
                </a:lnTo>
                <a:cubicBezTo>
                  <a:pt x="353884" y="30479"/>
                  <a:pt x="360680" y="23686"/>
                  <a:pt x="360680" y="15240"/>
                </a:cubicBezTo>
                <a:cubicBezTo>
                  <a:pt x="360680" y="6793"/>
                  <a:pt x="353884" y="0"/>
                  <a:pt x="345439" y="0"/>
                </a:cubicBezTo>
                <a:lnTo>
                  <a:pt x="15241" y="0"/>
                </a:lnTo>
                <a:moveTo>
                  <a:pt x="289561" y="30479"/>
                </a:moveTo>
                <a:lnTo>
                  <a:pt x="289561" y="71120"/>
                </a:lnTo>
                <a:lnTo>
                  <a:pt x="238761" y="71120"/>
                </a:lnTo>
                <a:lnTo>
                  <a:pt x="238761" y="30479"/>
                </a:lnTo>
                <a:lnTo>
                  <a:pt x="289561" y="30479"/>
                </a:lnTo>
                <a:moveTo>
                  <a:pt x="208278" y="30479"/>
                </a:moveTo>
                <a:lnTo>
                  <a:pt x="208278" y="71120"/>
                </a:lnTo>
                <a:lnTo>
                  <a:pt x="157478" y="71120"/>
                </a:lnTo>
                <a:lnTo>
                  <a:pt x="157478" y="30479"/>
                </a:lnTo>
                <a:lnTo>
                  <a:pt x="208278" y="30479"/>
                </a:lnTo>
                <a:moveTo>
                  <a:pt x="126999" y="30479"/>
                </a:moveTo>
                <a:lnTo>
                  <a:pt x="126999" y="71120"/>
                </a:lnTo>
                <a:lnTo>
                  <a:pt x="76199" y="71120"/>
                </a:lnTo>
                <a:lnTo>
                  <a:pt x="76199" y="30479"/>
                </a:lnTo>
                <a:lnTo>
                  <a:pt x="126999" y="30479"/>
                </a:lnTo>
                <a:moveTo>
                  <a:pt x="15241" y="132081"/>
                </a:moveTo>
                <a:cubicBezTo>
                  <a:pt x="6796" y="132081"/>
                  <a:pt x="0" y="138875"/>
                  <a:pt x="0" y="147321"/>
                </a:cubicBezTo>
                <a:cubicBezTo>
                  <a:pt x="0" y="155767"/>
                  <a:pt x="6796" y="162560"/>
                  <a:pt x="15241" y="162560"/>
                </a:cubicBezTo>
                <a:cubicBezTo>
                  <a:pt x="32070" y="162560"/>
                  <a:pt x="45720" y="176213"/>
                  <a:pt x="45720" y="193040"/>
                </a:cubicBezTo>
                <a:lnTo>
                  <a:pt x="45720" y="259079"/>
                </a:lnTo>
                <a:cubicBezTo>
                  <a:pt x="45720" y="273112"/>
                  <a:pt x="57088" y="284480"/>
                  <a:pt x="71118" y="284480"/>
                </a:cubicBezTo>
                <a:lnTo>
                  <a:pt x="111758" y="284480"/>
                </a:lnTo>
                <a:cubicBezTo>
                  <a:pt x="125792" y="284480"/>
                  <a:pt x="137156" y="273112"/>
                  <a:pt x="137156" y="259079"/>
                </a:cubicBezTo>
                <a:lnTo>
                  <a:pt x="137156" y="198118"/>
                </a:lnTo>
                <a:cubicBezTo>
                  <a:pt x="137156" y="178497"/>
                  <a:pt x="153096" y="162558"/>
                  <a:pt x="172716" y="162558"/>
                </a:cubicBezTo>
                <a:lnTo>
                  <a:pt x="193037" y="162558"/>
                </a:lnTo>
                <a:cubicBezTo>
                  <a:pt x="212660" y="162558"/>
                  <a:pt x="228596" y="178497"/>
                  <a:pt x="228596" y="198118"/>
                </a:cubicBezTo>
                <a:lnTo>
                  <a:pt x="228596" y="259079"/>
                </a:lnTo>
                <a:cubicBezTo>
                  <a:pt x="228596" y="273112"/>
                  <a:pt x="239964" y="284480"/>
                  <a:pt x="253995" y="284480"/>
                </a:cubicBezTo>
                <a:lnTo>
                  <a:pt x="294634" y="284480"/>
                </a:lnTo>
                <a:cubicBezTo>
                  <a:pt x="308669" y="284480"/>
                  <a:pt x="320033" y="273112"/>
                  <a:pt x="320033" y="259079"/>
                </a:cubicBezTo>
                <a:lnTo>
                  <a:pt x="320033" y="193040"/>
                </a:lnTo>
                <a:cubicBezTo>
                  <a:pt x="320033" y="176213"/>
                  <a:pt x="333687" y="162560"/>
                  <a:pt x="350512" y="162560"/>
                </a:cubicBezTo>
                <a:cubicBezTo>
                  <a:pt x="358957" y="162560"/>
                  <a:pt x="365753" y="155767"/>
                  <a:pt x="365753" y="147321"/>
                </a:cubicBezTo>
                <a:cubicBezTo>
                  <a:pt x="365753" y="138875"/>
                  <a:pt x="358957" y="132081"/>
                  <a:pt x="350512" y="132081"/>
                </a:cubicBezTo>
                <a:cubicBezTo>
                  <a:pt x="316858" y="132081"/>
                  <a:pt x="289550" y="159386"/>
                  <a:pt x="289550" y="193042"/>
                </a:cubicBezTo>
                <a:lnTo>
                  <a:pt x="289550" y="254004"/>
                </a:lnTo>
                <a:lnTo>
                  <a:pt x="259072" y="254004"/>
                </a:lnTo>
                <a:lnTo>
                  <a:pt x="259072" y="198123"/>
                </a:lnTo>
                <a:cubicBezTo>
                  <a:pt x="259072" y="161676"/>
                  <a:pt x="229482" y="132084"/>
                  <a:pt x="193030" y="132084"/>
                </a:cubicBezTo>
                <a:lnTo>
                  <a:pt x="172708" y="132084"/>
                </a:lnTo>
                <a:cubicBezTo>
                  <a:pt x="136260" y="132084"/>
                  <a:pt x="106667" y="161676"/>
                  <a:pt x="106667" y="198123"/>
                </a:cubicBezTo>
                <a:lnTo>
                  <a:pt x="106667" y="254004"/>
                </a:lnTo>
                <a:lnTo>
                  <a:pt x="76188" y="254004"/>
                </a:lnTo>
                <a:lnTo>
                  <a:pt x="76188" y="193042"/>
                </a:lnTo>
                <a:cubicBezTo>
                  <a:pt x="76188" y="159388"/>
                  <a:pt x="48884" y="132081"/>
                  <a:pt x="15227" y="132081"/>
                </a:cubicBezTo>
                <a:lnTo>
                  <a:pt x="15241" y="1320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extension activities and its importance in providing additional challenges and enrichment opportunities.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these activities can enhance learning experiences and foster creativity.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Extension Activities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5941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268" r="-1026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parents can support their child's learning at home, such as by providing additional practice or reinforcement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Emphasize the impact of consistent support on a child's educational growth.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Learning at Home</a:t>
            </a:r>
            <a:endParaRPr lang="en-US" sz="1394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to engage parents in their child's learning, such as through parent-teacher conferences or volunteer opportunities.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role of communication and involvement in building strong partnerships.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Ways to Engage Parents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parent engagement and its importance in supporting student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it fosters a collaborative environment for academic success.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Parent Engagement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88369" y="1656374"/>
            <a:ext cx="342948" cy="365760"/>
          </a:xfrm>
          <a:custGeom>
            <a:avLst/>
            <a:gdLst/>
            <a:ahLst/>
            <a:cxnLst/>
            <a:rect l="l" t="t" r="r" b="b"/>
            <a:pathLst>
              <a:path w="342948" h="365760">
                <a:moveTo>
                  <a:pt x="121750" y="45720"/>
                </a:moveTo>
                <a:cubicBezTo>
                  <a:pt x="121750" y="20468"/>
                  <a:pt x="101279" y="0"/>
                  <a:pt x="76032" y="0"/>
                </a:cubicBezTo>
                <a:cubicBezTo>
                  <a:pt x="50780" y="0"/>
                  <a:pt x="30313" y="20468"/>
                  <a:pt x="30313" y="45720"/>
                </a:cubicBezTo>
                <a:cubicBezTo>
                  <a:pt x="30313" y="70972"/>
                  <a:pt x="50784" y="91440"/>
                  <a:pt x="76032" y="91440"/>
                </a:cubicBezTo>
                <a:cubicBezTo>
                  <a:pt x="101283" y="91440"/>
                  <a:pt x="121750" y="70972"/>
                  <a:pt x="121750" y="45720"/>
                </a:cubicBezTo>
                <a:moveTo>
                  <a:pt x="60030" y="148590"/>
                </a:moveTo>
                <a:lnTo>
                  <a:pt x="76032" y="148590"/>
                </a:lnTo>
                <a:lnTo>
                  <a:pt x="92034" y="148590"/>
                </a:lnTo>
                <a:lnTo>
                  <a:pt x="115107" y="148590"/>
                </a:lnTo>
                <a:cubicBezTo>
                  <a:pt x="112034" y="141589"/>
                  <a:pt x="110320" y="133875"/>
                  <a:pt x="110320" y="125730"/>
                </a:cubicBezTo>
                <a:cubicBezTo>
                  <a:pt x="110320" y="122943"/>
                  <a:pt x="110532" y="120159"/>
                  <a:pt x="110892" y="117515"/>
                </a:cubicBezTo>
                <a:cubicBezTo>
                  <a:pt x="104963" y="115445"/>
                  <a:pt x="98605" y="114300"/>
                  <a:pt x="92034" y="114300"/>
                </a:cubicBezTo>
                <a:lnTo>
                  <a:pt x="60030" y="114300"/>
                </a:lnTo>
                <a:cubicBezTo>
                  <a:pt x="30313" y="114300"/>
                  <a:pt x="5522" y="137087"/>
                  <a:pt x="3093" y="166735"/>
                </a:cubicBezTo>
                <a:lnTo>
                  <a:pt x="165" y="201954"/>
                </a:lnTo>
                <a:cubicBezTo>
                  <a:pt x="-1622" y="223242"/>
                  <a:pt x="11379" y="242031"/>
                  <a:pt x="30310" y="248816"/>
                </a:cubicBezTo>
                <a:lnTo>
                  <a:pt x="30310" y="348613"/>
                </a:lnTo>
                <a:cubicBezTo>
                  <a:pt x="30310" y="358116"/>
                  <a:pt x="37954" y="365760"/>
                  <a:pt x="47454" y="365760"/>
                </a:cubicBezTo>
                <a:cubicBezTo>
                  <a:pt x="56953" y="365760"/>
                  <a:pt x="64598" y="358116"/>
                  <a:pt x="64598" y="348617"/>
                </a:cubicBezTo>
                <a:lnTo>
                  <a:pt x="64598" y="251464"/>
                </a:lnTo>
                <a:lnTo>
                  <a:pt x="87459" y="251464"/>
                </a:lnTo>
                <a:lnTo>
                  <a:pt x="87459" y="240034"/>
                </a:lnTo>
                <a:cubicBezTo>
                  <a:pt x="87459" y="232104"/>
                  <a:pt x="88601" y="224390"/>
                  <a:pt x="90744" y="217174"/>
                </a:cubicBezTo>
                <a:lnTo>
                  <a:pt x="47454" y="217174"/>
                </a:lnTo>
                <a:lnTo>
                  <a:pt x="45739" y="217174"/>
                </a:lnTo>
                <a:cubicBezTo>
                  <a:pt x="39024" y="217174"/>
                  <a:pt x="33808" y="211460"/>
                  <a:pt x="34380" y="204815"/>
                </a:cubicBezTo>
                <a:lnTo>
                  <a:pt x="37309" y="169595"/>
                </a:lnTo>
                <a:cubicBezTo>
                  <a:pt x="38239" y="157738"/>
                  <a:pt x="48167" y="148594"/>
                  <a:pt x="60026" y="148594"/>
                </a:cubicBezTo>
                <a:lnTo>
                  <a:pt x="60030" y="148590"/>
                </a:lnTo>
                <a:moveTo>
                  <a:pt x="224621" y="125730"/>
                </a:moveTo>
                <a:cubicBezTo>
                  <a:pt x="224621" y="133875"/>
                  <a:pt x="222906" y="141589"/>
                  <a:pt x="219833" y="148590"/>
                </a:cubicBezTo>
                <a:lnTo>
                  <a:pt x="247622" y="148590"/>
                </a:lnTo>
                <a:lnTo>
                  <a:pt x="258837" y="148590"/>
                </a:lnTo>
                <a:lnTo>
                  <a:pt x="270051" y="148590"/>
                </a:lnTo>
                <a:cubicBezTo>
                  <a:pt x="275123" y="148590"/>
                  <a:pt x="279623" y="151948"/>
                  <a:pt x="281053" y="156878"/>
                </a:cubicBezTo>
                <a:lnTo>
                  <a:pt x="304912" y="240030"/>
                </a:lnTo>
                <a:lnTo>
                  <a:pt x="247475" y="240030"/>
                </a:lnTo>
                <a:lnTo>
                  <a:pt x="247475" y="251460"/>
                </a:lnTo>
                <a:cubicBezTo>
                  <a:pt x="247475" y="259459"/>
                  <a:pt x="246117" y="267177"/>
                  <a:pt x="243545" y="274320"/>
                </a:cubicBezTo>
                <a:lnTo>
                  <a:pt x="270332" y="274320"/>
                </a:lnTo>
                <a:lnTo>
                  <a:pt x="270332" y="348617"/>
                </a:lnTo>
                <a:cubicBezTo>
                  <a:pt x="270332" y="358119"/>
                  <a:pt x="277977" y="365764"/>
                  <a:pt x="287476" y="365764"/>
                </a:cubicBezTo>
                <a:cubicBezTo>
                  <a:pt x="296976" y="365764"/>
                  <a:pt x="304620" y="358119"/>
                  <a:pt x="304620" y="348620"/>
                </a:cubicBezTo>
                <a:lnTo>
                  <a:pt x="304620" y="274327"/>
                </a:lnTo>
                <a:lnTo>
                  <a:pt x="320049" y="274327"/>
                </a:lnTo>
                <a:cubicBezTo>
                  <a:pt x="335266" y="274327"/>
                  <a:pt x="346196" y="259825"/>
                  <a:pt x="342053" y="245180"/>
                </a:cubicBezTo>
                <a:lnTo>
                  <a:pt x="314120" y="147452"/>
                </a:lnTo>
                <a:cubicBezTo>
                  <a:pt x="308547" y="127807"/>
                  <a:pt x="290546" y="114304"/>
                  <a:pt x="270185" y="114304"/>
                </a:cubicBezTo>
                <a:lnTo>
                  <a:pt x="247752" y="114304"/>
                </a:lnTo>
                <a:cubicBezTo>
                  <a:pt x="239323" y="114304"/>
                  <a:pt x="231322" y="116590"/>
                  <a:pt x="224463" y="120660"/>
                </a:cubicBezTo>
                <a:cubicBezTo>
                  <a:pt x="224607" y="122303"/>
                  <a:pt x="224676" y="124018"/>
                  <a:pt x="224676" y="125734"/>
                </a:cubicBezTo>
                <a:lnTo>
                  <a:pt x="224621" y="125730"/>
                </a:lnTo>
                <a:moveTo>
                  <a:pt x="304631" y="45720"/>
                </a:moveTo>
                <a:cubicBezTo>
                  <a:pt x="304631" y="20468"/>
                  <a:pt x="284160" y="0"/>
                  <a:pt x="258912" y="0"/>
                </a:cubicBezTo>
                <a:cubicBezTo>
                  <a:pt x="233661" y="0"/>
                  <a:pt x="213194" y="20468"/>
                  <a:pt x="213194" y="45720"/>
                </a:cubicBezTo>
                <a:cubicBezTo>
                  <a:pt x="213194" y="70972"/>
                  <a:pt x="233664" y="91440"/>
                  <a:pt x="258912" y="91440"/>
                </a:cubicBezTo>
                <a:cubicBezTo>
                  <a:pt x="284163" y="91440"/>
                  <a:pt x="304631" y="70972"/>
                  <a:pt x="304631" y="45720"/>
                </a:cubicBezTo>
                <a:moveTo>
                  <a:pt x="167472" y="160020"/>
                </a:moveTo>
                <a:cubicBezTo>
                  <a:pt x="186409" y="160020"/>
                  <a:pt x="201763" y="144669"/>
                  <a:pt x="201763" y="125730"/>
                </a:cubicBezTo>
                <a:cubicBezTo>
                  <a:pt x="201763" y="106791"/>
                  <a:pt x="186409" y="91440"/>
                  <a:pt x="167472" y="91440"/>
                </a:cubicBezTo>
                <a:cubicBezTo>
                  <a:pt x="148534" y="91440"/>
                  <a:pt x="133180" y="106791"/>
                  <a:pt x="133180" y="125730"/>
                </a:cubicBezTo>
                <a:cubicBezTo>
                  <a:pt x="133180" y="144669"/>
                  <a:pt x="148534" y="160020"/>
                  <a:pt x="167472" y="160020"/>
                </a:cubicBezTo>
                <a:moveTo>
                  <a:pt x="190329" y="240030"/>
                </a:moveTo>
                <a:lnTo>
                  <a:pt x="190329" y="251460"/>
                </a:lnTo>
                <a:cubicBezTo>
                  <a:pt x="190329" y="257747"/>
                  <a:pt x="185185" y="262890"/>
                  <a:pt x="178899" y="262890"/>
                </a:cubicBezTo>
                <a:lnTo>
                  <a:pt x="167468" y="262890"/>
                </a:lnTo>
                <a:lnTo>
                  <a:pt x="156038" y="262890"/>
                </a:lnTo>
                <a:cubicBezTo>
                  <a:pt x="149752" y="262890"/>
                  <a:pt x="144608" y="257747"/>
                  <a:pt x="144608" y="251460"/>
                </a:cubicBezTo>
                <a:lnTo>
                  <a:pt x="144608" y="240030"/>
                </a:lnTo>
                <a:cubicBezTo>
                  <a:pt x="144608" y="227386"/>
                  <a:pt x="154824" y="217170"/>
                  <a:pt x="167468" y="217170"/>
                </a:cubicBezTo>
                <a:cubicBezTo>
                  <a:pt x="180113" y="217170"/>
                  <a:pt x="190329" y="227386"/>
                  <a:pt x="190329" y="240030"/>
                </a:cubicBezTo>
                <a:moveTo>
                  <a:pt x="224621" y="251460"/>
                </a:moveTo>
                <a:lnTo>
                  <a:pt x="224621" y="240030"/>
                </a:lnTo>
                <a:cubicBezTo>
                  <a:pt x="224621" y="208454"/>
                  <a:pt x="199047" y="182880"/>
                  <a:pt x="167472" y="182880"/>
                </a:cubicBezTo>
                <a:cubicBezTo>
                  <a:pt x="135897" y="182880"/>
                  <a:pt x="110323" y="208454"/>
                  <a:pt x="110323" y="240030"/>
                </a:cubicBezTo>
                <a:lnTo>
                  <a:pt x="110323" y="251460"/>
                </a:lnTo>
                <a:cubicBezTo>
                  <a:pt x="110323" y="268607"/>
                  <a:pt x="119754" y="283537"/>
                  <a:pt x="133685" y="291321"/>
                </a:cubicBezTo>
                <a:cubicBezTo>
                  <a:pt x="133328" y="293248"/>
                  <a:pt x="133184" y="295179"/>
                  <a:pt x="133184" y="297180"/>
                </a:cubicBezTo>
                <a:lnTo>
                  <a:pt x="133184" y="342900"/>
                </a:lnTo>
                <a:cubicBezTo>
                  <a:pt x="133184" y="355544"/>
                  <a:pt x="143400" y="365760"/>
                  <a:pt x="156045" y="365760"/>
                </a:cubicBezTo>
                <a:lnTo>
                  <a:pt x="178906" y="365760"/>
                </a:lnTo>
                <a:cubicBezTo>
                  <a:pt x="191550" y="365760"/>
                  <a:pt x="201767" y="355544"/>
                  <a:pt x="201767" y="342900"/>
                </a:cubicBezTo>
                <a:lnTo>
                  <a:pt x="201767" y="297180"/>
                </a:lnTo>
                <a:cubicBezTo>
                  <a:pt x="201767" y="295179"/>
                  <a:pt x="201623" y="293252"/>
                  <a:pt x="201266" y="291321"/>
                </a:cubicBezTo>
                <a:cubicBezTo>
                  <a:pt x="215197" y="283533"/>
                  <a:pt x="224628" y="268603"/>
                  <a:pt x="224628" y="251460"/>
                </a:cubicBezTo>
                <a:lnTo>
                  <a:pt x="224621" y="251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next steps and future lessons, such as exploring shapes and patterns or measuring length and distance.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learning progressions from the lesson and identify areas for further development.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Planning Future Lessons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learning progressions from the lesson and identify areas for further development.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next steps and future lessons, such as exploring shapes and patterns or measuring length and distance.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Learning Progressions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71610" y="157761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teaching tips and strategies, such as using real-world examples or providing opportunities for student reflection.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how these strategies can make learning more engaging and relatable for students.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Effective Teaching Strategies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to use visual aids, such as diagrams or charts, to support student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role of visual aids in simplifying complex concepts for better comprehension.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 Effectively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teaching tips and strategies and its importance in supporting student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these strategies can enhance the overall learning experience for students.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Teaching Tips and Strategies</a:t>
            </a:r>
            <a:endParaRPr lang="en-US" sz="16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Emphasize the importance of developing problem-solving skills and spatial awareness.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to apply the key takeaways to real-life situations.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Problem-Solving Skills</a:t>
            </a:r>
            <a:endParaRPr lang="en-US" sz="1212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examples of how to apply the key takeaways to real-life situations.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Summarize the key takeaways from the lesson, such as the importance of understanding object sizes and measurement units.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Key Takeaways to Real-Life Situations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Summarize the key takeaways from the lesson, such as the importance of understanding object sizes and measurement units.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Emphasize the importance of developing problem-solving skills and spatial awareness.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Object Sizes and Measurement Units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Object Sizes: Understanding, Measuring, and Applying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Emphasize the importance of providing opportunities for students to develop problem-solving skills and spatial awareness.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academic success and real-world applications.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Problem-Solving Skills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560070" y="0"/>
                </a:moveTo>
                <a:cubicBezTo>
                  <a:pt x="604204" y="0"/>
                  <a:pt x="640080" y="35876"/>
                  <a:pt x="640080" y="80010"/>
                </a:cubicBezTo>
                <a:lnTo>
                  <a:pt x="640080" y="240030"/>
                </a:lnTo>
                <a:cubicBezTo>
                  <a:pt x="640080" y="251033"/>
                  <a:pt x="631080" y="260033"/>
                  <a:pt x="620078" y="260033"/>
                </a:cubicBezTo>
                <a:lnTo>
                  <a:pt x="555071" y="260033"/>
                </a:lnTo>
                <a:cubicBezTo>
                  <a:pt x="546820" y="260033"/>
                  <a:pt x="540068" y="266785"/>
                  <a:pt x="540068" y="275036"/>
                </a:cubicBezTo>
                <a:lnTo>
                  <a:pt x="540068" y="280035"/>
                </a:lnTo>
                <a:cubicBezTo>
                  <a:pt x="540068" y="302163"/>
                  <a:pt x="522190" y="320040"/>
                  <a:pt x="500063" y="320040"/>
                </a:cubicBezTo>
                <a:cubicBezTo>
                  <a:pt x="477935" y="320040"/>
                  <a:pt x="460058" y="302163"/>
                  <a:pt x="460058" y="280035"/>
                </a:cubicBezTo>
                <a:lnTo>
                  <a:pt x="460058" y="275036"/>
                </a:lnTo>
                <a:cubicBezTo>
                  <a:pt x="460058" y="266785"/>
                  <a:pt x="453305" y="260033"/>
                  <a:pt x="445054" y="260033"/>
                </a:cubicBezTo>
                <a:lnTo>
                  <a:pt x="400050" y="260033"/>
                </a:lnTo>
                <a:cubicBezTo>
                  <a:pt x="389047" y="260033"/>
                  <a:pt x="380048" y="251033"/>
                  <a:pt x="380048" y="240030"/>
                </a:cubicBezTo>
                <a:lnTo>
                  <a:pt x="380048" y="200025"/>
                </a:lnTo>
                <a:cubicBezTo>
                  <a:pt x="380048" y="189022"/>
                  <a:pt x="389047" y="180023"/>
                  <a:pt x="400050" y="180023"/>
                </a:cubicBezTo>
                <a:lnTo>
                  <a:pt x="420053" y="180023"/>
                </a:lnTo>
                <a:cubicBezTo>
                  <a:pt x="442180" y="180023"/>
                  <a:pt x="460058" y="162145"/>
                  <a:pt x="460058" y="140018"/>
                </a:cubicBezTo>
                <a:cubicBezTo>
                  <a:pt x="460058" y="117890"/>
                  <a:pt x="442180" y="100013"/>
                  <a:pt x="420053" y="100013"/>
                </a:cubicBezTo>
                <a:lnTo>
                  <a:pt x="400050" y="100013"/>
                </a:lnTo>
                <a:cubicBezTo>
                  <a:pt x="389047" y="100013"/>
                  <a:pt x="380048" y="91013"/>
                  <a:pt x="380048" y="80010"/>
                </a:cubicBezTo>
                <a:lnTo>
                  <a:pt x="380048" y="20003"/>
                </a:lnTo>
                <a:cubicBezTo>
                  <a:pt x="380048" y="9000"/>
                  <a:pt x="389047" y="0"/>
                  <a:pt x="400050" y="0"/>
                </a:cubicBezTo>
                <a:lnTo>
                  <a:pt x="560070" y="0"/>
                </a:lnTo>
              </a:path>
              <a:path w="640080" h="640080">
                <a:moveTo>
                  <a:pt x="0" y="300038"/>
                </a:moveTo>
                <a:lnTo>
                  <a:pt x="0" y="160020"/>
                </a:lnTo>
                <a:cubicBezTo>
                  <a:pt x="0" y="115886"/>
                  <a:pt x="35876" y="80010"/>
                  <a:pt x="80010" y="80010"/>
                </a:cubicBezTo>
                <a:lnTo>
                  <a:pt x="260033" y="80010"/>
                </a:lnTo>
                <a:cubicBezTo>
                  <a:pt x="271035" y="80010"/>
                  <a:pt x="280035" y="89010"/>
                  <a:pt x="280035" y="100013"/>
                </a:cubicBezTo>
                <a:lnTo>
                  <a:pt x="280035" y="165019"/>
                </a:lnTo>
                <a:cubicBezTo>
                  <a:pt x="280035" y="173270"/>
                  <a:pt x="286788" y="180023"/>
                  <a:pt x="295038" y="180023"/>
                </a:cubicBezTo>
                <a:lnTo>
                  <a:pt x="300038" y="180023"/>
                </a:lnTo>
                <a:cubicBezTo>
                  <a:pt x="322165" y="180023"/>
                  <a:pt x="340043" y="197900"/>
                  <a:pt x="340043" y="220027"/>
                </a:cubicBezTo>
                <a:cubicBezTo>
                  <a:pt x="340043" y="242155"/>
                  <a:pt x="322165" y="260033"/>
                  <a:pt x="300038" y="260033"/>
                </a:cubicBezTo>
                <a:lnTo>
                  <a:pt x="295038" y="260033"/>
                </a:lnTo>
                <a:cubicBezTo>
                  <a:pt x="286788" y="260033"/>
                  <a:pt x="280035" y="266785"/>
                  <a:pt x="280035" y="275036"/>
                </a:cubicBezTo>
                <a:lnTo>
                  <a:pt x="280035" y="340042"/>
                </a:lnTo>
                <a:cubicBezTo>
                  <a:pt x="280035" y="351045"/>
                  <a:pt x="271035" y="360045"/>
                  <a:pt x="260033" y="360045"/>
                </a:cubicBezTo>
                <a:lnTo>
                  <a:pt x="220028" y="360045"/>
                </a:lnTo>
                <a:cubicBezTo>
                  <a:pt x="209025" y="360045"/>
                  <a:pt x="200025" y="351045"/>
                  <a:pt x="200025" y="340042"/>
                </a:cubicBezTo>
                <a:lnTo>
                  <a:pt x="200025" y="320040"/>
                </a:lnTo>
                <a:cubicBezTo>
                  <a:pt x="200025" y="297912"/>
                  <a:pt x="182148" y="280035"/>
                  <a:pt x="160020" y="280035"/>
                </a:cubicBezTo>
                <a:cubicBezTo>
                  <a:pt x="137892" y="280035"/>
                  <a:pt x="120015" y="297912"/>
                  <a:pt x="120015" y="320040"/>
                </a:cubicBezTo>
                <a:lnTo>
                  <a:pt x="120015" y="340042"/>
                </a:lnTo>
                <a:cubicBezTo>
                  <a:pt x="120015" y="351045"/>
                  <a:pt x="111015" y="360045"/>
                  <a:pt x="100013" y="360045"/>
                </a:cubicBezTo>
                <a:lnTo>
                  <a:pt x="60008" y="360045"/>
                </a:lnTo>
                <a:lnTo>
                  <a:pt x="60008" y="550072"/>
                </a:lnTo>
                <a:cubicBezTo>
                  <a:pt x="60008" y="566701"/>
                  <a:pt x="73385" y="580079"/>
                  <a:pt x="90014" y="580079"/>
                </a:cubicBezTo>
                <a:lnTo>
                  <a:pt x="280041" y="580079"/>
                </a:lnTo>
                <a:lnTo>
                  <a:pt x="280041" y="535075"/>
                </a:lnTo>
                <a:cubicBezTo>
                  <a:pt x="280041" y="526824"/>
                  <a:pt x="273289" y="520071"/>
                  <a:pt x="265038" y="520071"/>
                </a:cubicBezTo>
                <a:lnTo>
                  <a:pt x="260039" y="520071"/>
                </a:lnTo>
                <a:cubicBezTo>
                  <a:pt x="237911" y="520071"/>
                  <a:pt x="220034" y="502194"/>
                  <a:pt x="220034" y="480066"/>
                </a:cubicBezTo>
                <a:cubicBezTo>
                  <a:pt x="220034" y="457939"/>
                  <a:pt x="237911" y="440061"/>
                  <a:pt x="260039" y="440061"/>
                </a:cubicBezTo>
                <a:lnTo>
                  <a:pt x="265038" y="440061"/>
                </a:lnTo>
                <a:cubicBezTo>
                  <a:pt x="273289" y="440061"/>
                  <a:pt x="280041" y="433309"/>
                  <a:pt x="280041" y="425058"/>
                </a:cubicBezTo>
                <a:lnTo>
                  <a:pt x="280041" y="380054"/>
                </a:lnTo>
                <a:cubicBezTo>
                  <a:pt x="280041" y="369051"/>
                  <a:pt x="289041" y="360051"/>
                  <a:pt x="300044" y="360051"/>
                </a:cubicBezTo>
                <a:lnTo>
                  <a:pt x="360051" y="360051"/>
                </a:lnTo>
                <a:cubicBezTo>
                  <a:pt x="371054" y="360051"/>
                  <a:pt x="380054" y="369051"/>
                  <a:pt x="380054" y="380054"/>
                </a:cubicBezTo>
                <a:lnTo>
                  <a:pt x="380054" y="400056"/>
                </a:lnTo>
                <a:cubicBezTo>
                  <a:pt x="380054" y="422184"/>
                  <a:pt x="397931" y="440061"/>
                  <a:pt x="420059" y="440061"/>
                </a:cubicBezTo>
                <a:cubicBezTo>
                  <a:pt x="442187" y="440061"/>
                  <a:pt x="460064" y="422184"/>
                  <a:pt x="460064" y="400056"/>
                </a:cubicBezTo>
                <a:lnTo>
                  <a:pt x="460064" y="380054"/>
                </a:lnTo>
                <a:cubicBezTo>
                  <a:pt x="460064" y="369051"/>
                  <a:pt x="469063" y="360051"/>
                  <a:pt x="480066" y="360051"/>
                </a:cubicBezTo>
                <a:lnTo>
                  <a:pt x="540074" y="360051"/>
                </a:lnTo>
                <a:cubicBezTo>
                  <a:pt x="551077" y="360051"/>
                  <a:pt x="560076" y="369051"/>
                  <a:pt x="560076" y="380054"/>
                </a:cubicBezTo>
                <a:lnTo>
                  <a:pt x="560076" y="560076"/>
                </a:lnTo>
                <a:cubicBezTo>
                  <a:pt x="560076" y="604210"/>
                  <a:pt x="524200" y="640086"/>
                  <a:pt x="480066" y="640086"/>
                </a:cubicBezTo>
                <a:lnTo>
                  <a:pt x="320046" y="640086"/>
                </a:lnTo>
                <a:lnTo>
                  <a:pt x="300044" y="640086"/>
                </a:lnTo>
                <a:lnTo>
                  <a:pt x="90021" y="640086"/>
                </a:lnTo>
                <a:cubicBezTo>
                  <a:pt x="40268" y="640086"/>
                  <a:pt x="13" y="599832"/>
                  <a:pt x="13" y="550078"/>
                </a:cubicBezTo>
                <a:lnTo>
                  <a:pt x="13" y="340055"/>
                </a:lnTo>
                <a:lnTo>
                  <a:pt x="0" y="300038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importance of exploring and comparing object sizes in mathematics and science.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enhances understanding of fundamental concepts and fosters curiosity in learners.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Object Sizes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8200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68649" y="480809"/>
                </a:moveTo>
                <a:cubicBezTo>
                  <a:pt x="60564" y="472725"/>
                  <a:pt x="60564" y="459424"/>
                  <a:pt x="68649" y="451340"/>
                </a:cubicBezTo>
                <a:lnTo>
                  <a:pt x="120021" y="399967"/>
                </a:lnTo>
                <a:lnTo>
                  <a:pt x="159271" y="439216"/>
                </a:lnTo>
                <a:cubicBezTo>
                  <a:pt x="167355" y="447301"/>
                  <a:pt x="180656" y="447301"/>
                  <a:pt x="188740" y="439216"/>
                </a:cubicBezTo>
                <a:cubicBezTo>
                  <a:pt x="196825" y="431132"/>
                  <a:pt x="196825" y="417831"/>
                  <a:pt x="188740" y="409747"/>
                </a:cubicBezTo>
                <a:lnTo>
                  <a:pt x="149491" y="370497"/>
                </a:lnTo>
                <a:lnTo>
                  <a:pt x="203469" y="316519"/>
                </a:lnTo>
                <a:lnTo>
                  <a:pt x="242718" y="355769"/>
                </a:lnTo>
                <a:cubicBezTo>
                  <a:pt x="250803" y="363853"/>
                  <a:pt x="264103" y="363853"/>
                  <a:pt x="272188" y="355769"/>
                </a:cubicBezTo>
                <a:cubicBezTo>
                  <a:pt x="280272" y="347685"/>
                  <a:pt x="280272" y="334384"/>
                  <a:pt x="272188" y="326300"/>
                </a:cubicBezTo>
                <a:lnTo>
                  <a:pt x="232938" y="287050"/>
                </a:lnTo>
                <a:lnTo>
                  <a:pt x="286916" y="233072"/>
                </a:lnTo>
                <a:lnTo>
                  <a:pt x="326166" y="272322"/>
                </a:lnTo>
                <a:cubicBezTo>
                  <a:pt x="334250" y="280406"/>
                  <a:pt x="347551" y="280406"/>
                  <a:pt x="355635" y="272322"/>
                </a:cubicBezTo>
                <a:cubicBezTo>
                  <a:pt x="363719" y="264238"/>
                  <a:pt x="363719" y="250937"/>
                  <a:pt x="355635" y="242853"/>
                </a:cubicBezTo>
                <a:lnTo>
                  <a:pt x="316385" y="203603"/>
                </a:lnTo>
                <a:lnTo>
                  <a:pt x="370363" y="149625"/>
                </a:lnTo>
                <a:lnTo>
                  <a:pt x="409613" y="188875"/>
                </a:lnTo>
                <a:cubicBezTo>
                  <a:pt x="417697" y="196959"/>
                  <a:pt x="430998" y="196959"/>
                  <a:pt x="439082" y="188875"/>
                </a:cubicBezTo>
                <a:cubicBezTo>
                  <a:pt x="447166" y="180790"/>
                  <a:pt x="447166" y="167490"/>
                  <a:pt x="439082" y="159405"/>
                </a:cubicBezTo>
                <a:lnTo>
                  <a:pt x="399833" y="120156"/>
                </a:lnTo>
                <a:lnTo>
                  <a:pt x="451205" y="68783"/>
                </a:lnTo>
                <a:cubicBezTo>
                  <a:pt x="459290" y="60699"/>
                  <a:pt x="472590" y="60699"/>
                  <a:pt x="480675" y="68783"/>
                </a:cubicBezTo>
                <a:lnTo>
                  <a:pt x="571297" y="159405"/>
                </a:lnTo>
                <a:cubicBezTo>
                  <a:pt x="579381" y="167490"/>
                  <a:pt x="579381" y="180790"/>
                  <a:pt x="571297" y="188875"/>
                </a:cubicBezTo>
                <a:lnTo>
                  <a:pt x="188734" y="571438"/>
                </a:lnTo>
                <a:cubicBezTo>
                  <a:pt x="180650" y="579522"/>
                  <a:pt x="167349" y="579522"/>
                  <a:pt x="159265" y="571438"/>
                </a:cubicBezTo>
                <a:lnTo>
                  <a:pt x="68649" y="480809"/>
                </a:lnTo>
                <a:moveTo>
                  <a:pt x="114939" y="615629"/>
                </a:moveTo>
                <a:cubicBezTo>
                  <a:pt x="147538" y="648228"/>
                  <a:pt x="200345" y="648228"/>
                  <a:pt x="232944" y="615629"/>
                </a:cubicBezTo>
                <a:lnTo>
                  <a:pt x="615635" y="233066"/>
                </a:lnTo>
                <a:cubicBezTo>
                  <a:pt x="648235" y="200467"/>
                  <a:pt x="648235" y="147660"/>
                  <a:pt x="615635" y="115061"/>
                </a:cubicBezTo>
                <a:lnTo>
                  <a:pt x="525147" y="24438"/>
                </a:lnTo>
                <a:cubicBezTo>
                  <a:pt x="492548" y="-8161"/>
                  <a:pt x="439741" y="-8161"/>
                  <a:pt x="407142" y="24438"/>
                </a:cubicBezTo>
                <a:lnTo>
                  <a:pt x="24451" y="407001"/>
                </a:lnTo>
                <a:cubicBezTo>
                  <a:pt x="-8148" y="439601"/>
                  <a:pt x="-8148" y="492407"/>
                  <a:pt x="24451" y="525006"/>
                </a:cubicBezTo>
                <a:lnTo>
                  <a:pt x="115074" y="615629"/>
                </a:lnTo>
                <a:lnTo>
                  <a:pt x="114939" y="615629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2025-07-10T20:17:00Z</dcterms:created>
  <dcterms:modified xsi:type="dcterms:W3CDTF">2025-07-10T20:17:00Z</dcterms:modified>
</cp:coreProperties>
</file>