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fa86d2638692db170cddb5ce24f6a24559235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88f71076ed3d71dd53509e2dabd1ada8bbb9d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954feb987b1f59f3ba54dbc3d1bce34b9f932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3d192302b00b8946333457a50aa548949197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e69650ff4c8adbea316b919fd0927ff4197e6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329fa14822f6b96b951a341de527f656c73ad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066b683487b97637f593020cb663bc1166a2a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b3f75a891a472ba2c67ca0eab5e9609bca763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2a23b8815ecaa7229c4b45a2d7c2e35a4cb25f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216c30f4964680f0cc6667bb832e57ea976b5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a3e917ce78a9871c1c0487d642974e176640b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7fb529a13aa2b9aa83d644f33cd3af10fa687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cb540f523f07251b174bf5dfe6db163a10643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f3edc2fe46088cc49e0e67f1b9e05ac3618c9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407a5cf70a843469045e189d2adb1994ba4cd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in Arizona: Protecting Our Precious Resource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Challenges, Strategies, and Community Efforts for Sustainable Water Use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Water Conservation in Arizona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Conserve Water in Arizona?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Cycle and Conservation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Ways to Conserve Water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Water Conservation for the Envir…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Our Community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Water Conservation Plan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and You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Tips for Kids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Games and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Resources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is crucial in Arizona due to its arid climate.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state's water supply is limited, making conservation essential.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Arizona's Arid Climate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will explore the importance of water conservation.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will also discuss ways to conserve water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Water Conservation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Arizona faces unique challenges due to its limited water resources.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Conservation efforts are vital to address these challenges.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Challenges in Arizona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2"/>
              </a:spcBef>
              <a:buNone/>
            </a:pPr>
            <a:r>
              <a:rPr lang="en-US" sz="306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Water Conservation in Arizona</a:t>
            </a:r>
            <a:endParaRPr lang="en-US" sz="3066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Arizona is a dry state with limited water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helps ensure everyone has enough water.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Arizona's Water Scarcity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Conserving water helps protect the environment and wildlife.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Small actions can make a big difference in conserving water.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Protection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helps ensure everyone has enough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Small actions can make a big difference in conserving water.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Impact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Conserving water helps protect the environment and wildlife.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Arizona is a dry state with limited water resources.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Wildlife Preservation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Conserve Water in Arizona?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 is essential for effective water conservation.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Knowledge of this process aids in implementing better conservation practices.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for Effective Conservation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Conserving water helps maintain the balance of the water cycle.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the sustainability of water resources for future generations.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Water Conservation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water cycle is the process by which water moves from the Earth to the atmosphere and back again.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continuous and essential natural phenomenon.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Water Cycle Process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Cycle and Conservation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Turning off the tap while brushing teeth can save gallons of water daily.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simple habit helps conserve water and reduces unnecessary wastage.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Turn Off the Tap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Taking shorter showers is an effective way to conserve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minimizes water usage and contributes to sustainable living practices.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Shorter Showers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Fixing leaks and installing low-flow appliances can significantly reduce water consumption.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measures ensure efficient water usage and prevent wastage.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Fix Leaks and Upgrade Appliances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drought-resistant plants in gardens helps conserve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plants require less irrigation and are ideal for water-scarce regions.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Drought-Resistant Gardening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Harvesting rainwater for non-potable uses is a sustainable water conservation method.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for the reuse of natural resources and reduces dependency on municipal water supplies.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Rainwater Harvesting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51437" b="-5143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Ways to Conserve Water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9133" r="-191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5"/>
              </a:spcBef>
              <a:buNone/>
            </a:pPr>
            <a:r>
              <a:rPr lang="en-US" sz="289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Water Conservation for the Environment</a:t>
            </a:r>
            <a:endParaRPr lang="en-US" sz="2898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helps maintain the health of Arizona's natural habitats.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 crucial for preserving the unique biodiversity of the region.</a:t>
            </a:r>
            <a:endParaRPr lang="en-US" sz="984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Maintaining Arizona's Natural Habitats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Conserving water reduces the risk of water pollution.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using water responsibly, we can prevent contaminants from entering water sources.</a:t>
            </a:r>
            <a:endParaRPr lang="en-US" sz="982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Reducing Water Pollution Risks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helps protect local wildlife and ecosystems.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that animals and plants have access to the water they need to thrive.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Protecting Wildlife and Ecosystems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Local communities can conserve water through efficient irrigation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systems ensure optimal water usage and minimize wastage in agricultural practices.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Efficient Irrigation Systems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Rainwater harvesting systems can provide non-potable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helps in utilizing natural resources effectively and reduces dependency on municipal water supplies.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Rainwater Harvesting Benefits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Drought-resistant plants can reduce water usage in gardens.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ideal for sustainable landscaping and help in conserving water during dry seasons.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Drought-Resistant Plants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Community education programs can promote water conservation practices.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initiatives raise awareness and encourage responsible water usage among residents.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Education Programs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in Our Community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2809" b="-280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Monitor and adjust the plan to ensure effectiveness.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Regular evaluations help to refine strategies and achieve better results.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Monitoring and Adjusting the Plan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a plan to implement water-saving measures.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setting goals and outlining specific actions to reduce water consumption.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a Water-Saving Plan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areas where water can be conserved.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step involves assessing current water usage and pinpointing inefficiencies.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Conservation Opportunities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Water Conservation Plan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4578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72946" y="3139054"/>
            <a:ext cx="411470" cy="548640"/>
          </a:xfrm>
          <a:custGeom>
            <a:avLst/>
            <a:gdLst/>
            <a:ahLst/>
            <a:cxnLst/>
            <a:rect l="l" t="t" r="r" b="b"/>
            <a:pathLst>
              <a:path w="411470" h="548640">
                <a:moveTo>
                  <a:pt x="25713" y="0"/>
                </a:moveTo>
                <a:cubicBezTo>
                  <a:pt x="18533" y="0"/>
                  <a:pt x="11673" y="3001"/>
                  <a:pt x="6748" y="8356"/>
                </a:cubicBezTo>
                <a:cubicBezTo>
                  <a:pt x="1819" y="13716"/>
                  <a:pt x="-539" y="20788"/>
                  <a:pt x="103" y="27964"/>
                </a:cubicBezTo>
                <a:lnTo>
                  <a:pt x="38892" y="478129"/>
                </a:lnTo>
                <a:cubicBezTo>
                  <a:pt x="42320" y="517993"/>
                  <a:pt x="75756" y="548640"/>
                  <a:pt x="115722" y="548640"/>
                </a:cubicBezTo>
                <a:lnTo>
                  <a:pt x="295744" y="548640"/>
                </a:lnTo>
                <a:cubicBezTo>
                  <a:pt x="335821" y="548640"/>
                  <a:pt x="369146" y="517993"/>
                  <a:pt x="372574" y="478129"/>
                </a:cubicBezTo>
                <a:lnTo>
                  <a:pt x="411363" y="27964"/>
                </a:lnTo>
                <a:cubicBezTo>
                  <a:pt x="412005" y="20783"/>
                  <a:pt x="409540" y="13710"/>
                  <a:pt x="404718" y="8356"/>
                </a:cubicBezTo>
                <a:cubicBezTo>
                  <a:pt x="399896" y="2996"/>
                  <a:pt x="392929" y="0"/>
                  <a:pt x="385753" y="0"/>
                </a:cubicBezTo>
                <a:lnTo>
                  <a:pt x="25713" y="0"/>
                </a:lnTo>
                <a:moveTo>
                  <a:pt x="78755" y="342044"/>
                </a:moveTo>
                <a:lnTo>
                  <a:pt x="53787" y="51435"/>
                </a:lnTo>
                <a:lnTo>
                  <a:pt x="357790" y="51435"/>
                </a:lnTo>
                <a:lnTo>
                  <a:pt x="332715" y="342044"/>
                </a:lnTo>
                <a:lnTo>
                  <a:pt x="322749" y="347618"/>
                </a:lnTo>
                <a:cubicBezTo>
                  <a:pt x="305389" y="357263"/>
                  <a:pt x="283960" y="355442"/>
                  <a:pt x="268423" y="343010"/>
                </a:cubicBezTo>
                <a:cubicBezTo>
                  <a:pt x="231777" y="313647"/>
                  <a:pt x="179697" y="313647"/>
                  <a:pt x="143052" y="343010"/>
                </a:cubicBezTo>
                <a:cubicBezTo>
                  <a:pt x="127515" y="355332"/>
                  <a:pt x="106081" y="357154"/>
                  <a:pt x="88725" y="347509"/>
                </a:cubicBezTo>
                <a:lnTo>
                  <a:pt x="78759" y="341934"/>
                </a:lnTo>
                <a:lnTo>
                  <a:pt x="78755" y="342044"/>
                </a:lnTo>
                <a:moveTo>
                  <a:pt x="83792" y="400979"/>
                </a:moveTo>
                <a:cubicBezTo>
                  <a:pt x="114866" y="410196"/>
                  <a:pt x="149051" y="403980"/>
                  <a:pt x="175089" y="383192"/>
                </a:cubicBezTo>
                <a:cubicBezTo>
                  <a:pt x="192984" y="368938"/>
                  <a:pt x="218380" y="368938"/>
                  <a:pt x="236167" y="383192"/>
                </a:cubicBezTo>
                <a:cubicBezTo>
                  <a:pt x="262205" y="403980"/>
                  <a:pt x="296390" y="410301"/>
                  <a:pt x="327464" y="400979"/>
                </a:cubicBezTo>
                <a:lnTo>
                  <a:pt x="321144" y="473740"/>
                </a:lnTo>
                <a:cubicBezTo>
                  <a:pt x="320181" y="487028"/>
                  <a:pt x="309035" y="497205"/>
                  <a:pt x="295748" y="497205"/>
                </a:cubicBezTo>
                <a:lnTo>
                  <a:pt x="115726" y="497205"/>
                </a:lnTo>
                <a:cubicBezTo>
                  <a:pt x="102333" y="497205"/>
                  <a:pt x="91293" y="487028"/>
                  <a:pt x="90116" y="473740"/>
                </a:cubicBezTo>
                <a:lnTo>
                  <a:pt x="83792" y="400979"/>
                </a:lnTo>
                <a:moveTo>
                  <a:pt x="274315" y="210025"/>
                </a:moveTo>
                <a:cubicBezTo>
                  <a:pt x="274315" y="184310"/>
                  <a:pt x="238204" y="134911"/>
                  <a:pt x="218380" y="109832"/>
                </a:cubicBezTo>
                <a:cubicBezTo>
                  <a:pt x="211841" y="101581"/>
                  <a:pt x="199629" y="101581"/>
                  <a:pt x="193091" y="109832"/>
                </a:cubicBezTo>
                <a:cubicBezTo>
                  <a:pt x="173266" y="134905"/>
                  <a:pt x="137155" y="184305"/>
                  <a:pt x="137155" y="210025"/>
                </a:cubicBezTo>
                <a:cubicBezTo>
                  <a:pt x="137155" y="245494"/>
                  <a:pt x="167909" y="274320"/>
                  <a:pt x="205735" y="274320"/>
                </a:cubicBezTo>
                <a:cubicBezTo>
                  <a:pt x="243561" y="274320"/>
                  <a:pt x="274315" y="245494"/>
                  <a:pt x="274315" y="210025"/>
                </a:cubicBezTo>
                <a:lnTo>
                  <a:pt x="274315" y="2100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795" b="-579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Every individual can contribute to water conservation.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Making water conservation a habit can have a significant impact.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Collective Impact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Making water conservation a habit can have a significant impact.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Small actions, such as turning off the tap, can make a big difference.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Habit Formation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Every individual can contribute to water conservation.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Small actions, such as turning off the tap, can make a big difference.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Responsibility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and You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Turn off the tap while brushing teeth.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simple action can save gallons of water every day.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Turn Off the Tap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Take shorter showers to conserve water.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Even a few minutes less can make a big difference.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933700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Take Shorter Showers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Help fix leaks and install low-flow appliances.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steps prevent water wastage and promote efficiency.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135881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Fix Leaks and Use Low-Flow Appliances</a:t>
            </a:r>
            <a:endParaRPr lang="en-US" sz="1573" dirty="0"/>
          </a:p>
        </p:txBody>
      </p:sp>
      <p:sp>
        <p:nvSpPr>
          <p:cNvPr id="10" name="Text 8"/>
          <p:cNvSpPr/>
          <p:nvPr/>
        </p:nvSpPr>
        <p:spPr>
          <a:xfrm>
            <a:off x="7338062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water-efficient cup when drinking water.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reduce unnecessary water usage.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38062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Use a Water-Efficient Cup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Tell a grown-up if you see water being wasted.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Reporting issues can help address problems quickly.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540243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 Water Wastage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Tips for Kids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a fun matching game to learn about water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Match items or concepts related to saving water to their correct pairs.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Matching Game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Participate in an interactive activity to sequence the stages of the water cycle.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the journey of water through evaporation, condensation, and precipitation.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Cycle Sequencing Activity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art projects that highlight the importance of conserving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recycled materials to craft items that promote sustainability.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Conservation-Themed Crafts and Art Projects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Embark on a scavenger hunt to discover water-saving tips and tools.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your surroundings to find items that help conserve water.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Scavenger Hunt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8"/>
              </a:spcBef>
              <a:buNone/>
            </a:pPr>
            <a:r>
              <a:rPr lang="en-US" sz="308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Games and Activities</a:t>
            </a:r>
            <a:endParaRPr lang="en-US" sz="30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Community resources and organizations promoting water conservation.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groups foster collaboration and awareness to protect water resources locally.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81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Initiatives for Water Conservation</a:t>
            </a:r>
            <a:endParaRPr lang="en-US" sz="1781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Books and educational materials about water conservation.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offer in-depth knowledge and strategies for sustainable water use.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Resources on Water Conservation</a:t>
            </a:r>
            <a:endParaRPr lang="en-US" sz="1807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websites and apps.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provide practical tips and real-time data to help users save water effectively.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Tools for Water Conservation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Water Conservation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is essential in Arizona due to its limited water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Every individual can contribute to water conservation and make a difference.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Call to Action for Individuals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is essential in Arizona due to its limited water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Every individual can contribute to water conservation and make a difference.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Water Conservation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water conservation in Arizona?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the unique challenges and strategies for preserving water in the desert environment of Arizona.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Water Conservation in Arizona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contribute to water conservation in your daily life?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simple actions like reducing water waste and using water-efficient appliances to make a difference.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Personal Contributions to Water Conservation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ways to promote water conservation in your community?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organizing awareness campaigns and supporting local initiatives to encourage sustainable water use.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Efforts for Water Conservation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400304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20104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Share what you learned with friends and family to promote water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others to adopt water-saving practices in their daily lives.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0104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Promote Awareness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3488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water conservation plan for your home or school.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plan will help identify ways to reduce water usage effectively.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3488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 a Conservation Plan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0" y="1"/>
            <a:ext cx="4003040" cy="6857998"/>
          </a:xfrm>
          <a:prstGeom prst="rect">
            <a:avLst/>
          </a:prstGeom>
          <a:blipFill>
            <a:blip r:embed="rId1"/>
            <a:srcRect/>
            <a:stretch>
              <a:fillRect l="-35660" r="-356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88568" r="-8856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Check out books from your local library about water conservation and the environment.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Discover a variety of materials to deepen your understanding of environmental stewardship.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Library Resources on Water Conservation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83454" y="285776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Visit the Arizona Department of Water Resources website for more information on water conservation.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their resources to learn about sustainable water management practices.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Arizona Department of Water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62990" y="2857767"/>
            <a:ext cx="342892" cy="457200"/>
          </a:xfrm>
          <a:custGeom>
            <a:avLst/>
            <a:gdLst/>
            <a:ahLst/>
            <a:cxnLst/>
            <a:rect l="l" t="t" r="r" b="b"/>
            <a:pathLst>
              <a:path w="342892" h="457200">
                <a:moveTo>
                  <a:pt x="21427" y="0"/>
                </a:moveTo>
                <a:cubicBezTo>
                  <a:pt x="15444" y="0"/>
                  <a:pt x="9728" y="2501"/>
                  <a:pt x="5623" y="6963"/>
                </a:cubicBezTo>
                <a:cubicBezTo>
                  <a:pt x="1516" y="11430"/>
                  <a:pt x="-449" y="17323"/>
                  <a:pt x="86" y="23303"/>
                </a:cubicBezTo>
                <a:lnTo>
                  <a:pt x="32410" y="398441"/>
                </a:lnTo>
                <a:cubicBezTo>
                  <a:pt x="35266" y="431661"/>
                  <a:pt x="63130" y="457200"/>
                  <a:pt x="96435" y="457200"/>
                </a:cubicBezTo>
                <a:lnTo>
                  <a:pt x="246453" y="457200"/>
                </a:lnTo>
                <a:cubicBezTo>
                  <a:pt x="279851" y="457200"/>
                  <a:pt x="307622" y="431661"/>
                  <a:pt x="310478" y="398441"/>
                </a:cubicBezTo>
                <a:lnTo>
                  <a:pt x="342803" y="23303"/>
                </a:lnTo>
                <a:cubicBezTo>
                  <a:pt x="343338" y="17319"/>
                  <a:pt x="341284" y="11425"/>
                  <a:pt x="337265" y="6963"/>
                </a:cubicBezTo>
                <a:cubicBezTo>
                  <a:pt x="333246" y="2496"/>
                  <a:pt x="327441" y="0"/>
                  <a:pt x="321461" y="0"/>
                </a:cubicBezTo>
                <a:lnTo>
                  <a:pt x="21427" y="0"/>
                </a:lnTo>
                <a:moveTo>
                  <a:pt x="65630" y="285037"/>
                </a:moveTo>
                <a:lnTo>
                  <a:pt x="44823" y="42863"/>
                </a:lnTo>
                <a:lnTo>
                  <a:pt x="298158" y="42863"/>
                </a:lnTo>
                <a:lnTo>
                  <a:pt x="277262" y="285037"/>
                </a:lnTo>
                <a:lnTo>
                  <a:pt x="268957" y="289682"/>
                </a:lnTo>
                <a:cubicBezTo>
                  <a:pt x="254491" y="297719"/>
                  <a:pt x="236633" y="296202"/>
                  <a:pt x="223685" y="285841"/>
                </a:cubicBezTo>
                <a:cubicBezTo>
                  <a:pt x="193147" y="261372"/>
                  <a:pt x="149748" y="261372"/>
                  <a:pt x="119210" y="285841"/>
                </a:cubicBezTo>
                <a:cubicBezTo>
                  <a:pt x="106262" y="296110"/>
                  <a:pt x="88401" y="297628"/>
                  <a:pt x="73938" y="289590"/>
                </a:cubicBezTo>
                <a:lnTo>
                  <a:pt x="65633" y="284945"/>
                </a:lnTo>
                <a:lnTo>
                  <a:pt x="65630" y="285037"/>
                </a:lnTo>
                <a:moveTo>
                  <a:pt x="69826" y="334149"/>
                </a:moveTo>
                <a:cubicBezTo>
                  <a:pt x="95722" y="341830"/>
                  <a:pt x="124209" y="336650"/>
                  <a:pt x="145907" y="319327"/>
                </a:cubicBezTo>
                <a:cubicBezTo>
                  <a:pt x="160820" y="307449"/>
                  <a:pt x="181983" y="307449"/>
                  <a:pt x="196806" y="319327"/>
                </a:cubicBezTo>
                <a:cubicBezTo>
                  <a:pt x="218504" y="336650"/>
                  <a:pt x="246992" y="341917"/>
                  <a:pt x="272887" y="334149"/>
                </a:cubicBezTo>
                <a:lnTo>
                  <a:pt x="267620" y="394783"/>
                </a:lnTo>
                <a:cubicBezTo>
                  <a:pt x="266818" y="405856"/>
                  <a:pt x="257529" y="414338"/>
                  <a:pt x="246457" y="414338"/>
                </a:cubicBezTo>
                <a:lnTo>
                  <a:pt x="96438" y="414338"/>
                </a:lnTo>
                <a:cubicBezTo>
                  <a:pt x="85277" y="414338"/>
                  <a:pt x="76077" y="405856"/>
                  <a:pt x="75097" y="394783"/>
                </a:cubicBezTo>
                <a:lnTo>
                  <a:pt x="69826" y="334149"/>
                </a:lnTo>
                <a:moveTo>
                  <a:pt x="228596" y="175021"/>
                </a:moveTo>
                <a:cubicBezTo>
                  <a:pt x="228596" y="153592"/>
                  <a:pt x="198504" y="112425"/>
                  <a:pt x="181983" y="91527"/>
                </a:cubicBezTo>
                <a:cubicBezTo>
                  <a:pt x="176534" y="84651"/>
                  <a:pt x="166357" y="84651"/>
                  <a:pt x="160909" y="91527"/>
                </a:cubicBezTo>
                <a:cubicBezTo>
                  <a:pt x="144388" y="112421"/>
                  <a:pt x="114296" y="153587"/>
                  <a:pt x="114296" y="175021"/>
                </a:cubicBezTo>
                <a:cubicBezTo>
                  <a:pt x="114296" y="204579"/>
                  <a:pt x="139924" y="228600"/>
                  <a:pt x="171446" y="228600"/>
                </a:cubicBezTo>
                <a:cubicBezTo>
                  <a:pt x="202968" y="228600"/>
                  <a:pt x="228596" y="204579"/>
                  <a:pt x="228596" y="175021"/>
                </a:cubicBezTo>
                <a:lnTo>
                  <a:pt x="228596" y="17502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484582"/>
            <a:ext cx="12192000" cy="4373418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894318" y="0"/>
            <a:ext cx="4297681" cy="6858000"/>
          </a:xfrm>
          <a:prstGeom prst="rect">
            <a:avLst/>
          </a:prstGeom>
          <a:blipFill>
            <a:blip r:embed="rId1"/>
            <a:srcRect/>
            <a:stretch>
              <a:fillRect l="-69728" r="-697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932927"/>
            <a:ext cx="64008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731520" y="3639127"/>
            <a:ext cx="6400800" cy="267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Remember, every small action can make a big difference in conserving water.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Protecting the environment starts with individual efforts.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303322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Project: Create a water conservation plan for your home or school.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encourages practical application of water conservation knowledge.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Creative Project Planning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 discussion: How can you contribute to water conservation in your daily life?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share ideas and strategies for personal water-saving actions.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Engaging Class Discussion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Quiz: What did you learn about water conservation in Arizona?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assess understanding of key water conservation concepts.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Interactive Quiz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water conservation poster or brochure.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artistic expression while promoting environmental awareness.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Water Conservation Awareness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Conduct a water audit at home or school.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identify areas of excessive water use and opportunities for conservation.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Water Usage Evaluation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 and present on a water conservation topic.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knowledge sharing and deeper understanding of water-saving practices.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Water Conservation Research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23522" r="-235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Invite your parents to participate in water conservation activities and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Collaborate with them to make a positive impact on your community's water-saving efforts.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 Parents in Activities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Share what you learned with your parents and ask them to help you conserve water at home.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open discussions about water conservation to create awareness within your family.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Share Learning with Parents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73284" r="-732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305917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49145" y="2215106"/>
            <a:ext cx="428685" cy="457200"/>
          </a:xfrm>
          <a:custGeom>
            <a:avLst/>
            <a:gdLst/>
            <a:ahLst/>
            <a:cxnLst/>
            <a:rect l="l" t="t" r="r" b="b"/>
            <a:pathLst>
              <a:path w="428685" h="457200">
                <a:moveTo>
                  <a:pt x="152187" y="57150"/>
                </a:moveTo>
                <a:cubicBezTo>
                  <a:pt x="152187" y="25585"/>
                  <a:pt x="126599" y="0"/>
                  <a:pt x="95039" y="0"/>
                </a:cubicBezTo>
                <a:cubicBezTo>
                  <a:pt x="63475" y="0"/>
                  <a:pt x="37891" y="25585"/>
                  <a:pt x="37891" y="57150"/>
                </a:cubicBezTo>
                <a:cubicBezTo>
                  <a:pt x="37891" y="88715"/>
                  <a:pt x="63480" y="114300"/>
                  <a:pt x="95039" y="114300"/>
                </a:cubicBezTo>
                <a:cubicBezTo>
                  <a:pt x="126604" y="114300"/>
                  <a:pt x="152187" y="88715"/>
                  <a:pt x="152187" y="57150"/>
                </a:cubicBezTo>
                <a:lnTo>
                  <a:pt x="152187" y="57150"/>
                </a:lnTo>
                <a:moveTo>
                  <a:pt x="75037" y="185738"/>
                </a:moveTo>
                <a:lnTo>
                  <a:pt x="95039" y="185738"/>
                </a:lnTo>
                <a:lnTo>
                  <a:pt x="115042" y="185738"/>
                </a:lnTo>
                <a:lnTo>
                  <a:pt x="143884" y="185738"/>
                </a:lnTo>
                <a:cubicBezTo>
                  <a:pt x="140043" y="176987"/>
                  <a:pt x="137899" y="167344"/>
                  <a:pt x="137899" y="157163"/>
                </a:cubicBezTo>
                <a:cubicBezTo>
                  <a:pt x="137899" y="153679"/>
                  <a:pt x="138165" y="150199"/>
                  <a:pt x="138615" y="146894"/>
                </a:cubicBezTo>
                <a:cubicBezTo>
                  <a:pt x="131203" y="144306"/>
                  <a:pt x="123256" y="142875"/>
                  <a:pt x="115042" y="142875"/>
                </a:cubicBezTo>
                <a:lnTo>
                  <a:pt x="75037" y="142875"/>
                </a:lnTo>
                <a:cubicBezTo>
                  <a:pt x="37891" y="142875"/>
                  <a:pt x="6902" y="171359"/>
                  <a:pt x="3867" y="208419"/>
                </a:cubicBezTo>
                <a:lnTo>
                  <a:pt x="206" y="252443"/>
                </a:lnTo>
                <a:cubicBezTo>
                  <a:pt x="-2028" y="279052"/>
                  <a:pt x="14224" y="302538"/>
                  <a:pt x="37887" y="311019"/>
                </a:cubicBezTo>
                <a:lnTo>
                  <a:pt x="37887" y="435766"/>
                </a:lnTo>
                <a:cubicBezTo>
                  <a:pt x="37887" y="447645"/>
                  <a:pt x="47443" y="457200"/>
                  <a:pt x="59317" y="457200"/>
                </a:cubicBezTo>
                <a:cubicBezTo>
                  <a:pt x="71192" y="457200"/>
                  <a:pt x="80747" y="447645"/>
                  <a:pt x="80747" y="435771"/>
                </a:cubicBezTo>
                <a:lnTo>
                  <a:pt x="80747" y="314330"/>
                </a:lnTo>
                <a:lnTo>
                  <a:pt x="109323" y="314330"/>
                </a:lnTo>
                <a:lnTo>
                  <a:pt x="109323" y="300042"/>
                </a:lnTo>
                <a:cubicBezTo>
                  <a:pt x="109323" y="290130"/>
                  <a:pt x="110751" y="280488"/>
                  <a:pt x="113430" y="271467"/>
                </a:cubicBezTo>
                <a:lnTo>
                  <a:pt x="59317" y="271467"/>
                </a:lnTo>
                <a:lnTo>
                  <a:pt x="57174" y="271467"/>
                </a:lnTo>
                <a:cubicBezTo>
                  <a:pt x="48780" y="271467"/>
                  <a:pt x="42260" y="264326"/>
                  <a:pt x="42976" y="256018"/>
                </a:cubicBezTo>
                <a:lnTo>
                  <a:pt x="46637" y="211994"/>
                </a:lnTo>
                <a:cubicBezTo>
                  <a:pt x="47798" y="197172"/>
                  <a:pt x="60209" y="185742"/>
                  <a:pt x="75033" y="185742"/>
                </a:cubicBezTo>
                <a:lnTo>
                  <a:pt x="75037" y="185738"/>
                </a:lnTo>
                <a:moveTo>
                  <a:pt x="280776" y="157163"/>
                </a:moveTo>
                <a:cubicBezTo>
                  <a:pt x="280776" y="167344"/>
                  <a:pt x="278633" y="176987"/>
                  <a:pt x="274791" y="185738"/>
                </a:cubicBezTo>
                <a:lnTo>
                  <a:pt x="309528" y="185738"/>
                </a:lnTo>
                <a:lnTo>
                  <a:pt x="323546" y="185738"/>
                </a:lnTo>
                <a:lnTo>
                  <a:pt x="337564" y="185738"/>
                </a:lnTo>
                <a:cubicBezTo>
                  <a:pt x="343904" y="185738"/>
                  <a:pt x="349529" y="189935"/>
                  <a:pt x="351316" y="196098"/>
                </a:cubicBezTo>
                <a:lnTo>
                  <a:pt x="381140" y="300038"/>
                </a:lnTo>
                <a:lnTo>
                  <a:pt x="309344" y="300038"/>
                </a:lnTo>
                <a:lnTo>
                  <a:pt x="309344" y="314325"/>
                </a:lnTo>
                <a:cubicBezTo>
                  <a:pt x="309344" y="324324"/>
                  <a:pt x="307646" y="333971"/>
                  <a:pt x="304431" y="342900"/>
                </a:cubicBezTo>
                <a:lnTo>
                  <a:pt x="337915" y="342900"/>
                </a:lnTo>
                <a:lnTo>
                  <a:pt x="337915" y="435771"/>
                </a:lnTo>
                <a:cubicBezTo>
                  <a:pt x="337915" y="447649"/>
                  <a:pt x="347471" y="457205"/>
                  <a:pt x="359345" y="457205"/>
                </a:cubicBezTo>
                <a:cubicBezTo>
                  <a:pt x="371220" y="457205"/>
                  <a:pt x="380775" y="447649"/>
                  <a:pt x="380775" y="435776"/>
                </a:cubicBezTo>
                <a:lnTo>
                  <a:pt x="380775" y="342909"/>
                </a:lnTo>
                <a:lnTo>
                  <a:pt x="400062" y="342909"/>
                </a:lnTo>
                <a:cubicBezTo>
                  <a:pt x="419083" y="342909"/>
                  <a:pt x="432745" y="324781"/>
                  <a:pt x="427566" y="306475"/>
                </a:cubicBezTo>
                <a:lnTo>
                  <a:pt x="392650" y="184316"/>
                </a:lnTo>
                <a:cubicBezTo>
                  <a:pt x="385684" y="159759"/>
                  <a:pt x="363182" y="142880"/>
                  <a:pt x="337731" y="142880"/>
                </a:cubicBezTo>
                <a:lnTo>
                  <a:pt x="309691" y="142880"/>
                </a:lnTo>
                <a:cubicBezTo>
                  <a:pt x="299154" y="142880"/>
                  <a:pt x="289153" y="145737"/>
                  <a:pt x="280579" y="150826"/>
                </a:cubicBezTo>
                <a:cubicBezTo>
                  <a:pt x="280759" y="152879"/>
                  <a:pt x="280845" y="155023"/>
                  <a:pt x="280845" y="157167"/>
                </a:cubicBezTo>
                <a:lnTo>
                  <a:pt x="280776" y="157163"/>
                </a:lnTo>
                <a:moveTo>
                  <a:pt x="380788" y="57150"/>
                </a:moveTo>
                <a:cubicBezTo>
                  <a:pt x="380788" y="25585"/>
                  <a:pt x="355200" y="0"/>
                  <a:pt x="323640" y="0"/>
                </a:cubicBezTo>
                <a:cubicBezTo>
                  <a:pt x="292076" y="0"/>
                  <a:pt x="266492" y="25585"/>
                  <a:pt x="266492" y="57150"/>
                </a:cubicBezTo>
                <a:cubicBezTo>
                  <a:pt x="266492" y="88715"/>
                  <a:pt x="292080" y="114300"/>
                  <a:pt x="323640" y="114300"/>
                </a:cubicBezTo>
                <a:cubicBezTo>
                  <a:pt x="355204" y="114300"/>
                  <a:pt x="380788" y="88715"/>
                  <a:pt x="380788" y="57150"/>
                </a:cubicBezTo>
                <a:moveTo>
                  <a:pt x="209340" y="200025"/>
                </a:moveTo>
                <a:cubicBezTo>
                  <a:pt x="233012" y="200025"/>
                  <a:pt x="252204" y="180836"/>
                  <a:pt x="252204" y="157163"/>
                </a:cubicBezTo>
                <a:cubicBezTo>
                  <a:pt x="252204" y="133489"/>
                  <a:pt x="233012" y="114300"/>
                  <a:pt x="209340" y="114300"/>
                </a:cubicBezTo>
                <a:cubicBezTo>
                  <a:pt x="185668" y="114300"/>
                  <a:pt x="166476" y="133489"/>
                  <a:pt x="166476" y="157163"/>
                </a:cubicBezTo>
                <a:cubicBezTo>
                  <a:pt x="166476" y="180836"/>
                  <a:pt x="185668" y="200025"/>
                  <a:pt x="209340" y="200025"/>
                </a:cubicBezTo>
                <a:moveTo>
                  <a:pt x="237912" y="300038"/>
                </a:moveTo>
                <a:lnTo>
                  <a:pt x="237912" y="314325"/>
                </a:lnTo>
                <a:cubicBezTo>
                  <a:pt x="237912" y="322184"/>
                  <a:pt x="231482" y="328613"/>
                  <a:pt x="223624" y="328613"/>
                </a:cubicBezTo>
                <a:lnTo>
                  <a:pt x="209336" y="328613"/>
                </a:lnTo>
                <a:lnTo>
                  <a:pt x="195048" y="328613"/>
                </a:lnTo>
                <a:cubicBezTo>
                  <a:pt x="187190" y="328613"/>
                  <a:pt x="180759" y="322184"/>
                  <a:pt x="180759" y="314325"/>
                </a:cubicBezTo>
                <a:lnTo>
                  <a:pt x="180759" y="300038"/>
                </a:lnTo>
                <a:cubicBezTo>
                  <a:pt x="180759" y="284232"/>
                  <a:pt x="193530" y="271463"/>
                  <a:pt x="209336" y="271463"/>
                </a:cubicBezTo>
                <a:cubicBezTo>
                  <a:pt x="225141" y="271463"/>
                  <a:pt x="237912" y="284232"/>
                  <a:pt x="237912" y="300038"/>
                </a:cubicBezTo>
                <a:lnTo>
                  <a:pt x="237912" y="300038"/>
                </a:lnTo>
                <a:moveTo>
                  <a:pt x="280776" y="314325"/>
                </a:moveTo>
                <a:lnTo>
                  <a:pt x="280776" y="300038"/>
                </a:lnTo>
                <a:cubicBezTo>
                  <a:pt x="280776" y="260567"/>
                  <a:pt x="248809" y="228600"/>
                  <a:pt x="209340" y="228600"/>
                </a:cubicBezTo>
                <a:cubicBezTo>
                  <a:pt x="169871" y="228600"/>
                  <a:pt x="137904" y="260567"/>
                  <a:pt x="137904" y="300038"/>
                </a:cubicBezTo>
                <a:lnTo>
                  <a:pt x="137904" y="314325"/>
                </a:lnTo>
                <a:cubicBezTo>
                  <a:pt x="137904" y="335759"/>
                  <a:pt x="149693" y="354421"/>
                  <a:pt x="167106" y="364151"/>
                </a:cubicBezTo>
                <a:cubicBezTo>
                  <a:pt x="166660" y="366560"/>
                  <a:pt x="166480" y="368974"/>
                  <a:pt x="166480" y="371475"/>
                </a:cubicBezTo>
                <a:lnTo>
                  <a:pt x="166480" y="428625"/>
                </a:lnTo>
                <a:cubicBezTo>
                  <a:pt x="166480" y="444430"/>
                  <a:pt x="179250" y="457200"/>
                  <a:pt x="195056" y="457200"/>
                </a:cubicBezTo>
                <a:lnTo>
                  <a:pt x="223632" y="457200"/>
                </a:lnTo>
                <a:cubicBezTo>
                  <a:pt x="239438" y="457200"/>
                  <a:pt x="252208" y="444430"/>
                  <a:pt x="252208" y="428625"/>
                </a:cubicBezTo>
                <a:lnTo>
                  <a:pt x="252208" y="371475"/>
                </a:lnTo>
                <a:cubicBezTo>
                  <a:pt x="252208" y="368974"/>
                  <a:pt x="252028" y="366565"/>
                  <a:pt x="251582" y="364151"/>
                </a:cubicBezTo>
                <a:cubicBezTo>
                  <a:pt x="268996" y="354417"/>
                  <a:pt x="280785" y="335754"/>
                  <a:pt x="280785" y="314325"/>
                </a:cubicBezTo>
                <a:lnTo>
                  <a:pt x="280776" y="314325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Conservation in Arizona: Protecting Our Precious Resource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852745" y="5294440"/>
            <a:ext cx="4679892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71"/>
              </a:spcBef>
              <a:buNone/>
            </a:pPr>
            <a:r>
              <a:rPr lang="en-US" sz="133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careful when handling water to avoid slipping and falling.</a:t>
            </a:r>
            <a:endParaRPr lang="en-US" sz="1338" dirty="0"/>
          </a:p>
          <a:p>
            <a:pPr algn="l" marL="0" indent="0">
              <a:lnSpc>
                <a:spcPct val="110000"/>
              </a:lnSpc>
              <a:spcBef>
                <a:spcPts val="1171"/>
              </a:spcBef>
              <a:buNone/>
            </a:pPr>
            <a:r>
              <a:rPr lang="en-US" sz="133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Slippery surfaces can lead to serious injuries if not addressed.</a:t>
            </a:r>
            <a:endParaRPr lang="en-US" sz="1338" dirty="0"/>
          </a:p>
        </p:txBody>
      </p:sp>
      <p:sp>
        <p:nvSpPr>
          <p:cNvPr id="8" name="Text 6"/>
          <p:cNvSpPr/>
          <p:nvPr/>
        </p:nvSpPr>
        <p:spPr>
          <a:xfrm>
            <a:off x="6852745" y="4551685"/>
            <a:ext cx="46798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Preventing Accidents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2745" y="3303080"/>
            <a:ext cx="4679892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68"/>
              </a:spcBef>
              <a:buNone/>
            </a:pPr>
            <a:r>
              <a:rPr lang="en-US" sz="122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Always turn off the tap while brushing teeth to avoid wasting water.</a:t>
            </a:r>
            <a:endParaRPr lang="en-US" sz="1221" dirty="0"/>
          </a:p>
          <a:p>
            <a:pPr algn="l" marL="0" indent="0">
              <a:lnSpc>
                <a:spcPct val="110000"/>
              </a:lnSpc>
              <a:spcBef>
                <a:spcPts val="1068"/>
              </a:spcBef>
              <a:buNone/>
            </a:pPr>
            <a:r>
              <a:rPr lang="en-US" sz="122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simple habit can save a significant amount of water daily.</a:t>
            </a:r>
            <a:endParaRPr lang="en-US" sz="1221" dirty="0"/>
          </a:p>
        </p:txBody>
      </p:sp>
      <p:sp>
        <p:nvSpPr>
          <p:cNvPr id="10" name="Text 8"/>
          <p:cNvSpPr/>
          <p:nvPr/>
        </p:nvSpPr>
        <p:spPr>
          <a:xfrm>
            <a:off x="6852745" y="2560325"/>
            <a:ext cx="46798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Water Conservation Tip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9" y="2560325"/>
            <a:ext cx="5564178" cy="3473993"/>
          </a:xfrm>
          <a:prstGeom prst="rect">
            <a:avLst/>
          </a:prstGeom>
          <a:blipFill>
            <a:blip r:embed="rId1"/>
            <a:srcRect/>
            <a:stretch>
              <a:fillRect l="0" r="0" t="-3368" b="-33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2025-07-18T01:22:48Z</dcterms:created>
  <dcterms:modified xsi:type="dcterms:W3CDTF">2025-07-18T01:22:48Z</dcterms:modified>
</cp:coreProperties>
</file>