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7aebf521db13f572b53e16a67a738859052a95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42e9227f7d9514ddce8125b82f6840e2e5078d8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a6f3b47461b4181a57cabb824596c12e7c78553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4f37ae33f6fe0bd885f4b198a562e61fec5e23a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c245107f365bbb708839d2a9a9515c5f55ba54b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166ca9a9481fb79b446b806c3a5570966fdc70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5b6a0b32531e58098774c49ed35b34590d98204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f1206749890b6614737cc1cb41d5706ce56c00b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75a1ee0b56e09868511c06294288d752df20b81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46f0d85237e5c9509983ae2d52a09abf3ffac10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7c204252f35f1ceaa64c427e750d13e7a733b57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d3649cbb6e0c6798622725625fbd72605f873bc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833b8dfb2ad858e97148ec2c5fc935af44fcc61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cebc92416f8c35bf24dbe943f17643825c68c39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6a098ed0a845e0ec1d93249629f4b17c54583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a0091d8bf46c95c2fbdb491e31c088af221caaa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92012" r="-9201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Earth and Beyond: Exploring Sustainability and Habitability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Earth's Unique Environment, Human Impact, and the Search for Life on Exoplanets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Earth's Sustainability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Makes Earth Habitable?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Search for Exoplanets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Kepler-452b: Earth's Older Cousin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Designing an Exoplanet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Earth's Systems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Human Impact on the Environment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Sustainability and Conservation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Astrobiology and the Search for Life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Exoplanet Exploration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and Next Steps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 Resources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Earth and Beyond: Exploring Sustainability and Habitability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Interactive Activities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 and Evaluation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Extension and Differentiation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 and Final Thoughts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Earth and Beyond: Exploring Sustainability and Habitability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Earth's unique combination of factors makes it an ideal planet for sustaining life.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factors include its atmosphere, water availability, and distance from the sun.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Earth's Unique Sustainability Factors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Human activities are impacting the planet's habitability.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includes pollution, deforestation, and climate change.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Human Impact on Earth's Habitability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search for exoplanets is an ongoing and rapidly evolving field.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Scientists are investigating planets outside our solar system for potential habitability.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Exoplanets for Sustainability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Earth and Beyond: Exploring Sustainability and Habitability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Earth's Sustainability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1343" r="-9134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Earth is located in the Goldilocks zone, which is neither too hot nor too cold.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optimal distance allows liquid water to exist, a key ingredient for life.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Distance from the Sun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Earth's atmosphere has a perfect balance of gases, including oxygen and nitrogen.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balance supports life and protects the planet from harmful solar radiation.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Atmosphere Composition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is essential for all known forms of life, and Earth has it in abundance.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exists in liquid, solid, and gaseous states, supporting diverse ecosystems.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Abundant Water Supply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Earth's molten core generates a magnetic field that shields the planet from solar winds.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magnetic field, along with tectonic activity, plays a crucial role in maintaining a habitable environment.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Geological Features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Earth and Beyond: Exploring Sustainability and Habitability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Makes Earth Habitable?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Kepler-452b is often referred to as Earth's cousin due to its similar size and orbit.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Proxima b orbits the closest star to our solar system and may have conditions suitable for life.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Notable Exoplanets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Potentially habitable planets are typically Earth-sized and located in the habitable zone of their star.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Their atmospheres must support stable temperatures and contain elements like oxygen and water vapor.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Characteristics of Habitable Planets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transit method involves observing dips in a star's brightness as a planet passes in front of it.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radial velocity method detects wobbles in a star's motion caused by gravitational interactions with orbiting planets.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Methods of Detecting Exoplanets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Earth and Beyond: Exploring Sustainability and Habitability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Search for Exoplanets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5885" r="-8588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Earth and Beyond: Exploring Sustainability and Habitability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88"/>
              </a:spcBef>
              <a:buNone/>
            </a:pPr>
            <a:r>
              <a:rPr lang="en-US" sz="3556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Kepler-452b: Earth's Older Cousin</a:t>
            </a:r>
            <a:endParaRPr lang="en-US" sz="3556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While Kepler-452b presents challenges for human habitation, it also offers possibilities worth exploring.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these challenges could pave the way for future interstellar exploration.</a:t>
            </a:r>
            <a:endParaRPr lang="en-US" sz="982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Potential for Human Habitation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Kepler-452b is larger in size and significantly older than Earth.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differences provide insights into the evolution of planets over time.</a:t>
            </a:r>
            <a:endParaRPr lang="en-US" sz="984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Potential for Human Habitation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Kepler-452b shares several characteristics with Earth, including its size, orbit, and the type of star it orbits.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similarities make it an intriguing candidate for studying Earth-like planets.</a:t>
            </a:r>
            <a:endParaRPr lang="en-US" sz="982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Differences from Earth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861" b="-586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Challenges and limitations: making it habitable for humans.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Ensuring human habitability requires addressing complex scientific and engineering problems.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Overcoming Challenges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Creative freedom: designing a unique exoplanet.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allows for imaginative and innovative approaches to exoplanet creation.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Unleashing Creativity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Factors to consider: atmosphere, geology, and water supply.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elements are crucial for creating a sustainable and functional exoplanet.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Factors in Exoplanet Design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Earth and Beyond: Exploring Sustainability and Habitability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Designing an Exoplanet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133431" r="-13343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Protecting life and regulating temperature.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Essential for maintaining Earth's climate and weather patterns.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Atmosphere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cycle and ocean currents.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Crucial for distributing heat and supporting aquatic ecosystems.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Hydrosphere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Plate tectonics and geological processes.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Shapes Earth's surface and provides resources like minerals.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Geosphere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Supporting life and ecosystems.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Interconnected with all other systems to sustain biodiversity.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Biosphere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Earth and Beyond: Exploring Sustainability and Habitability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Earth's Systems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55809" r="-5580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Deforestation involves the large-scale removal of forests, often for agriculture or urban development.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practice significantly impacts ecosystems and biodiversity, leading to habitat loss and species extinction.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Deforestation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Pollution encompasses various types, including air, water, and soil pollution, each with distinct consequences.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leads to health issues, environmental degradation, and disruption of ecosystems.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Pollution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Climate change refers to the long-term alteration of temperature and typical weather patterns in a place.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primarily caused by human activities such as burning fossil fuels, leading to severe effects like rising sea levels and extreme weather events.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Climate Change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Earth and Beyond: Exploring Sustainability and Habitability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Human Impact on the Environment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95367" b="-9536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Making a difference starts with small, conscious choices in daily life.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Individual efforts collectively contribute to global sustainability goals.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Individual Actions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Protecting ecosystems and biodiversity is essential for maintaining ecological balance.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Conservation initiatives help safeguard endangered species and their habitats.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Conservation Efforts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Preserving natural resources is crucial for future generations.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Sustainability ensures a balance between human needs and environmental health.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Sustainability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Earth and Beyond: Exploring Sustainability and Habitability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Sustainability and Conservation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077201" y="3221350"/>
            <a:ext cx="548640" cy="384048"/>
          </a:xfrm>
          <a:custGeom>
            <a:avLst/>
            <a:gdLst/>
            <a:ahLst/>
            <a:cxnLst/>
            <a:rect l="l" t="t" r="r" b="b"/>
            <a:pathLst>
              <a:path w="548640" h="384048">
                <a:moveTo>
                  <a:pt x="267462" y="0"/>
                </a:moveTo>
                <a:cubicBezTo>
                  <a:pt x="256061" y="0"/>
                  <a:pt x="246888" y="9171"/>
                  <a:pt x="246888" y="20573"/>
                </a:cubicBezTo>
                <a:cubicBezTo>
                  <a:pt x="246888" y="31976"/>
                  <a:pt x="256061" y="41147"/>
                  <a:pt x="267462" y="41147"/>
                </a:cubicBezTo>
                <a:lnTo>
                  <a:pt x="289495" y="41147"/>
                </a:lnTo>
                <a:lnTo>
                  <a:pt x="319155" y="96012"/>
                </a:lnTo>
                <a:lnTo>
                  <a:pt x="191080" y="96012"/>
                </a:lnTo>
                <a:lnTo>
                  <a:pt x="167593" y="63437"/>
                </a:lnTo>
                <a:cubicBezTo>
                  <a:pt x="163736" y="58037"/>
                  <a:pt x="157476" y="54865"/>
                  <a:pt x="150876" y="54865"/>
                </a:cubicBezTo>
                <a:lnTo>
                  <a:pt x="102870" y="54865"/>
                </a:lnTo>
                <a:cubicBezTo>
                  <a:pt x="91469" y="54865"/>
                  <a:pt x="82296" y="64036"/>
                  <a:pt x="82296" y="75439"/>
                </a:cubicBezTo>
                <a:cubicBezTo>
                  <a:pt x="82296" y="86841"/>
                  <a:pt x="91469" y="96012"/>
                  <a:pt x="102870" y="96012"/>
                </a:cubicBezTo>
                <a:lnTo>
                  <a:pt x="140331" y="96012"/>
                </a:lnTo>
                <a:lnTo>
                  <a:pt x="159276" y="122331"/>
                </a:lnTo>
                <a:lnTo>
                  <a:pt x="136474" y="167852"/>
                </a:lnTo>
                <a:cubicBezTo>
                  <a:pt x="127905" y="165709"/>
                  <a:pt x="118901" y="164595"/>
                  <a:pt x="109728" y="164595"/>
                </a:cubicBezTo>
                <a:cubicBezTo>
                  <a:pt x="49120" y="164595"/>
                  <a:pt x="0" y="213715"/>
                  <a:pt x="0" y="274322"/>
                </a:cubicBezTo>
                <a:cubicBezTo>
                  <a:pt x="0" y="334928"/>
                  <a:pt x="49120" y="384048"/>
                  <a:pt x="109728" y="384048"/>
                </a:cubicBezTo>
                <a:cubicBezTo>
                  <a:pt x="165706" y="384048"/>
                  <a:pt x="211824" y="342129"/>
                  <a:pt x="218600" y="288036"/>
                </a:cubicBezTo>
                <a:lnTo>
                  <a:pt x="260604" y="288036"/>
                </a:lnTo>
                <a:cubicBezTo>
                  <a:pt x="267890" y="288036"/>
                  <a:pt x="274578" y="284180"/>
                  <a:pt x="278347" y="277920"/>
                </a:cubicBezTo>
                <a:lnTo>
                  <a:pt x="351042" y="154906"/>
                </a:lnTo>
                <a:lnTo>
                  <a:pt x="369646" y="189282"/>
                </a:lnTo>
                <a:cubicBezTo>
                  <a:pt x="344957" y="209429"/>
                  <a:pt x="329184" y="240030"/>
                  <a:pt x="329184" y="274322"/>
                </a:cubicBezTo>
                <a:cubicBezTo>
                  <a:pt x="329184" y="334928"/>
                  <a:pt x="378304" y="384048"/>
                  <a:pt x="438912" y="384048"/>
                </a:cubicBezTo>
                <a:cubicBezTo>
                  <a:pt x="499520" y="384048"/>
                  <a:pt x="548640" y="334928"/>
                  <a:pt x="548640" y="274322"/>
                </a:cubicBezTo>
                <a:cubicBezTo>
                  <a:pt x="548640" y="213715"/>
                  <a:pt x="499520" y="164595"/>
                  <a:pt x="438912" y="164595"/>
                </a:cubicBezTo>
                <a:cubicBezTo>
                  <a:pt x="427341" y="164595"/>
                  <a:pt x="416193" y="166397"/>
                  <a:pt x="405736" y="169738"/>
                </a:cubicBezTo>
                <a:lnTo>
                  <a:pt x="321810" y="14406"/>
                </a:lnTo>
                <a:cubicBezTo>
                  <a:pt x="317010" y="5492"/>
                  <a:pt x="307749" y="4"/>
                  <a:pt x="297637" y="4"/>
                </a:cubicBezTo>
                <a:lnTo>
                  <a:pt x="267462" y="0"/>
                </a:lnTo>
                <a:moveTo>
                  <a:pt x="389705" y="226573"/>
                </a:moveTo>
                <a:lnTo>
                  <a:pt x="420823" y="284096"/>
                </a:lnTo>
                <a:cubicBezTo>
                  <a:pt x="426222" y="294127"/>
                  <a:pt x="438742" y="297810"/>
                  <a:pt x="448683" y="292410"/>
                </a:cubicBezTo>
                <a:cubicBezTo>
                  <a:pt x="458630" y="287011"/>
                  <a:pt x="462399" y="274494"/>
                  <a:pt x="457001" y="264552"/>
                </a:cubicBezTo>
                <a:lnTo>
                  <a:pt x="425882" y="207029"/>
                </a:lnTo>
                <a:cubicBezTo>
                  <a:pt x="430085" y="206257"/>
                  <a:pt x="434457" y="205831"/>
                  <a:pt x="438912" y="205831"/>
                </a:cubicBezTo>
                <a:cubicBezTo>
                  <a:pt x="476801" y="205831"/>
                  <a:pt x="507492" y="236520"/>
                  <a:pt x="507492" y="274410"/>
                </a:cubicBezTo>
                <a:cubicBezTo>
                  <a:pt x="507492" y="312300"/>
                  <a:pt x="476801" y="342989"/>
                  <a:pt x="438912" y="342989"/>
                </a:cubicBezTo>
                <a:cubicBezTo>
                  <a:pt x="401023" y="342989"/>
                  <a:pt x="370332" y="312300"/>
                  <a:pt x="370332" y="274410"/>
                </a:cubicBezTo>
                <a:cubicBezTo>
                  <a:pt x="370332" y="255807"/>
                  <a:pt x="377706" y="239005"/>
                  <a:pt x="389705" y="226661"/>
                </a:cubicBezTo>
                <a:lnTo>
                  <a:pt x="389705" y="226573"/>
                </a:lnTo>
                <a:moveTo>
                  <a:pt x="117360" y="206169"/>
                </a:moveTo>
                <a:lnTo>
                  <a:pt x="93269" y="254259"/>
                </a:lnTo>
                <a:cubicBezTo>
                  <a:pt x="85555" y="269775"/>
                  <a:pt x="96786" y="288036"/>
                  <a:pt x="114101" y="288036"/>
                </a:cubicBezTo>
                <a:lnTo>
                  <a:pt x="176854" y="288036"/>
                </a:lnTo>
                <a:cubicBezTo>
                  <a:pt x="170512" y="319324"/>
                  <a:pt x="142822" y="342901"/>
                  <a:pt x="109646" y="342901"/>
                </a:cubicBezTo>
                <a:cubicBezTo>
                  <a:pt x="71757" y="342901"/>
                  <a:pt x="41066" y="312212"/>
                  <a:pt x="41066" y="274322"/>
                </a:cubicBezTo>
                <a:cubicBezTo>
                  <a:pt x="41066" y="236432"/>
                  <a:pt x="71757" y="205742"/>
                  <a:pt x="109646" y="205742"/>
                </a:cubicBezTo>
                <a:cubicBezTo>
                  <a:pt x="112219" y="205742"/>
                  <a:pt x="114786" y="205915"/>
                  <a:pt x="117277" y="206172"/>
                </a:cubicBezTo>
                <a:lnTo>
                  <a:pt x="117360" y="206169"/>
                </a:lnTo>
                <a:moveTo>
                  <a:pt x="142992" y="246889"/>
                </a:moveTo>
                <a:lnTo>
                  <a:pt x="186455" y="160048"/>
                </a:lnTo>
                <a:lnTo>
                  <a:pt x="248951" y="246801"/>
                </a:lnTo>
                <a:lnTo>
                  <a:pt x="248863" y="246885"/>
                </a:lnTo>
                <a:lnTo>
                  <a:pt x="142992" y="246889"/>
                </a:lnTo>
                <a:moveTo>
                  <a:pt x="220657" y="137159"/>
                </a:moveTo>
                <a:lnTo>
                  <a:pt x="313668" y="137159"/>
                </a:lnTo>
                <a:lnTo>
                  <a:pt x="271747" y="208139"/>
                </a:lnTo>
                <a:lnTo>
                  <a:pt x="220657" y="13715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04361" y="3173304"/>
            <a:ext cx="548640" cy="480141"/>
          </a:xfrm>
          <a:custGeom>
            <a:avLst/>
            <a:gdLst/>
            <a:ahLst/>
            <a:cxnLst/>
            <a:rect l="l" t="t" r="r" b="b"/>
            <a:pathLst>
              <a:path w="548640" h="480141">
                <a:moveTo>
                  <a:pt x="160307" y="216966"/>
                </a:moveTo>
                <a:cubicBezTo>
                  <a:pt x="182703" y="209788"/>
                  <a:pt x="206601" y="205822"/>
                  <a:pt x="231460" y="205822"/>
                </a:cubicBezTo>
                <a:lnTo>
                  <a:pt x="317185" y="205822"/>
                </a:lnTo>
                <a:cubicBezTo>
                  <a:pt x="331439" y="205822"/>
                  <a:pt x="342905" y="217288"/>
                  <a:pt x="342905" y="231538"/>
                </a:cubicBezTo>
                <a:cubicBezTo>
                  <a:pt x="342905" y="245789"/>
                  <a:pt x="331439" y="257255"/>
                  <a:pt x="317191" y="257255"/>
                </a:cubicBezTo>
                <a:lnTo>
                  <a:pt x="231466" y="257255"/>
                </a:lnTo>
                <a:cubicBezTo>
                  <a:pt x="204248" y="257255"/>
                  <a:pt x="178423" y="263256"/>
                  <a:pt x="155386" y="274079"/>
                </a:cubicBezTo>
                <a:cubicBezTo>
                  <a:pt x="163637" y="341908"/>
                  <a:pt x="221393" y="394416"/>
                  <a:pt x="291366" y="394416"/>
                </a:cubicBezTo>
                <a:cubicBezTo>
                  <a:pt x="291366" y="394416"/>
                  <a:pt x="291366" y="394416"/>
                  <a:pt x="291476" y="394416"/>
                </a:cubicBezTo>
                <a:lnTo>
                  <a:pt x="292332" y="394416"/>
                </a:lnTo>
                <a:cubicBezTo>
                  <a:pt x="292332" y="394416"/>
                  <a:pt x="292332" y="394416"/>
                  <a:pt x="292442" y="394416"/>
                </a:cubicBezTo>
                <a:cubicBezTo>
                  <a:pt x="396705" y="393879"/>
                  <a:pt x="497216" y="286937"/>
                  <a:pt x="497216" y="133599"/>
                </a:cubicBezTo>
                <a:cubicBezTo>
                  <a:pt x="497216" y="119882"/>
                  <a:pt x="496360" y="106490"/>
                  <a:pt x="494753" y="93416"/>
                </a:cubicBezTo>
                <a:cubicBezTo>
                  <a:pt x="468286" y="110346"/>
                  <a:pt x="436783" y="120098"/>
                  <a:pt x="402921" y="120098"/>
                </a:cubicBezTo>
                <a:lnTo>
                  <a:pt x="291481" y="120098"/>
                </a:lnTo>
                <a:cubicBezTo>
                  <a:pt x="229759" y="120098"/>
                  <a:pt x="177573" y="160924"/>
                  <a:pt x="160324" y="216966"/>
                </a:cubicBezTo>
                <a:lnTo>
                  <a:pt x="160307" y="216966"/>
                </a:lnTo>
                <a:moveTo>
                  <a:pt x="103298" y="244502"/>
                </a:moveTo>
                <a:cubicBezTo>
                  <a:pt x="109832" y="146347"/>
                  <a:pt x="191596" y="68660"/>
                  <a:pt x="291465" y="68660"/>
                </a:cubicBezTo>
                <a:lnTo>
                  <a:pt x="402910" y="68660"/>
                </a:lnTo>
                <a:cubicBezTo>
                  <a:pt x="433662" y="68660"/>
                  <a:pt x="461631" y="57089"/>
                  <a:pt x="482847" y="38118"/>
                </a:cubicBezTo>
                <a:cubicBezTo>
                  <a:pt x="483599" y="37475"/>
                  <a:pt x="484345" y="36726"/>
                  <a:pt x="485097" y="36083"/>
                </a:cubicBezTo>
                <a:cubicBezTo>
                  <a:pt x="492168" y="29437"/>
                  <a:pt x="498489" y="21938"/>
                  <a:pt x="503739" y="13689"/>
                </a:cubicBezTo>
                <a:cubicBezTo>
                  <a:pt x="505457" y="11010"/>
                  <a:pt x="507168" y="8225"/>
                  <a:pt x="508666" y="5330"/>
                </a:cubicBezTo>
                <a:cubicBezTo>
                  <a:pt x="512419" y="-1637"/>
                  <a:pt x="523238" y="-1959"/>
                  <a:pt x="526025" y="5435"/>
                </a:cubicBezTo>
                <a:cubicBezTo>
                  <a:pt x="527419" y="9185"/>
                  <a:pt x="528702" y="12935"/>
                  <a:pt x="529992" y="16795"/>
                </a:cubicBezTo>
                <a:cubicBezTo>
                  <a:pt x="533097" y="26331"/>
                  <a:pt x="535884" y="35977"/>
                  <a:pt x="538348" y="45940"/>
                </a:cubicBezTo>
                <a:cubicBezTo>
                  <a:pt x="538885" y="47976"/>
                  <a:pt x="539313" y="50011"/>
                  <a:pt x="539741" y="51942"/>
                </a:cubicBezTo>
                <a:cubicBezTo>
                  <a:pt x="545529" y="77980"/>
                  <a:pt x="548635" y="105304"/>
                  <a:pt x="548635" y="133594"/>
                </a:cubicBezTo>
                <a:cubicBezTo>
                  <a:pt x="548635" y="305581"/>
                  <a:pt x="434084" y="445095"/>
                  <a:pt x="292529" y="445849"/>
                </a:cubicBezTo>
                <a:lnTo>
                  <a:pt x="291460" y="445849"/>
                </a:lnTo>
                <a:cubicBezTo>
                  <a:pt x="203913" y="445849"/>
                  <a:pt x="130297" y="386163"/>
                  <a:pt x="109081" y="305259"/>
                </a:cubicBezTo>
                <a:cubicBezTo>
                  <a:pt x="73611" y="338158"/>
                  <a:pt x="51430" y="385092"/>
                  <a:pt x="51430" y="437274"/>
                </a:cubicBezTo>
                <a:lnTo>
                  <a:pt x="51430" y="454420"/>
                </a:lnTo>
                <a:cubicBezTo>
                  <a:pt x="51430" y="468670"/>
                  <a:pt x="39963" y="480136"/>
                  <a:pt x="25715" y="480136"/>
                </a:cubicBezTo>
                <a:cubicBezTo>
                  <a:pt x="11461" y="480136"/>
                  <a:pt x="0" y="468670"/>
                  <a:pt x="0" y="454420"/>
                </a:cubicBezTo>
                <a:lnTo>
                  <a:pt x="0" y="437274"/>
                </a:lnTo>
                <a:cubicBezTo>
                  <a:pt x="0" y="356797"/>
                  <a:pt x="41038" y="285967"/>
                  <a:pt x="103298" y="244497"/>
                </a:cubicBezTo>
                <a:lnTo>
                  <a:pt x="103298" y="24450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8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329294" y="221815"/>
                </a:moveTo>
                <a:cubicBezTo>
                  <a:pt x="418124" y="212066"/>
                  <a:pt x="488312" y="140803"/>
                  <a:pt x="496459" y="51435"/>
                </a:cubicBezTo>
                <a:lnTo>
                  <a:pt x="488635" y="51435"/>
                </a:lnTo>
                <a:cubicBezTo>
                  <a:pt x="406449" y="51435"/>
                  <a:pt x="336475" y="104050"/>
                  <a:pt x="310651" y="177342"/>
                </a:cubicBezTo>
                <a:cubicBezTo>
                  <a:pt x="301220" y="159341"/>
                  <a:pt x="289863" y="142410"/>
                  <a:pt x="276789" y="126873"/>
                </a:cubicBezTo>
                <a:cubicBezTo>
                  <a:pt x="317295" y="51435"/>
                  <a:pt x="397018" y="0"/>
                  <a:pt x="488635" y="0"/>
                </a:cubicBezTo>
                <a:lnTo>
                  <a:pt x="514355" y="0"/>
                </a:lnTo>
                <a:cubicBezTo>
                  <a:pt x="533322" y="0"/>
                  <a:pt x="548645" y="15324"/>
                  <a:pt x="548645" y="34290"/>
                </a:cubicBezTo>
                <a:cubicBezTo>
                  <a:pt x="548645" y="156022"/>
                  <a:pt x="457994" y="256533"/>
                  <a:pt x="340546" y="272175"/>
                </a:cubicBezTo>
                <a:cubicBezTo>
                  <a:pt x="338297" y="254816"/>
                  <a:pt x="334544" y="237995"/>
                  <a:pt x="329294" y="221705"/>
                </a:cubicBezTo>
                <a:lnTo>
                  <a:pt x="329294" y="221815"/>
                </a:lnTo>
                <a:moveTo>
                  <a:pt x="51435" y="120015"/>
                </a:moveTo>
                <a:lnTo>
                  <a:pt x="51435" y="137160"/>
                </a:lnTo>
                <a:cubicBezTo>
                  <a:pt x="51435" y="241314"/>
                  <a:pt x="135876" y="325755"/>
                  <a:pt x="240030" y="325755"/>
                </a:cubicBezTo>
                <a:lnTo>
                  <a:pt x="248605" y="325755"/>
                </a:lnTo>
                <a:lnTo>
                  <a:pt x="248605" y="308610"/>
                </a:lnTo>
                <a:lnTo>
                  <a:pt x="248605" y="308610"/>
                </a:lnTo>
                <a:cubicBezTo>
                  <a:pt x="248605" y="204456"/>
                  <a:pt x="164164" y="120015"/>
                  <a:pt x="60010" y="120015"/>
                </a:cubicBezTo>
                <a:lnTo>
                  <a:pt x="51435" y="120015"/>
                </a:lnTo>
                <a:moveTo>
                  <a:pt x="300040" y="308610"/>
                </a:moveTo>
                <a:lnTo>
                  <a:pt x="300040" y="325755"/>
                </a:lnTo>
                <a:lnTo>
                  <a:pt x="300040" y="377190"/>
                </a:lnTo>
                <a:lnTo>
                  <a:pt x="300040" y="522925"/>
                </a:lnTo>
                <a:cubicBezTo>
                  <a:pt x="300040" y="537179"/>
                  <a:pt x="288574" y="548646"/>
                  <a:pt x="274326" y="548646"/>
                </a:cubicBezTo>
                <a:cubicBezTo>
                  <a:pt x="260072" y="548646"/>
                  <a:pt x="248611" y="537179"/>
                  <a:pt x="248611" y="522931"/>
                </a:cubicBezTo>
                <a:lnTo>
                  <a:pt x="248611" y="377201"/>
                </a:lnTo>
                <a:lnTo>
                  <a:pt x="240041" y="377201"/>
                </a:lnTo>
                <a:cubicBezTo>
                  <a:pt x="107490" y="377201"/>
                  <a:pt x="11" y="269722"/>
                  <a:pt x="11" y="137171"/>
                </a:cubicBezTo>
                <a:lnTo>
                  <a:pt x="11" y="102881"/>
                </a:lnTo>
                <a:cubicBezTo>
                  <a:pt x="11" y="83915"/>
                  <a:pt x="15335" y="68591"/>
                  <a:pt x="34301" y="68591"/>
                </a:cubicBezTo>
                <a:lnTo>
                  <a:pt x="60021" y="68591"/>
                </a:lnTo>
                <a:cubicBezTo>
                  <a:pt x="192573" y="68591"/>
                  <a:pt x="300051" y="176070"/>
                  <a:pt x="300051" y="308621"/>
                </a:cubicBezTo>
                <a:lnTo>
                  <a:pt x="300040" y="30861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Astrobiology is the study of the origin, evolution, distribution, and future of life in the universe.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encompasses the search for habitable environments in our Solar System and habitable planets outside it.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and Scope of Astrobiology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Scientists use biosignatures, which are indicators of life such as specific molecules or patterns, to detect potential life.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Direct detection involves searching for microorganisms or other forms of life through missions and experiments.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Methods of Searching for Life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Finding life beyond Earth would have profound implications for our understanding of biology and the uniqueness of life.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could also influence philosophical, ethical, and societal perspectives on humanity's place in the universe.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39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Implications of Discovering Extraterrestrial Life</a:t>
            </a:r>
            <a:endParaRPr lang="en-US" sz="1539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Earth and Beyond: Exploring Sustainability and Habitability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1529" r="-1115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Astrobiology and the Search for Life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916" r="-8891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Earth and Beyond: Exploring Sustainability and Habitability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Exoplanet Exploration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search for habitable exoplanets and biosignatures holds immense promise.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Such discoveries could redefine our understanding of life in the universe.</a:t>
            </a:r>
            <a:endParaRPr lang="en-US" sz="1020" dirty="0"/>
          </a:p>
        </p:txBody>
      </p:sp>
      <p:sp>
        <p:nvSpPr>
          <p:cNvPr id="10" name="Text 8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Potential Discoveries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Distance, technology, and funding pose significant hurdles in exoplanet exploration.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Overcoming these challenges requires innovative solutions and international collaboration.</a:t>
            </a:r>
            <a:endParaRPr lang="en-US" sz="1019" dirty="0"/>
          </a:p>
        </p:txBody>
      </p:sp>
      <p:sp>
        <p:nvSpPr>
          <p:cNvPr id="12" name="Text 10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Challenges and Limitations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Kepler, TESS, and James Webb Space Telescope are pivotal in the search for exoplanets.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missions aim to expand our understanding of distant worlds and their potential for hosting life.</a:t>
            </a:r>
            <a:endParaRPr lang="en-US" sz="1019" dirty="0"/>
          </a:p>
        </p:txBody>
      </p:sp>
      <p:sp>
        <p:nvSpPr>
          <p:cNvPr id="14" name="Text 12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Current and Future Missions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3423254"/>
            <a:ext cx="2926080" cy="236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Summary of key points: Earth's sustainability and the search for exoplanets.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Call to action: individual and collective responsibility for preserving our planet.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54879" y="2857767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Actionable Insights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05836" y="3423254"/>
            <a:ext cx="2926080" cy="236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Summary of key points: Earth's sustainability and the search for exoplanets.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Call to action: individual and collective responsibility for preserving our planet.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05836" y="2857767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Earth and Beyond: Exploring Sustainability and Habitability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932927"/>
            <a:ext cx="722375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400304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201047" y="2766693"/>
            <a:ext cx="3108960" cy="2901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Further learning and exploration of the topic.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Identify resources and opportunities to deepen your understanding.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01047" y="220120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634887" y="2766693"/>
            <a:ext cx="3108960" cy="2901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did you learn and how can you apply it?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Consider how the insights gained can influence your future actions.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34887" y="220120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0" y="1"/>
            <a:ext cx="4003040" cy="6857998"/>
          </a:xfrm>
          <a:prstGeom prst="rect">
            <a:avLst/>
          </a:prstGeom>
          <a:blipFill>
            <a:blip r:embed="rId1"/>
            <a:srcRect/>
            <a:stretch>
              <a:fillRect l="-7084" r="-708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Earth and Beyond: Exploring Sustainability and Habitability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34887" y="932927"/>
            <a:ext cx="691703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and 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90932" r="-9093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Opportunities for further study.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Enroll in structured programs to enhance your expertise.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Educational Programs and Courses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Websites, videos, and podcasts.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Access diverse online platforms for engaging and informative content.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Online Resources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Recommended reading for further learning.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insightful books and articles to deepen your knowledge.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Books and Articles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447752"/>
            <a:ext cx="457200" cy="320095"/>
          </a:xfrm>
          <a:custGeom>
            <a:avLst/>
            <a:gdLst/>
            <a:ahLst/>
            <a:cxnLst/>
            <a:rect l="l" t="t" r="r" b="b"/>
            <a:pathLst>
              <a:path w="457200" h="320095">
                <a:moveTo>
                  <a:pt x="228605" y="34289"/>
                </a:moveTo>
                <a:cubicBezTo>
                  <a:pt x="230392" y="34289"/>
                  <a:pt x="232175" y="34573"/>
                  <a:pt x="233890" y="35217"/>
                </a:cubicBezTo>
                <a:lnTo>
                  <a:pt x="389621" y="91438"/>
                </a:lnTo>
                <a:lnTo>
                  <a:pt x="233890" y="147660"/>
                </a:lnTo>
                <a:cubicBezTo>
                  <a:pt x="232175" y="148303"/>
                  <a:pt x="230388" y="148588"/>
                  <a:pt x="228605" y="148588"/>
                </a:cubicBezTo>
                <a:cubicBezTo>
                  <a:pt x="226817" y="148588"/>
                  <a:pt x="225034" y="148303"/>
                  <a:pt x="223319" y="147660"/>
                </a:cubicBezTo>
                <a:lnTo>
                  <a:pt x="132094" y="114729"/>
                </a:lnTo>
                <a:lnTo>
                  <a:pt x="232674" y="77012"/>
                </a:lnTo>
                <a:cubicBezTo>
                  <a:pt x="238604" y="74797"/>
                  <a:pt x="241603" y="68225"/>
                  <a:pt x="239390" y="62297"/>
                </a:cubicBezTo>
                <a:cubicBezTo>
                  <a:pt x="237177" y="56369"/>
                  <a:pt x="230603" y="53366"/>
                  <a:pt x="224673" y="55581"/>
                </a:cubicBezTo>
                <a:lnTo>
                  <a:pt x="110661" y="98301"/>
                </a:lnTo>
                <a:cubicBezTo>
                  <a:pt x="106948" y="99729"/>
                  <a:pt x="103304" y="101301"/>
                  <a:pt x="99729" y="103016"/>
                </a:cubicBezTo>
                <a:lnTo>
                  <a:pt x="67656" y="91445"/>
                </a:lnTo>
                <a:lnTo>
                  <a:pt x="223388" y="35223"/>
                </a:lnTo>
                <a:cubicBezTo>
                  <a:pt x="225102" y="34580"/>
                  <a:pt x="226890" y="34295"/>
                  <a:pt x="228673" y="34295"/>
                </a:cubicBezTo>
                <a:lnTo>
                  <a:pt x="228605" y="34289"/>
                </a:lnTo>
                <a:moveTo>
                  <a:pt x="11297" y="107581"/>
                </a:moveTo>
                <a:lnTo>
                  <a:pt x="66587" y="127510"/>
                </a:lnTo>
                <a:cubicBezTo>
                  <a:pt x="47156" y="148012"/>
                  <a:pt x="35369" y="175156"/>
                  <a:pt x="34368" y="204445"/>
                </a:cubicBezTo>
                <a:cubicBezTo>
                  <a:pt x="34295" y="204874"/>
                  <a:pt x="34295" y="205303"/>
                  <a:pt x="34295" y="205732"/>
                </a:cubicBezTo>
                <a:cubicBezTo>
                  <a:pt x="34295" y="226019"/>
                  <a:pt x="26582" y="247021"/>
                  <a:pt x="18366" y="263451"/>
                </a:cubicBezTo>
                <a:cubicBezTo>
                  <a:pt x="13721" y="272737"/>
                  <a:pt x="8435" y="281882"/>
                  <a:pt x="2291" y="290310"/>
                </a:cubicBezTo>
                <a:cubicBezTo>
                  <a:pt x="5" y="293383"/>
                  <a:pt x="-640" y="297381"/>
                  <a:pt x="649" y="301027"/>
                </a:cubicBezTo>
                <a:cubicBezTo>
                  <a:pt x="1934" y="304670"/>
                  <a:pt x="4933" y="307384"/>
                  <a:pt x="8650" y="308312"/>
                </a:cubicBezTo>
                <a:lnTo>
                  <a:pt x="54370" y="319743"/>
                </a:lnTo>
                <a:cubicBezTo>
                  <a:pt x="57369" y="320527"/>
                  <a:pt x="60584" y="319958"/>
                  <a:pt x="63226" y="318315"/>
                </a:cubicBezTo>
                <a:cubicBezTo>
                  <a:pt x="65869" y="316673"/>
                  <a:pt x="67725" y="313959"/>
                  <a:pt x="68297" y="310886"/>
                </a:cubicBezTo>
                <a:cubicBezTo>
                  <a:pt x="74441" y="280311"/>
                  <a:pt x="71369" y="252882"/>
                  <a:pt x="66797" y="233234"/>
                </a:cubicBezTo>
                <a:cubicBezTo>
                  <a:pt x="64511" y="223234"/>
                  <a:pt x="61439" y="213017"/>
                  <a:pt x="57223" y="203587"/>
                </a:cubicBezTo>
                <a:cubicBezTo>
                  <a:pt x="58581" y="177157"/>
                  <a:pt x="70939" y="152938"/>
                  <a:pt x="90585" y="136293"/>
                </a:cubicBezTo>
                <a:lnTo>
                  <a:pt x="211670" y="180012"/>
                </a:lnTo>
                <a:cubicBezTo>
                  <a:pt x="217097" y="181942"/>
                  <a:pt x="222812" y="182941"/>
                  <a:pt x="228600" y="182941"/>
                </a:cubicBezTo>
                <a:cubicBezTo>
                  <a:pt x="234388" y="182941"/>
                  <a:pt x="240103" y="181942"/>
                  <a:pt x="245530" y="180012"/>
                </a:cubicBezTo>
                <a:lnTo>
                  <a:pt x="445907" y="107578"/>
                </a:lnTo>
                <a:cubicBezTo>
                  <a:pt x="452692" y="105148"/>
                  <a:pt x="457195" y="98647"/>
                  <a:pt x="457195" y="91432"/>
                </a:cubicBezTo>
                <a:cubicBezTo>
                  <a:pt x="457195" y="84217"/>
                  <a:pt x="452697" y="77786"/>
                  <a:pt x="445907" y="75286"/>
                </a:cubicBezTo>
                <a:lnTo>
                  <a:pt x="245530" y="2922"/>
                </a:lnTo>
                <a:cubicBezTo>
                  <a:pt x="240103" y="992"/>
                  <a:pt x="234388" y="-6"/>
                  <a:pt x="228600" y="-6"/>
                </a:cubicBezTo>
                <a:cubicBezTo>
                  <a:pt x="222812" y="-6"/>
                  <a:pt x="217097" y="992"/>
                  <a:pt x="211670" y="2922"/>
                </a:cubicBezTo>
                <a:lnTo>
                  <a:pt x="11293" y="75286"/>
                </a:lnTo>
                <a:cubicBezTo>
                  <a:pt x="4508" y="77786"/>
                  <a:pt x="5" y="84217"/>
                  <a:pt x="5" y="91432"/>
                </a:cubicBezTo>
                <a:cubicBezTo>
                  <a:pt x="5" y="98647"/>
                  <a:pt x="4503" y="105078"/>
                  <a:pt x="11293" y="107578"/>
                </a:cubicBezTo>
                <a:lnTo>
                  <a:pt x="11297" y="107581"/>
                </a:lnTo>
                <a:moveTo>
                  <a:pt x="354760" y="164730"/>
                </a:moveTo>
                <a:lnTo>
                  <a:pt x="321544" y="176731"/>
                </a:lnTo>
                <a:lnTo>
                  <a:pt x="330615" y="262811"/>
                </a:lnTo>
                <a:cubicBezTo>
                  <a:pt x="327186" y="265311"/>
                  <a:pt x="321471" y="268525"/>
                  <a:pt x="313040" y="271812"/>
                </a:cubicBezTo>
                <a:cubicBezTo>
                  <a:pt x="292896" y="279741"/>
                  <a:pt x="262895" y="285742"/>
                  <a:pt x="228605" y="285742"/>
                </a:cubicBezTo>
                <a:cubicBezTo>
                  <a:pt x="194315" y="285742"/>
                  <a:pt x="164313" y="279741"/>
                  <a:pt x="144096" y="271882"/>
                </a:cubicBezTo>
                <a:cubicBezTo>
                  <a:pt x="135665" y="268595"/>
                  <a:pt x="129950" y="265311"/>
                  <a:pt x="126521" y="262881"/>
                </a:cubicBezTo>
                <a:lnTo>
                  <a:pt x="135592" y="176801"/>
                </a:lnTo>
                <a:lnTo>
                  <a:pt x="102376" y="164801"/>
                </a:lnTo>
                <a:lnTo>
                  <a:pt x="91445" y="268598"/>
                </a:lnTo>
                <a:cubicBezTo>
                  <a:pt x="91445" y="293815"/>
                  <a:pt x="152879" y="320031"/>
                  <a:pt x="228600" y="320031"/>
                </a:cubicBezTo>
                <a:cubicBezTo>
                  <a:pt x="304321" y="320031"/>
                  <a:pt x="365755" y="293815"/>
                  <a:pt x="365755" y="268598"/>
                </a:cubicBezTo>
                <a:lnTo>
                  <a:pt x="354824" y="164730"/>
                </a:lnTo>
                <a:lnTo>
                  <a:pt x="354760" y="164730"/>
                </a:lnTo>
                <a:moveTo>
                  <a:pt x="333902" y="260026"/>
                </a:moveTo>
                <a:cubicBezTo>
                  <a:pt x="333902" y="260026"/>
                  <a:pt x="333829" y="260096"/>
                  <a:pt x="333687" y="260311"/>
                </a:cubicBezTo>
                <a:cubicBezTo>
                  <a:pt x="333829" y="260096"/>
                  <a:pt x="333902" y="260026"/>
                  <a:pt x="333902" y="260026"/>
                </a:cubicBezTo>
                <a:moveTo>
                  <a:pt x="123311" y="260026"/>
                </a:moveTo>
                <a:cubicBezTo>
                  <a:pt x="123311" y="260026"/>
                  <a:pt x="123385" y="260096"/>
                  <a:pt x="123526" y="260311"/>
                </a:cubicBezTo>
                <a:cubicBezTo>
                  <a:pt x="123385" y="260096"/>
                  <a:pt x="123311" y="260026"/>
                  <a:pt x="123311" y="260026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379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54662" y="237920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Earth and Beyond: Exploring Sustainability and Habitability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Additional Resources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exoplanet environments.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Engage with realistic scenarios to understand distant worlds.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Simulations and Models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Testing knowledge and understanding.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Interactive challenges to reinforce learning.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Games and Quizzes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Critical thinking and argumentation.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diverse perspectives and reasoned dialogue.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Discussions and Debates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Earth and Beyond: Exploring Sustainability and Habitability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Interactive Activities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Earth and Beyond: Exploring Sustainability and Habitability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10820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Evaluation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6852745" y="5294440"/>
            <a:ext cx="4679892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Formative and summative assessments: evaluating student understanding.</a:t>
            </a:r>
            <a:endParaRPr lang="en-US" sz="1126" dirty="0"/>
          </a:p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Feedback and reflection: improving instruction and student learning.</a:t>
            </a:r>
            <a:endParaRPr lang="en-US" sz="1126" dirty="0"/>
          </a:p>
        </p:txBody>
      </p:sp>
      <p:sp>
        <p:nvSpPr>
          <p:cNvPr id="8" name="Text 6"/>
          <p:cNvSpPr/>
          <p:nvPr/>
        </p:nvSpPr>
        <p:spPr>
          <a:xfrm>
            <a:off x="6852745" y="4551685"/>
            <a:ext cx="46798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Feedback and Reflection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852745" y="3303080"/>
            <a:ext cx="4679892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Formative and summative assessments: evaluating student understanding.</a:t>
            </a:r>
            <a:endParaRPr lang="en-US" sz="1126" dirty="0"/>
          </a:p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Feedback and reflection: improving instruction and student learning.</a:t>
            </a:r>
            <a:endParaRPr lang="en-US" sz="1126" dirty="0"/>
          </a:p>
        </p:txBody>
      </p:sp>
      <p:sp>
        <p:nvSpPr>
          <p:cNvPr id="10" name="Text 8"/>
          <p:cNvSpPr/>
          <p:nvPr/>
        </p:nvSpPr>
        <p:spPr>
          <a:xfrm>
            <a:off x="6852745" y="2560325"/>
            <a:ext cx="46798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Formative and Summative Assessments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19" y="2560325"/>
            <a:ext cx="5564178" cy="3473993"/>
          </a:xfrm>
          <a:prstGeom prst="rect">
            <a:avLst/>
          </a:prstGeom>
          <a:blipFill>
            <a:blip r:embed="rId1"/>
            <a:srcRect/>
            <a:stretch>
              <a:fillRect l="-5498" r="-549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439868"/>
            <a:ext cx="4572000" cy="3657600"/>
          </a:xfrm>
          <a:custGeom>
            <a:avLst/>
            <a:gdLst/>
            <a:ahLst/>
            <a:cxnLst/>
            <a:rect l="l" t="t" r="r" b="b"/>
            <a:pathLst>
              <a:path w="4572000" h="3657600">
                <a:moveTo>
                  <a:pt x="119604" y="3657600"/>
                </a:moveTo>
                <a:cubicBezTo>
                  <a:pt x="53538" y="3657600"/>
                  <a:pt x="0" y="3604053"/>
                  <a:pt x="0" y="3537996"/>
                </a:cubicBezTo>
                <a:lnTo>
                  <a:pt x="0" y="119604"/>
                </a:lnTo>
                <a:cubicBezTo>
                  <a:pt x="0" y="53547"/>
                  <a:pt x="53538" y="0"/>
                  <a:pt x="119604" y="0"/>
                </a:cubicBezTo>
                <a:lnTo>
                  <a:pt x="4452396" y="0"/>
                </a:lnTo>
                <a:cubicBezTo>
                  <a:pt x="4518462" y="0"/>
                  <a:pt x="4572000" y="53547"/>
                  <a:pt x="4572000" y="119604"/>
                </a:cubicBezTo>
                <a:lnTo>
                  <a:pt x="4572000" y="3537996"/>
                </a:lnTo>
                <a:cubicBezTo>
                  <a:pt x="4572000" y="3604053"/>
                  <a:pt x="4518462" y="3657600"/>
                  <a:pt x="4452396" y="3657600"/>
                </a:cubicBezTo>
                <a:lnTo>
                  <a:pt x="119604" y="36576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713263" y="2439868"/>
            <a:ext cx="4572000" cy="3657600"/>
          </a:xfrm>
          <a:custGeom>
            <a:avLst/>
            <a:gdLst/>
            <a:ahLst/>
            <a:cxnLst/>
            <a:rect l="l" t="t" r="r" b="b"/>
            <a:pathLst>
              <a:path w="4572000" h="3657600">
                <a:moveTo>
                  <a:pt x="106848" y="3657600"/>
                </a:moveTo>
                <a:cubicBezTo>
                  <a:pt x="47823" y="3657600"/>
                  <a:pt x="0" y="3609759"/>
                  <a:pt x="0" y="3550762"/>
                </a:cubicBezTo>
                <a:lnTo>
                  <a:pt x="0" y="106838"/>
                </a:lnTo>
                <a:cubicBezTo>
                  <a:pt x="0" y="47841"/>
                  <a:pt x="47823" y="0"/>
                  <a:pt x="106848" y="0"/>
                </a:cubicBezTo>
                <a:lnTo>
                  <a:pt x="4465152" y="0"/>
                </a:lnTo>
                <a:cubicBezTo>
                  <a:pt x="4524177" y="0"/>
                  <a:pt x="4572000" y="47841"/>
                  <a:pt x="4572000" y="106838"/>
                </a:cubicBezTo>
                <a:lnTo>
                  <a:pt x="4572000" y="3550762"/>
                </a:lnTo>
                <a:cubicBezTo>
                  <a:pt x="4572000" y="3609759"/>
                  <a:pt x="4524177" y="3657600"/>
                  <a:pt x="4465152" y="3657600"/>
                </a:cubicBezTo>
                <a:lnTo>
                  <a:pt x="106848" y="36576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079023" y="3895838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Meeting the needs of diverse learners.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Adapting teaching methods to accommodate various learning styles.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079023" y="341347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Differentiation Strategies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096000" y="27179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51556" y="3895838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Challenging students to think critically and creatively.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Encouraging exploration beyond the standard curriculum.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51556" y="341347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122993" y="2724243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and Differentiation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Earth and Beyond: Exploring Sustainability and Habitability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2484582"/>
            <a:ext cx="12192000" cy="4373418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28480" y="-1"/>
            <a:ext cx="4163519" cy="6858001"/>
          </a:xfrm>
          <a:prstGeom prst="rect">
            <a:avLst/>
          </a:prstGeom>
          <a:blipFill>
            <a:blip r:embed="rId1"/>
            <a:srcRect/>
            <a:stretch>
              <a:fillRect l="-96415" r="-9641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2957" y="2890982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Earth and Beyond: Exploring Sustainability and Habitability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20" y="932927"/>
            <a:ext cx="67665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Final Thoughts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1534277" y="3496887"/>
            <a:ext cx="5963803" cy="267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Final thoughts and reflections on the topic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Encouragement to continue exploring and learning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534277" y="2890982"/>
            <a:ext cx="59638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Final Thoughts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2025-07-29T15:50:56Z</dcterms:created>
  <dcterms:modified xsi:type="dcterms:W3CDTF">2025-07-29T15:50:56Z</dcterms:modified>
</cp:coreProperties>
</file>