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e0754d6af250abe46fdc3730ffb7a301984250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c72f0794e294c90cb09b22ae885a227cd440d0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bf91803174a057fb05da2a42388661409d5854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91935574cf61a9374f584b62af39e98492a45c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d36f0dc42173784d2cdf386b7da4390e24e086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1448cc30eb29c8df6bed68d19bef91c317d10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c96161627180950df4cb646561a1f59a545589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e928a070dd102fc866216e3dbcb3cf21e753f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0f7258b0a9922c12d1e233b76747ef406a30bf0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ff2322eaacfb87b0221ce5381291c3a036450b0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the Verb "To Be" in English Grammar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Guide to Understanding, Using, and Practicing the Essential Verb Across Tenses and Contexts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the Verb "To Be"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Present Simple Form of the Verb "To Be"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Present Continuous Form of the Verb "To Be"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Past Simple Form of the Verb "To Be"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Future Simple Form of the Verb "To Be"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the Verb "To Be" in Context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with the Verb "To Be"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Exercises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27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Certificate of Completion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References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Appendix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Glossary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Index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Feedback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4327" b="-432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like "I am a student" and "She is a doctor" illustrate its use.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highlight its role in describing states of being.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in Context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is essential for effective communication in English.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forms the foundation for expressing identity, condition, and existence.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in Communication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"to be" is a fundamental concept in English grammar.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to describe states of being, such as "I am a student" or "She is a doctor".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Basics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Verb "To Be"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76201" y="53340"/>
                </a:moveTo>
                <a:cubicBezTo>
                  <a:pt x="76201" y="49150"/>
                  <a:pt x="79630" y="45719"/>
                  <a:pt x="83821" y="45719"/>
                </a:cubicBezTo>
                <a:lnTo>
                  <a:pt x="464819" y="45719"/>
                </a:lnTo>
                <a:cubicBezTo>
                  <a:pt x="469010" y="45719"/>
                  <a:pt x="472439" y="49150"/>
                  <a:pt x="472439" y="53340"/>
                </a:cubicBezTo>
                <a:lnTo>
                  <a:pt x="472439" y="350521"/>
                </a:lnTo>
                <a:lnTo>
                  <a:pt x="518157" y="350521"/>
                </a:lnTo>
                <a:lnTo>
                  <a:pt x="518157" y="53340"/>
                </a:lnTo>
                <a:cubicBezTo>
                  <a:pt x="518157" y="23909"/>
                  <a:pt x="494248" y="0"/>
                  <a:pt x="464819" y="0"/>
                </a:cubicBezTo>
                <a:lnTo>
                  <a:pt x="83821" y="0"/>
                </a:lnTo>
                <a:cubicBezTo>
                  <a:pt x="54387" y="0"/>
                  <a:pt x="30482" y="23909"/>
                  <a:pt x="30482" y="53340"/>
                </a:cubicBezTo>
                <a:lnTo>
                  <a:pt x="30482" y="350521"/>
                </a:lnTo>
                <a:lnTo>
                  <a:pt x="76201" y="350521"/>
                </a:lnTo>
                <a:lnTo>
                  <a:pt x="76201" y="53340"/>
                </a:lnTo>
                <a:moveTo>
                  <a:pt x="213361" y="358142"/>
                </a:moveTo>
                <a:lnTo>
                  <a:pt x="213361" y="381001"/>
                </a:lnTo>
                <a:lnTo>
                  <a:pt x="22862" y="381001"/>
                </a:lnTo>
                <a:cubicBezTo>
                  <a:pt x="10194" y="381001"/>
                  <a:pt x="0" y="391191"/>
                  <a:pt x="0" y="403861"/>
                </a:cubicBezTo>
                <a:cubicBezTo>
                  <a:pt x="0" y="416530"/>
                  <a:pt x="10194" y="426720"/>
                  <a:pt x="22862" y="426720"/>
                </a:cubicBezTo>
                <a:lnTo>
                  <a:pt x="213361" y="426720"/>
                </a:lnTo>
                <a:lnTo>
                  <a:pt x="236222" y="426720"/>
                </a:lnTo>
                <a:lnTo>
                  <a:pt x="373382" y="426720"/>
                </a:lnTo>
                <a:lnTo>
                  <a:pt x="396244" y="426720"/>
                </a:lnTo>
                <a:lnTo>
                  <a:pt x="525784" y="426720"/>
                </a:lnTo>
                <a:cubicBezTo>
                  <a:pt x="538452" y="426720"/>
                  <a:pt x="548645" y="416530"/>
                  <a:pt x="548645" y="403861"/>
                </a:cubicBezTo>
                <a:cubicBezTo>
                  <a:pt x="548645" y="391191"/>
                  <a:pt x="538452" y="381001"/>
                  <a:pt x="525784" y="381001"/>
                </a:cubicBezTo>
                <a:lnTo>
                  <a:pt x="396244" y="381001"/>
                </a:lnTo>
                <a:lnTo>
                  <a:pt x="396244" y="358142"/>
                </a:lnTo>
                <a:cubicBezTo>
                  <a:pt x="396244" y="328711"/>
                  <a:pt x="372334" y="304802"/>
                  <a:pt x="342905" y="304802"/>
                </a:cubicBezTo>
                <a:lnTo>
                  <a:pt x="266705" y="304802"/>
                </a:lnTo>
                <a:cubicBezTo>
                  <a:pt x="237270" y="304802"/>
                  <a:pt x="213366" y="328711"/>
                  <a:pt x="213366" y="358142"/>
                </a:cubicBezTo>
                <a:lnTo>
                  <a:pt x="213361" y="358142"/>
                </a:lnTo>
                <a:moveTo>
                  <a:pt x="350521" y="358142"/>
                </a:moveTo>
                <a:lnTo>
                  <a:pt x="350521" y="381001"/>
                </a:lnTo>
                <a:lnTo>
                  <a:pt x="259079" y="381001"/>
                </a:lnTo>
                <a:lnTo>
                  <a:pt x="259079" y="358142"/>
                </a:lnTo>
                <a:cubicBezTo>
                  <a:pt x="259079" y="353951"/>
                  <a:pt x="262508" y="350521"/>
                  <a:pt x="266699" y="350521"/>
                </a:cubicBezTo>
                <a:lnTo>
                  <a:pt x="342900" y="350521"/>
                </a:lnTo>
                <a:cubicBezTo>
                  <a:pt x="347091" y="350521"/>
                  <a:pt x="350520" y="353951"/>
                  <a:pt x="350520" y="358142"/>
                </a:cubicBezTo>
                <a:lnTo>
                  <a:pt x="350521" y="3581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93897"/>
            <a:ext cx="548640" cy="438955"/>
          </a:xfrm>
          <a:custGeom>
            <a:avLst/>
            <a:gdLst/>
            <a:ahLst/>
            <a:cxnLst/>
            <a:rect l="l" t="t" r="r" b="b"/>
            <a:pathLst>
              <a:path w="548640" h="438955">
                <a:moveTo>
                  <a:pt x="262919" y="3472"/>
                </a:moveTo>
                <a:cubicBezTo>
                  <a:pt x="269865" y="-1159"/>
                  <a:pt x="278863" y="-1159"/>
                  <a:pt x="285721" y="3472"/>
                </a:cubicBezTo>
                <a:lnTo>
                  <a:pt x="404018" y="82339"/>
                </a:lnTo>
                <a:lnTo>
                  <a:pt x="486912" y="82339"/>
                </a:lnTo>
                <a:cubicBezTo>
                  <a:pt x="521032" y="82339"/>
                  <a:pt x="548634" y="109941"/>
                  <a:pt x="548634" y="144061"/>
                </a:cubicBezTo>
                <a:lnTo>
                  <a:pt x="548634" y="377233"/>
                </a:lnTo>
                <a:cubicBezTo>
                  <a:pt x="548634" y="411353"/>
                  <a:pt x="521032" y="438955"/>
                  <a:pt x="486912" y="438955"/>
                </a:cubicBezTo>
                <a:lnTo>
                  <a:pt x="329178" y="438955"/>
                </a:lnTo>
                <a:lnTo>
                  <a:pt x="219450" y="438955"/>
                </a:lnTo>
                <a:lnTo>
                  <a:pt x="61716" y="438955"/>
                </a:lnTo>
                <a:cubicBezTo>
                  <a:pt x="27597" y="438955"/>
                  <a:pt x="-6" y="411353"/>
                  <a:pt x="-6" y="377233"/>
                </a:cubicBezTo>
                <a:lnTo>
                  <a:pt x="-6" y="144061"/>
                </a:lnTo>
                <a:cubicBezTo>
                  <a:pt x="-6" y="109941"/>
                  <a:pt x="27597" y="82339"/>
                  <a:pt x="61716" y="82339"/>
                </a:cubicBezTo>
                <a:lnTo>
                  <a:pt x="144610" y="82339"/>
                </a:lnTo>
                <a:lnTo>
                  <a:pt x="262919" y="3472"/>
                </a:lnTo>
                <a:moveTo>
                  <a:pt x="486918" y="397807"/>
                </a:moveTo>
                <a:cubicBezTo>
                  <a:pt x="498319" y="397807"/>
                  <a:pt x="507492" y="388633"/>
                  <a:pt x="507492" y="377233"/>
                </a:cubicBezTo>
                <a:lnTo>
                  <a:pt x="507492" y="144061"/>
                </a:lnTo>
                <a:cubicBezTo>
                  <a:pt x="507492" y="132661"/>
                  <a:pt x="498319" y="123487"/>
                  <a:pt x="486918" y="123487"/>
                </a:cubicBezTo>
                <a:lnTo>
                  <a:pt x="397764" y="123487"/>
                </a:lnTo>
                <a:cubicBezTo>
                  <a:pt x="393737" y="123487"/>
                  <a:pt x="389705" y="122288"/>
                  <a:pt x="386363" y="120059"/>
                </a:cubicBezTo>
                <a:lnTo>
                  <a:pt x="274320" y="45305"/>
                </a:lnTo>
                <a:lnTo>
                  <a:pt x="162277" y="120059"/>
                </a:lnTo>
                <a:cubicBezTo>
                  <a:pt x="158936" y="122288"/>
                  <a:pt x="154903" y="123487"/>
                  <a:pt x="150876" y="123487"/>
                </a:cubicBezTo>
                <a:lnTo>
                  <a:pt x="61722" y="123487"/>
                </a:lnTo>
                <a:cubicBezTo>
                  <a:pt x="50321" y="123487"/>
                  <a:pt x="41148" y="132661"/>
                  <a:pt x="41148" y="144061"/>
                </a:cubicBezTo>
                <a:lnTo>
                  <a:pt x="41148" y="377233"/>
                </a:lnTo>
                <a:cubicBezTo>
                  <a:pt x="41148" y="388633"/>
                  <a:pt x="50321" y="397807"/>
                  <a:pt x="61722" y="397807"/>
                </a:cubicBezTo>
                <a:lnTo>
                  <a:pt x="219456" y="397807"/>
                </a:lnTo>
                <a:lnTo>
                  <a:pt x="219456" y="329229"/>
                </a:lnTo>
                <a:cubicBezTo>
                  <a:pt x="219456" y="298968"/>
                  <a:pt x="244057" y="274364"/>
                  <a:pt x="274320" y="274364"/>
                </a:cubicBezTo>
                <a:cubicBezTo>
                  <a:pt x="304583" y="274364"/>
                  <a:pt x="329184" y="298968"/>
                  <a:pt x="329184" y="329229"/>
                </a:cubicBezTo>
                <a:lnTo>
                  <a:pt x="329184" y="397807"/>
                </a:lnTo>
                <a:lnTo>
                  <a:pt x="486918" y="397807"/>
                </a:lnTo>
                <a:moveTo>
                  <a:pt x="96012" y="164634"/>
                </a:moveTo>
                <a:lnTo>
                  <a:pt x="123444" y="164634"/>
                </a:lnTo>
                <a:cubicBezTo>
                  <a:pt x="130988" y="164634"/>
                  <a:pt x="137160" y="170806"/>
                  <a:pt x="137160" y="178352"/>
                </a:cubicBezTo>
                <a:lnTo>
                  <a:pt x="137160" y="233217"/>
                </a:lnTo>
                <a:cubicBezTo>
                  <a:pt x="137160" y="240762"/>
                  <a:pt x="130988" y="246934"/>
                  <a:pt x="123444" y="246934"/>
                </a:cubicBezTo>
                <a:lnTo>
                  <a:pt x="96012" y="246934"/>
                </a:lnTo>
                <a:cubicBezTo>
                  <a:pt x="88468" y="246934"/>
                  <a:pt x="82296" y="240762"/>
                  <a:pt x="82296" y="233217"/>
                </a:cubicBezTo>
                <a:lnTo>
                  <a:pt x="82296" y="178352"/>
                </a:lnTo>
                <a:cubicBezTo>
                  <a:pt x="82296" y="170806"/>
                  <a:pt x="88468" y="164634"/>
                  <a:pt x="96012" y="164634"/>
                </a:cubicBezTo>
                <a:lnTo>
                  <a:pt x="96012" y="164634"/>
                </a:lnTo>
                <a:moveTo>
                  <a:pt x="411480" y="178352"/>
                </a:moveTo>
                <a:cubicBezTo>
                  <a:pt x="411480" y="170806"/>
                  <a:pt x="417652" y="164634"/>
                  <a:pt x="425196" y="164634"/>
                </a:cubicBezTo>
                <a:lnTo>
                  <a:pt x="452628" y="164634"/>
                </a:lnTo>
                <a:cubicBezTo>
                  <a:pt x="460172" y="164634"/>
                  <a:pt x="466344" y="170806"/>
                  <a:pt x="466344" y="178352"/>
                </a:cubicBezTo>
                <a:lnTo>
                  <a:pt x="466344" y="233217"/>
                </a:lnTo>
                <a:cubicBezTo>
                  <a:pt x="466344" y="240762"/>
                  <a:pt x="460172" y="246934"/>
                  <a:pt x="452628" y="246934"/>
                </a:cubicBezTo>
                <a:lnTo>
                  <a:pt x="425196" y="246934"/>
                </a:lnTo>
                <a:cubicBezTo>
                  <a:pt x="417652" y="246934"/>
                  <a:pt x="411480" y="240762"/>
                  <a:pt x="411480" y="233217"/>
                </a:cubicBezTo>
                <a:lnTo>
                  <a:pt x="411480" y="178352"/>
                </a:lnTo>
                <a:moveTo>
                  <a:pt x="96012" y="274364"/>
                </a:moveTo>
                <a:lnTo>
                  <a:pt x="123444" y="274364"/>
                </a:lnTo>
                <a:cubicBezTo>
                  <a:pt x="130988" y="274364"/>
                  <a:pt x="137160" y="280536"/>
                  <a:pt x="137160" y="288082"/>
                </a:cubicBezTo>
                <a:lnTo>
                  <a:pt x="137160" y="342947"/>
                </a:lnTo>
                <a:cubicBezTo>
                  <a:pt x="137160" y="350492"/>
                  <a:pt x="130988" y="356664"/>
                  <a:pt x="123444" y="356664"/>
                </a:cubicBezTo>
                <a:lnTo>
                  <a:pt x="96012" y="356664"/>
                </a:lnTo>
                <a:cubicBezTo>
                  <a:pt x="88468" y="356664"/>
                  <a:pt x="82296" y="350492"/>
                  <a:pt x="82296" y="342947"/>
                </a:cubicBezTo>
                <a:lnTo>
                  <a:pt x="82296" y="288082"/>
                </a:lnTo>
                <a:cubicBezTo>
                  <a:pt x="82296" y="280536"/>
                  <a:pt x="88468" y="274364"/>
                  <a:pt x="96012" y="274364"/>
                </a:cubicBezTo>
                <a:lnTo>
                  <a:pt x="96012" y="274364"/>
                </a:lnTo>
                <a:moveTo>
                  <a:pt x="411480" y="288077"/>
                </a:moveTo>
                <a:cubicBezTo>
                  <a:pt x="411480" y="280532"/>
                  <a:pt x="417652" y="274360"/>
                  <a:pt x="425196" y="274360"/>
                </a:cubicBezTo>
                <a:lnTo>
                  <a:pt x="452628" y="274360"/>
                </a:lnTo>
                <a:cubicBezTo>
                  <a:pt x="460172" y="274360"/>
                  <a:pt x="466344" y="280532"/>
                  <a:pt x="466344" y="288077"/>
                </a:cubicBezTo>
                <a:lnTo>
                  <a:pt x="466344" y="342942"/>
                </a:lnTo>
                <a:cubicBezTo>
                  <a:pt x="466344" y="350488"/>
                  <a:pt x="460172" y="356660"/>
                  <a:pt x="452628" y="356660"/>
                </a:cubicBezTo>
                <a:lnTo>
                  <a:pt x="425196" y="356660"/>
                </a:lnTo>
                <a:cubicBezTo>
                  <a:pt x="417652" y="356660"/>
                  <a:pt x="411480" y="350488"/>
                  <a:pt x="411480" y="342942"/>
                </a:cubicBezTo>
                <a:lnTo>
                  <a:pt x="411480" y="288077"/>
                </a:lnTo>
                <a:moveTo>
                  <a:pt x="205740" y="164634"/>
                </a:moveTo>
                <a:cubicBezTo>
                  <a:pt x="205740" y="126757"/>
                  <a:pt x="236442" y="96056"/>
                  <a:pt x="274320" y="96056"/>
                </a:cubicBezTo>
                <a:cubicBezTo>
                  <a:pt x="312198" y="96056"/>
                  <a:pt x="342900" y="126761"/>
                  <a:pt x="342900" y="164634"/>
                </a:cubicBezTo>
                <a:cubicBezTo>
                  <a:pt x="342900" y="202512"/>
                  <a:pt x="312198" y="233212"/>
                  <a:pt x="274320" y="233212"/>
                </a:cubicBezTo>
                <a:cubicBezTo>
                  <a:pt x="236442" y="233212"/>
                  <a:pt x="205740" y="202507"/>
                  <a:pt x="205740" y="164634"/>
                </a:cubicBezTo>
                <a:moveTo>
                  <a:pt x="274320" y="123487"/>
                </a:moveTo>
                <a:cubicBezTo>
                  <a:pt x="266776" y="123487"/>
                  <a:pt x="260604" y="129658"/>
                  <a:pt x="260604" y="137204"/>
                </a:cubicBezTo>
                <a:lnTo>
                  <a:pt x="260604" y="164634"/>
                </a:lnTo>
                <a:cubicBezTo>
                  <a:pt x="260604" y="172180"/>
                  <a:pt x="266776" y="178352"/>
                  <a:pt x="274320" y="178352"/>
                </a:cubicBezTo>
                <a:lnTo>
                  <a:pt x="294894" y="178352"/>
                </a:lnTo>
                <a:cubicBezTo>
                  <a:pt x="302438" y="178352"/>
                  <a:pt x="308610" y="172180"/>
                  <a:pt x="308610" y="164634"/>
                </a:cubicBezTo>
                <a:cubicBezTo>
                  <a:pt x="308610" y="157089"/>
                  <a:pt x="302438" y="150917"/>
                  <a:pt x="294894" y="150917"/>
                </a:cubicBezTo>
                <a:lnTo>
                  <a:pt x="288036" y="150917"/>
                </a:lnTo>
                <a:lnTo>
                  <a:pt x="288036" y="137200"/>
                </a:lnTo>
                <a:cubicBezTo>
                  <a:pt x="288036" y="129654"/>
                  <a:pt x="281864" y="123482"/>
                  <a:pt x="274320" y="123482"/>
                </a:cubicBezTo>
                <a:lnTo>
                  <a:pt x="274320" y="1234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9363" r="-10936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present simple form of the verb 'to be' is used to describe permanent or general truths.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an essential part of everyday conversation.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Usage of Present Simple 'To Be'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'I am a student', 'She is a doctor', 'They are friends'.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illustrate its use in describing roles and relationships.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Present Simple 'To Be'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present simple form is used to talk about facts, habits, and routines.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makes it a fundamental aspect of communication.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Present Simple 'To Be'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in its present simple form is crucial for expressing identity and states.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convey clear and concise information in daily interactions.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Significance in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9"/>
              </a:spcBef>
              <a:buNone/>
            </a:pPr>
            <a:r>
              <a:rPr lang="en-US" sz="327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 Simple Form of the Verb "To Be"</a:t>
            </a:r>
            <a:endParaRPr lang="en-US" sz="32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present continuous form of the verb 'to be' is used to describe actions that are happening at the moment of speaking.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way to express ongoing activities in real-time.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Present Continuous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'I am studying for my exam' and 'They are playing soccer'.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sentences illustrate how the present continuous form is applied in everyday scenarios.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Usage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present continuous form is used to describe temporary or changing situations.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actions or states that are not permanent.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Temporary or Changing Situations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often used with words like 'now', 'at the moment', or 'currently'.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time indicators help specify the immediacy of the action.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Time Indicators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 Continuous Form of the Verb "To Be"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397418"/>
                  <a:pt x="397418" y="497205"/>
                  <a:pt x="274320" y="497205"/>
                </a:cubicBezTo>
                <a:cubicBezTo>
                  <a:pt x="151222" y="497205"/>
                  <a:pt x="51435" y="397418"/>
                  <a:pt x="51435" y="274320"/>
                </a:cubicBezTo>
                <a:cubicBezTo>
                  <a:pt x="51435" y="151222"/>
                  <a:pt x="151222" y="51435"/>
                  <a:pt x="274320" y="51435"/>
                </a:cubicBezTo>
                <a:cubicBezTo>
                  <a:pt x="397418" y="51435"/>
                  <a:pt x="497205" y="151222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425821"/>
                  <a:pt x="122819" y="548640"/>
                  <a:pt x="274320" y="548640"/>
                </a:cubicBezTo>
                <a:cubicBezTo>
                  <a:pt x="425821" y="548640"/>
                  <a:pt x="548640" y="425821"/>
                  <a:pt x="548640" y="274320"/>
                </a:cubicBezTo>
                <a:cubicBezTo>
                  <a:pt x="548640" y="122819"/>
                  <a:pt x="425821" y="0"/>
                  <a:pt x="274320" y="0"/>
                </a:cubicBezTo>
                <a:cubicBezTo>
                  <a:pt x="122819" y="0"/>
                  <a:pt x="0" y="122819"/>
                  <a:pt x="0" y="274320"/>
                </a:cubicBezTo>
                <a:moveTo>
                  <a:pt x="248605" y="128590"/>
                </a:moveTo>
                <a:lnTo>
                  <a:pt x="248605" y="274326"/>
                </a:lnTo>
                <a:cubicBezTo>
                  <a:pt x="248605" y="282901"/>
                  <a:pt x="252890" y="290933"/>
                  <a:pt x="260072" y="295755"/>
                </a:cubicBezTo>
                <a:lnTo>
                  <a:pt x="362942" y="364335"/>
                </a:lnTo>
                <a:cubicBezTo>
                  <a:pt x="374727" y="372263"/>
                  <a:pt x="390697" y="369048"/>
                  <a:pt x="398625" y="357154"/>
                </a:cubicBezTo>
                <a:cubicBezTo>
                  <a:pt x="406553" y="345259"/>
                  <a:pt x="403338" y="329398"/>
                  <a:pt x="391444" y="321470"/>
                </a:cubicBezTo>
                <a:lnTo>
                  <a:pt x="300040" y="260604"/>
                </a:lnTo>
                <a:lnTo>
                  <a:pt x="300040" y="128590"/>
                </a:lnTo>
                <a:cubicBezTo>
                  <a:pt x="300040" y="114337"/>
                  <a:pt x="288574" y="102876"/>
                  <a:pt x="274326" y="102876"/>
                </a:cubicBezTo>
                <a:cubicBezTo>
                  <a:pt x="260072" y="102876"/>
                  <a:pt x="248611" y="114342"/>
                  <a:pt x="248611" y="128596"/>
                </a:cubicBezTo>
                <a:lnTo>
                  <a:pt x="248605" y="1285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2983" y="2595116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428739" y="2595116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25718" y="0"/>
                </a:moveTo>
                <a:cubicBezTo>
                  <a:pt x="11464" y="0"/>
                  <a:pt x="0" y="11467"/>
                  <a:pt x="0" y="25720"/>
                </a:cubicBezTo>
                <a:cubicBezTo>
                  <a:pt x="0" y="39974"/>
                  <a:pt x="11464" y="51441"/>
                  <a:pt x="25718" y="51441"/>
                </a:cubicBezTo>
                <a:lnTo>
                  <a:pt x="34289" y="51441"/>
                </a:lnTo>
                <a:lnTo>
                  <a:pt x="34289" y="71801"/>
                </a:lnTo>
                <a:cubicBezTo>
                  <a:pt x="34289" y="114984"/>
                  <a:pt x="51435" y="156456"/>
                  <a:pt x="81975" y="186993"/>
                </a:cubicBezTo>
                <a:lnTo>
                  <a:pt x="169415" y="274326"/>
                </a:lnTo>
                <a:lnTo>
                  <a:pt x="81975" y="361658"/>
                </a:lnTo>
                <a:cubicBezTo>
                  <a:pt x="51435" y="392195"/>
                  <a:pt x="34289" y="433667"/>
                  <a:pt x="34289" y="476851"/>
                </a:cubicBezTo>
                <a:lnTo>
                  <a:pt x="34289" y="497211"/>
                </a:lnTo>
                <a:lnTo>
                  <a:pt x="25718" y="497211"/>
                </a:lnTo>
                <a:cubicBezTo>
                  <a:pt x="11464" y="497211"/>
                  <a:pt x="0" y="508677"/>
                  <a:pt x="0" y="522931"/>
                </a:cubicBezTo>
                <a:cubicBezTo>
                  <a:pt x="0" y="537185"/>
                  <a:pt x="11464" y="548651"/>
                  <a:pt x="25718" y="548651"/>
                </a:cubicBezTo>
                <a:lnTo>
                  <a:pt x="385763" y="548651"/>
                </a:lnTo>
                <a:cubicBezTo>
                  <a:pt x="400016" y="548651"/>
                  <a:pt x="411480" y="537185"/>
                  <a:pt x="411480" y="522937"/>
                </a:cubicBezTo>
                <a:cubicBezTo>
                  <a:pt x="411480" y="508683"/>
                  <a:pt x="400016" y="497222"/>
                  <a:pt x="385763" y="497222"/>
                </a:cubicBezTo>
                <a:lnTo>
                  <a:pt x="377191" y="497222"/>
                </a:lnTo>
                <a:lnTo>
                  <a:pt x="377191" y="476862"/>
                </a:lnTo>
                <a:cubicBezTo>
                  <a:pt x="377191" y="433678"/>
                  <a:pt x="360045" y="392207"/>
                  <a:pt x="329505" y="361669"/>
                </a:cubicBezTo>
                <a:lnTo>
                  <a:pt x="242065" y="274337"/>
                </a:lnTo>
                <a:lnTo>
                  <a:pt x="329398" y="187004"/>
                </a:lnTo>
                <a:cubicBezTo>
                  <a:pt x="360045" y="156467"/>
                  <a:pt x="377191" y="114995"/>
                  <a:pt x="377191" y="71812"/>
                </a:cubicBezTo>
                <a:lnTo>
                  <a:pt x="377191" y="51452"/>
                </a:lnTo>
                <a:lnTo>
                  <a:pt x="385763" y="51452"/>
                </a:lnTo>
                <a:cubicBezTo>
                  <a:pt x="400016" y="51452"/>
                  <a:pt x="411480" y="39985"/>
                  <a:pt x="411480" y="25737"/>
                </a:cubicBezTo>
                <a:cubicBezTo>
                  <a:pt x="411480" y="11483"/>
                  <a:pt x="400016" y="22"/>
                  <a:pt x="385763" y="22"/>
                </a:cubicBezTo>
                <a:lnTo>
                  <a:pt x="25718" y="0"/>
                </a:lnTo>
                <a:moveTo>
                  <a:pt x="205740" y="310645"/>
                </a:moveTo>
                <a:lnTo>
                  <a:pt x="293073" y="397978"/>
                </a:lnTo>
                <a:cubicBezTo>
                  <a:pt x="313968" y="418980"/>
                  <a:pt x="325756" y="447268"/>
                  <a:pt x="325756" y="476845"/>
                </a:cubicBezTo>
                <a:lnTo>
                  <a:pt x="325756" y="497205"/>
                </a:lnTo>
                <a:lnTo>
                  <a:pt x="85728" y="497205"/>
                </a:lnTo>
                <a:lnTo>
                  <a:pt x="85728" y="476845"/>
                </a:lnTo>
                <a:cubicBezTo>
                  <a:pt x="85728" y="447268"/>
                  <a:pt x="97517" y="418980"/>
                  <a:pt x="118412" y="398088"/>
                </a:cubicBezTo>
                <a:lnTo>
                  <a:pt x="205740" y="310645"/>
                </a:lnTo>
                <a:moveTo>
                  <a:pt x="205740" y="237885"/>
                </a:moveTo>
                <a:lnTo>
                  <a:pt x="118407" y="150552"/>
                </a:lnTo>
                <a:cubicBezTo>
                  <a:pt x="97512" y="129655"/>
                  <a:pt x="85724" y="101367"/>
                  <a:pt x="85724" y="71795"/>
                </a:cubicBezTo>
                <a:lnTo>
                  <a:pt x="85724" y="51435"/>
                </a:lnTo>
                <a:lnTo>
                  <a:pt x="325752" y="51435"/>
                </a:lnTo>
                <a:lnTo>
                  <a:pt x="325752" y="71795"/>
                </a:lnTo>
                <a:cubicBezTo>
                  <a:pt x="325752" y="101372"/>
                  <a:pt x="313963" y="129660"/>
                  <a:pt x="293068" y="150552"/>
                </a:cubicBezTo>
                <a:lnTo>
                  <a:pt x="205736" y="237989"/>
                </a:lnTo>
                <a:lnTo>
                  <a:pt x="205740" y="2378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225870" y="2595116"/>
            <a:ext cx="445857" cy="548640"/>
          </a:xfrm>
          <a:custGeom>
            <a:avLst/>
            <a:gdLst/>
            <a:ahLst/>
            <a:cxnLst/>
            <a:rect l="l" t="t" r="r" b="b"/>
            <a:pathLst>
              <a:path w="445857" h="548640">
                <a:moveTo>
                  <a:pt x="137186" y="25720"/>
                </a:moveTo>
                <a:cubicBezTo>
                  <a:pt x="137186" y="11467"/>
                  <a:pt x="148653" y="0"/>
                  <a:pt x="162907" y="0"/>
                </a:cubicBezTo>
                <a:lnTo>
                  <a:pt x="282945" y="0"/>
                </a:lnTo>
                <a:cubicBezTo>
                  <a:pt x="297200" y="0"/>
                  <a:pt x="308667" y="11467"/>
                  <a:pt x="308667" y="25720"/>
                </a:cubicBezTo>
                <a:cubicBezTo>
                  <a:pt x="308667" y="39974"/>
                  <a:pt x="297200" y="51441"/>
                  <a:pt x="282945" y="51441"/>
                </a:cubicBezTo>
                <a:lnTo>
                  <a:pt x="248650" y="51441"/>
                </a:lnTo>
                <a:lnTo>
                  <a:pt x="248650" y="104384"/>
                </a:lnTo>
                <a:cubicBezTo>
                  <a:pt x="295166" y="109744"/>
                  <a:pt x="337394" y="129358"/>
                  <a:pt x="370619" y="158936"/>
                </a:cubicBezTo>
                <a:lnTo>
                  <a:pt x="401913" y="127531"/>
                </a:lnTo>
                <a:cubicBezTo>
                  <a:pt x="411990" y="117458"/>
                  <a:pt x="428277" y="117458"/>
                  <a:pt x="438246" y="127531"/>
                </a:cubicBezTo>
                <a:cubicBezTo>
                  <a:pt x="448216" y="137605"/>
                  <a:pt x="448323" y="153899"/>
                  <a:pt x="438246" y="163862"/>
                </a:cubicBezTo>
                <a:lnTo>
                  <a:pt x="405021" y="197088"/>
                </a:lnTo>
                <a:cubicBezTo>
                  <a:pt x="430743" y="233419"/>
                  <a:pt x="445857" y="277793"/>
                  <a:pt x="445857" y="325700"/>
                </a:cubicBezTo>
                <a:cubicBezTo>
                  <a:pt x="445857" y="448848"/>
                  <a:pt x="346074" y="548629"/>
                  <a:pt x="222929" y="548629"/>
                </a:cubicBezTo>
                <a:cubicBezTo>
                  <a:pt x="99783" y="548629"/>
                  <a:pt x="0" y="448952"/>
                  <a:pt x="0" y="325810"/>
                </a:cubicBezTo>
                <a:cubicBezTo>
                  <a:pt x="0" y="211347"/>
                  <a:pt x="86171" y="117135"/>
                  <a:pt x="197207" y="104384"/>
                </a:cubicBezTo>
                <a:lnTo>
                  <a:pt x="197207" y="51441"/>
                </a:lnTo>
                <a:lnTo>
                  <a:pt x="162912" y="51441"/>
                </a:lnTo>
                <a:cubicBezTo>
                  <a:pt x="148658" y="51441"/>
                  <a:pt x="137190" y="39974"/>
                  <a:pt x="137190" y="25720"/>
                </a:cubicBezTo>
                <a:lnTo>
                  <a:pt x="137186" y="25720"/>
                </a:lnTo>
                <a:moveTo>
                  <a:pt x="222929" y="497304"/>
                </a:moveTo>
                <a:cubicBezTo>
                  <a:pt x="317638" y="497304"/>
                  <a:pt x="394414" y="420527"/>
                  <a:pt x="394414" y="325821"/>
                </a:cubicBezTo>
                <a:cubicBezTo>
                  <a:pt x="394414" y="231115"/>
                  <a:pt x="317638" y="154338"/>
                  <a:pt x="222929" y="154338"/>
                </a:cubicBezTo>
                <a:cubicBezTo>
                  <a:pt x="128220" y="154338"/>
                  <a:pt x="51443" y="231115"/>
                  <a:pt x="51443" y="325821"/>
                </a:cubicBezTo>
                <a:cubicBezTo>
                  <a:pt x="51443" y="420527"/>
                  <a:pt x="128220" y="497304"/>
                  <a:pt x="222929" y="497304"/>
                </a:cubicBezTo>
                <a:lnTo>
                  <a:pt x="222929" y="497304"/>
                </a:lnTo>
                <a:moveTo>
                  <a:pt x="248650" y="231504"/>
                </a:moveTo>
                <a:lnTo>
                  <a:pt x="248650" y="342966"/>
                </a:lnTo>
                <a:cubicBezTo>
                  <a:pt x="248650" y="357220"/>
                  <a:pt x="237183" y="368686"/>
                  <a:pt x="222929" y="368686"/>
                </a:cubicBezTo>
                <a:cubicBezTo>
                  <a:pt x="208674" y="368686"/>
                  <a:pt x="197207" y="357220"/>
                  <a:pt x="197207" y="342966"/>
                </a:cubicBezTo>
                <a:lnTo>
                  <a:pt x="197207" y="231504"/>
                </a:lnTo>
                <a:cubicBezTo>
                  <a:pt x="197207" y="217250"/>
                  <a:pt x="208674" y="205784"/>
                  <a:pt x="222929" y="205784"/>
                </a:cubicBezTo>
                <a:cubicBezTo>
                  <a:pt x="237183" y="205784"/>
                  <a:pt x="248650" y="217250"/>
                  <a:pt x="248650" y="231504"/>
                </a:cubicBezTo>
                <a:lnTo>
                  <a:pt x="248650" y="23150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past simple form of the verb 'to be' is used to describe completed actions in the past.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way to talk about events or states that have already occurred.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Past Simple Form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sentences like 'I was a student last year' and 'She was a teacher'.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illustrate how the verb 'to be' is applied in past contexts.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Usage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past simple form is used to describe past experiences or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in narrating situations or conditions that happened before now.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Past Experiences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often used with words like 'yesterday', 'last week', or 'last year'.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time indicators help specify when the past action or state occurred.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Time Indicators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0"/>
              </a:spcBef>
              <a:buNone/>
            </a:pPr>
            <a:r>
              <a:rPr lang="en-US" sz="3491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Past Simple Form of the Verb "To Be"</a:t>
            </a:r>
            <a:endParaRPr lang="en-US" sz="34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future simple form of the verb 'to be' is used to describe future plans or predictions.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in expressing actions or states that are expected to occur in the future.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Future Simple Form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sentences like 'I will be a doctor' and 'They will be rich'.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illustrate how the future simple form conveys future intentions or outcomes.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Usage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future simple form is often used with words like 'tomorrow', 'next week', or 'next year'.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time indicators help specify when the future action or state will occur.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Contextual Usage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to describe future actions or states of 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form is essential for discussing events or conditions that are yet to happen.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the Future Simple Form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Simple Form of the Verb "To Be"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54378" y="231779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49237" y="231574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17145" y="0"/>
                </a:moveTo>
                <a:cubicBezTo>
                  <a:pt x="7643" y="0"/>
                  <a:pt x="0" y="7644"/>
                  <a:pt x="0" y="17147"/>
                </a:cubicBezTo>
                <a:cubicBezTo>
                  <a:pt x="0" y="26649"/>
                  <a:pt x="7643" y="34294"/>
                  <a:pt x="17145" y="34294"/>
                </a:cubicBezTo>
                <a:lnTo>
                  <a:pt x="22859" y="34294"/>
                </a:lnTo>
                <a:lnTo>
                  <a:pt x="22859" y="47867"/>
                </a:lnTo>
                <a:cubicBezTo>
                  <a:pt x="22859" y="76656"/>
                  <a:pt x="34290" y="104304"/>
                  <a:pt x="54650" y="124662"/>
                </a:cubicBezTo>
                <a:lnTo>
                  <a:pt x="112943" y="182884"/>
                </a:lnTo>
                <a:lnTo>
                  <a:pt x="54650" y="241105"/>
                </a:lnTo>
                <a:cubicBezTo>
                  <a:pt x="34290" y="261463"/>
                  <a:pt x="22859" y="289111"/>
                  <a:pt x="22859" y="317900"/>
                </a:cubicBezTo>
                <a:lnTo>
                  <a:pt x="22859" y="331473"/>
                </a:lnTo>
                <a:lnTo>
                  <a:pt x="17145" y="331473"/>
                </a:lnTo>
                <a:cubicBezTo>
                  <a:pt x="7643" y="331473"/>
                  <a:pt x="0" y="339118"/>
                  <a:pt x="0" y="348620"/>
                </a:cubicBezTo>
                <a:cubicBezTo>
                  <a:pt x="0" y="358123"/>
                  <a:pt x="7643" y="365767"/>
                  <a:pt x="17145" y="365767"/>
                </a:cubicBezTo>
                <a:lnTo>
                  <a:pt x="257175" y="365767"/>
                </a:lnTo>
                <a:cubicBezTo>
                  <a:pt x="266677" y="365767"/>
                  <a:pt x="274320" y="358123"/>
                  <a:pt x="274320" y="348624"/>
                </a:cubicBezTo>
                <a:cubicBezTo>
                  <a:pt x="274320" y="339121"/>
                  <a:pt x="266677" y="331481"/>
                  <a:pt x="257175" y="331481"/>
                </a:cubicBezTo>
                <a:lnTo>
                  <a:pt x="251461" y="331481"/>
                </a:lnTo>
                <a:lnTo>
                  <a:pt x="251461" y="317907"/>
                </a:lnTo>
                <a:cubicBezTo>
                  <a:pt x="251461" y="289118"/>
                  <a:pt x="240030" y="261471"/>
                  <a:pt x="219670" y="241112"/>
                </a:cubicBezTo>
                <a:lnTo>
                  <a:pt x="161377" y="182891"/>
                </a:lnTo>
                <a:lnTo>
                  <a:pt x="219599" y="124669"/>
                </a:lnTo>
                <a:cubicBezTo>
                  <a:pt x="240030" y="104311"/>
                  <a:pt x="251461" y="76663"/>
                  <a:pt x="251461" y="47874"/>
                </a:cubicBezTo>
                <a:lnTo>
                  <a:pt x="251461" y="34301"/>
                </a:lnTo>
                <a:lnTo>
                  <a:pt x="257175" y="34301"/>
                </a:lnTo>
                <a:cubicBezTo>
                  <a:pt x="266677" y="34301"/>
                  <a:pt x="274320" y="26656"/>
                  <a:pt x="274320" y="17158"/>
                </a:cubicBezTo>
                <a:cubicBezTo>
                  <a:pt x="274320" y="7655"/>
                  <a:pt x="266677" y="14"/>
                  <a:pt x="257175" y="14"/>
                </a:cubicBezTo>
                <a:lnTo>
                  <a:pt x="17145" y="0"/>
                </a:lnTo>
                <a:moveTo>
                  <a:pt x="137160" y="207097"/>
                </a:moveTo>
                <a:lnTo>
                  <a:pt x="195382" y="265319"/>
                </a:lnTo>
                <a:cubicBezTo>
                  <a:pt x="209312" y="279320"/>
                  <a:pt x="217171" y="298179"/>
                  <a:pt x="217171" y="317897"/>
                </a:cubicBezTo>
                <a:lnTo>
                  <a:pt x="217171" y="331470"/>
                </a:lnTo>
                <a:lnTo>
                  <a:pt x="57152" y="331470"/>
                </a:lnTo>
                <a:lnTo>
                  <a:pt x="57152" y="317897"/>
                </a:lnTo>
                <a:cubicBezTo>
                  <a:pt x="57152" y="298179"/>
                  <a:pt x="65011" y="279320"/>
                  <a:pt x="78941" y="265392"/>
                </a:cubicBezTo>
                <a:lnTo>
                  <a:pt x="137160" y="207097"/>
                </a:lnTo>
                <a:moveTo>
                  <a:pt x="137160" y="158590"/>
                </a:moveTo>
                <a:lnTo>
                  <a:pt x="78938" y="100368"/>
                </a:lnTo>
                <a:cubicBezTo>
                  <a:pt x="65008" y="86436"/>
                  <a:pt x="57149" y="67578"/>
                  <a:pt x="57149" y="47863"/>
                </a:cubicBezTo>
                <a:lnTo>
                  <a:pt x="57149" y="34290"/>
                </a:lnTo>
                <a:lnTo>
                  <a:pt x="217168" y="34290"/>
                </a:lnTo>
                <a:lnTo>
                  <a:pt x="217168" y="47863"/>
                </a:lnTo>
                <a:cubicBezTo>
                  <a:pt x="217168" y="67581"/>
                  <a:pt x="209309" y="86440"/>
                  <a:pt x="195379" y="100368"/>
                </a:cubicBezTo>
                <a:lnTo>
                  <a:pt x="137157" y="158659"/>
                </a:lnTo>
                <a:lnTo>
                  <a:pt x="137160" y="1585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4378" y="441647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91439" y="0"/>
                </a:moveTo>
                <a:cubicBezTo>
                  <a:pt x="100941" y="0"/>
                  <a:pt x="108583" y="7644"/>
                  <a:pt x="108583" y="17147"/>
                </a:cubicBezTo>
                <a:lnTo>
                  <a:pt x="108583" y="45724"/>
                </a:lnTo>
                <a:lnTo>
                  <a:pt x="211454" y="45724"/>
                </a:lnTo>
                <a:lnTo>
                  <a:pt x="211454" y="17150"/>
                </a:lnTo>
                <a:cubicBezTo>
                  <a:pt x="211454" y="7648"/>
                  <a:pt x="219096" y="7"/>
                  <a:pt x="228598" y="7"/>
                </a:cubicBezTo>
                <a:cubicBezTo>
                  <a:pt x="238100" y="7"/>
                  <a:pt x="245743" y="7652"/>
                  <a:pt x="245743" y="17154"/>
                </a:cubicBezTo>
                <a:lnTo>
                  <a:pt x="245743" y="45731"/>
                </a:lnTo>
                <a:lnTo>
                  <a:pt x="274319" y="45731"/>
                </a:lnTo>
                <a:cubicBezTo>
                  <a:pt x="299535" y="45731"/>
                  <a:pt x="320040" y="66232"/>
                  <a:pt x="320040" y="91451"/>
                </a:cubicBezTo>
                <a:lnTo>
                  <a:pt x="320040" y="102881"/>
                </a:lnTo>
                <a:lnTo>
                  <a:pt x="320040" y="137171"/>
                </a:lnTo>
                <a:lnTo>
                  <a:pt x="320040" y="320051"/>
                </a:lnTo>
                <a:cubicBezTo>
                  <a:pt x="320040" y="345270"/>
                  <a:pt x="299538" y="365771"/>
                  <a:pt x="274319" y="365771"/>
                </a:cubicBezTo>
                <a:lnTo>
                  <a:pt x="45718" y="365771"/>
                </a:lnTo>
                <a:cubicBezTo>
                  <a:pt x="20502" y="365771"/>
                  <a:pt x="-3" y="345270"/>
                  <a:pt x="-3" y="320051"/>
                </a:cubicBezTo>
                <a:lnTo>
                  <a:pt x="-3" y="137171"/>
                </a:lnTo>
                <a:lnTo>
                  <a:pt x="-3" y="102881"/>
                </a:lnTo>
                <a:lnTo>
                  <a:pt x="-3" y="91451"/>
                </a:lnTo>
                <a:cubicBezTo>
                  <a:pt x="-3" y="66232"/>
                  <a:pt x="20499" y="45731"/>
                  <a:pt x="45718" y="45731"/>
                </a:cubicBezTo>
                <a:lnTo>
                  <a:pt x="74294" y="45731"/>
                </a:lnTo>
                <a:lnTo>
                  <a:pt x="74294" y="17158"/>
                </a:lnTo>
                <a:cubicBezTo>
                  <a:pt x="74294" y="7655"/>
                  <a:pt x="81937" y="14"/>
                  <a:pt x="91439" y="14"/>
                </a:cubicBezTo>
                <a:lnTo>
                  <a:pt x="91439" y="0"/>
                </a:lnTo>
                <a:moveTo>
                  <a:pt x="285751" y="137160"/>
                </a:moveTo>
                <a:lnTo>
                  <a:pt x="34292" y="137160"/>
                </a:ln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137160"/>
                </a:lnTo>
                <a:moveTo>
                  <a:pt x="80010" y="182880"/>
                </a:moveTo>
                <a:lnTo>
                  <a:pt x="240030" y="182880"/>
                </a:lnTo>
                <a:cubicBezTo>
                  <a:pt x="246316" y="182880"/>
                  <a:pt x="251459" y="188023"/>
                  <a:pt x="251459" y="194310"/>
                </a:cubicBezTo>
                <a:lnTo>
                  <a:pt x="251459" y="240030"/>
                </a:lnTo>
                <a:cubicBezTo>
                  <a:pt x="251459" y="246317"/>
                  <a:pt x="246316" y="251460"/>
                  <a:pt x="240030" y="251460"/>
                </a:cubicBezTo>
                <a:lnTo>
                  <a:pt x="80010" y="251460"/>
                </a:lnTo>
                <a:cubicBezTo>
                  <a:pt x="73724" y="251460"/>
                  <a:pt x="68581" y="246317"/>
                  <a:pt x="68581" y="240030"/>
                </a:cubicBezTo>
                <a:lnTo>
                  <a:pt x="68581" y="194310"/>
                </a:lnTo>
                <a:cubicBezTo>
                  <a:pt x="68581" y="188023"/>
                  <a:pt x="73724" y="182880"/>
                  <a:pt x="80010" y="182880"/>
                </a:cubicBezTo>
                <a:lnTo>
                  <a:pt x="80010" y="1828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26413" y="4416470"/>
            <a:ext cx="319969" cy="365760"/>
          </a:xfrm>
          <a:custGeom>
            <a:avLst/>
            <a:gdLst/>
            <a:ahLst/>
            <a:cxnLst/>
            <a:rect l="l" t="t" r="r" b="b"/>
            <a:pathLst>
              <a:path w="319969" h="365760">
                <a:moveTo>
                  <a:pt x="285751" y="160020"/>
                </a:moveTo>
                <a:cubicBezTo>
                  <a:pt x="285751" y="210740"/>
                  <a:pt x="255748" y="254459"/>
                  <a:pt x="212456" y="274320"/>
                </a:cubicBezTo>
                <a:lnTo>
                  <a:pt x="271964" y="274320"/>
                </a:lnTo>
                <a:cubicBezTo>
                  <a:pt x="301609" y="245246"/>
                  <a:pt x="319968" y="204811"/>
                  <a:pt x="319968" y="160020"/>
                </a:cubicBezTo>
                <a:cubicBezTo>
                  <a:pt x="320039" y="71652"/>
                  <a:pt x="248388" y="0"/>
                  <a:pt x="160019" y="0"/>
                </a:cubicBezTo>
                <a:cubicBezTo>
                  <a:pt x="71650" y="0"/>
                  <a:pt x="0" y="71652"/>
                  <a:pt x="0" y="160020"/>
                </a:cubicBezTo>
                <a:cubicBezTo>
                  <a:pt x="0" y="204811"/>
                  <a:pt x="18360" y="245246"/>
                  <a:pt x="48005" y="274320"/>
                </a:cubicBezTo>
                <a:lnTo>
                  <a:pt x="107512" y="274320"/>
                </a:lnTo>
                <a:cubicBezTo>
                  <a:pt x="64294" y="254459"/>
                  <a:pt x="34288" y="210740"/>
                  <a:pt x="34288" y="160020"/>
                </a:cubicBezTo>
                <a:cubicBezTo>
                  <a:pt x="34288" y="90584"/>
                  <a:pt x="90580" y="34290"/>
                  <a:pt x="160016" y="34290"/>
                </a:cubicBezTo>
                <a:cubicBezTo>
                  <a:pt x="229452" y="34290"/>
                  <a:pt x="285745" y="90584"/>
                  <a:pt x="285745" y="160020"/>
                </a:cubicBezTo>
                <a:lnTo>
                  <a:pt x="285751" y="160020"/>
                </a:lnTo>
                <a:moveTo>
                  <a:pt x="119659" y="71652"/>
                </a:moveTo>
                <a:cubicBezTo>
                  <a:pt x="117803" y="66652"/>
                  <a:pt x="110802" y="66652"/>
                  <a:pt x="108943" y="71652"/>
                </a:cubicBezTo>
                <a:lnTo>
                  <a:pt x="101942" y="90511"/>
                </a:lnTo>
                <a:lnTo>
                  <a:pt x="83083" y="97512"/>
                </a:lnTo>
                <a:cubicBezTo>
                  <a:pt x="78082" y="99370"/>
                  <a:pt x="78082" y="106370"/>
                  <a:pt x="83083" y="108228"/>
                </a:cubicBezTo>
                <a:lnTo>
                  <a:pt x="101942" y="115229"/>
                </a:lnTo>
                <a:lnTo>
                  <a:pt x="108943" y="134088"/>
                </a:lnTo>
                <a:cubicBezTo>
                  <a:pt x="110799" y="139088"/>
                  <a:pt x="117800" y="139088"/>
                  <a:pt x="119659" y="134088"/>
                </a:cubicBezTo>
                <a:lnTo>
                  <a:pt x="126660" y="115229"/>
                </a:lnTo>
                <a:lnTo>
                  <a:pt x="145518" y="108228"/>
                </a:lnTo>
                <a:cubicBezTo>
                  <a:pt x="150520" y="106370"/>
                  <a:pt x="150520" y="99370"/>
                  <a:pt x="145518" y="97512"/>
                </a:cubicBezTo>
                <a:lnTo>
                  <a:pt x="126660" y="90511"/>
                </a:lnTo>
                <a:lnTo>
                  <a:pt x="119659" y="71652"/>
                </a:lnTo>
                <a:moveTo>
                  <a:pt x="200384" y="105942"/>
                </a:moveTo>
                <a:lnTo>
                  <a:pt x="187239" y="141520"/>
                </a:lnTo>
                <a:lnTo>
                  <a:pt x="151662" y="154665"/>
                </a:lnTo>
                <a:cubicBezTo>
                  <a:pt x="146661" y="156523"/>
                  <a:pt x="146661" y="163524"/>
                  <a:pt x="151662" y="165382"/>
                </a:cubicBezTo>
                <a:lnTo>
                  <a:pt x="187239" y="178528"/>
                </a:lnTo>
                <a:lnTo>
                  <a:pt x="200384" y="214105"/>
                </a:lnTo>
                <a:cubicBezTo>
                  <a:pt x="202239" y="219105"/>
                  <a:pt x="209240" y="219105"/>
                  <a:pt x="211099" y="214105"/>
                </a:cubicBezTo>
                <a:lnTo>
                  <a:pt x="224244" y="178528"/>
                </a:lnTo>
                <a:lnTo>
                  <a:pt x="259821" y="165382"/>
                </a:lnTo>
                <a:cubicBezTo>
                  <a:pt x="264822" y="163524"/>
                  <a:pt x="264822" y="156523"/>
                  <a:pt x="259821" y="154665"/>
                </a:cubicBezTo>
                <a:lnTo>
                  <a:pt x="224244" y="141520"/>
                </a:lnTo>
                <a:lnTo>
                  <a:pt x="211099" y="105942"/>
                </a:lnTo>
                <a:cubicBezTo>
                  <a:pt x="209243" y="100942"/>
                  <a:pt x="202243" y="100942"/>
                  <a:pt x="200384" y="105942"/>
                </a:cubicBezTo>
                <a:lnTo>
                  <a:pt x="200384" y="105942"/>
                </a:lnTo>
                <a:moveTo>
                  <a:pt x="14501" y="338756"/>
                </a:moveTo>
                <a:cubicBezTo>
                  <a:pt x="10856" y="343972"/>
                  <a:pt x="10357" y="350830"/>
                  <a:pt x="13359" y="356473"/>
                </a:cubicBezTo>
                <a:cubicBezTo>
                  <a:pt x="16360" y="362117"/>
                  <a:pt x="22215" y="365760"/>
                  <a:pt x="28576" y="365760"/>
                </a:cubicBezTo>
                <a:lnTo>
                  <a:pt x="291466" y="365760"/>
                </a:lnTo>
                <a:cubicBezTo>
                  <a:pt x="297824" y="365760"/>
                  <a:pt x="303753" y="362187"/>
                  <a:pt x="306683" y="356543"/>
                </a:cubicBezTo>
                <a:cubicBezTo>
                  <a:pt x="309611" y="350899"/>
                  <a:pt x="309182" y="344041"/>
                  <a:pt x="305541" y="338825"/>
                </a:cubicBezTo>
                <a:lnTo>
                  <a:pt x="276395" y="297176"/>
                </a:lnTo>
                <a:lnTo>
                  <a:pt x="43653" y="297176"/>
                </a:lnTo>
                <a:lnTo>
                  <a:pt x="14501" y="33875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01" r="-916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1"/>
              </a:spcBef>
              <a:buNone/>
            </a:pPr>
            <a:r>
              <a:rPr lang="en-US" sz="110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used in various grammatical structures, such as introductions, descriptions, and comparisons.</a:t>
            </a:r>
            <a:endParaRPr lang="en-US" sz="1101" dirty="0"/>
          </a:p>
          <a:p>
            <a:pPr algn="l" marL="0" indent="0">
              <a:lnSpc>
                <a:spcPct val="100000"/>
              </a:lnSpc>
              <a:spcBef>
                <a:spcPts val="1101"/>
              </a:spcBef>
              <a:buNone/>
            </a:pPr>
            <a:r>
              <a:rPr lang="en-US" sz="110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include: 'I am a student from the USA', 'She is a great singer', 'They are better than us'.</a:t>
            </a:r>
            <a:endParaRPr lang="en-US" sz="1101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Verb 'To Be'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used to describe people, places, and things.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provide essential details in communication.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People, Places, and Things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an essential part of everyday conversation.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frequently used to express states of being and relationships.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in Everyday Conversation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9"/>
              </a:spcBef>
              <a:buNone/>
            </a:pPr>
            <a:r>
              <a:rPr lang="en-US" sz="110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the verb 'to be' include: 'I am a student from the USA', 'She is a great singer', 'They are better than us'.</a:t>
            </a:r>
            <a:endParaRPr lang="en-US" sz="1109" dirty="0"/>
          </a:p>
          <a:p>
            <a:pPr algn="l" marL="0" indent="0">
              <a:lnSpc>
                <a:spcPct val="100000"/>
              </a:lnSpc>
              <a:spcBef>
                <a:spcPts val="1109"/>
              </a:spcBef>
              <a:buNone/>
            </a:pPr>
            <a:r>
              <a:rPr lang="en-US" sz="110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highlight its role in introductions, descriptions, and comparisons.</a:t>
            </a:r>
            <a:endParaRPr lang="en-US" sz="1109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Usage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4378" y="2215279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19722" y="2213222"/>
            <a:ext cx="217169" cy="365760"/>
          </a:xfrm>
          <a:custGeom>
            <a:avLst/>
            <a:gdLst/>
            <a:ahLst/>
            <a:cxnLst/>
            <a:rect l="l" t="t" r="r" b="b"/>
            <a:pathLst>
              <a:path w="217169" h="365760">
                <a:moveTo>
                  <a:pt x="74287" y="34290"/>
                </a:moveTo>
                <a:cubicBezTo>
                  <a:pt x="74287" y="15351"/>
                  <a:pt x="89639" y="0"/>
                  <a:pt x="108578" y="0"/>
                </a:cubicBezTo>
                <a:cubicBezTo>
                  <a:pt x="127515" y="0"/>
                  <a:pt x="142869" y="15351"/>
                  <a:pt x="142869" y="34290"/>
                </a:cubicBezTo>
                <a:cubicBezTo>
                  <a:pt x="142869" y="53229"/>
                  <a:pt x="127517" y="68580"/>
                  <a:pt x="108578" y="68580"/>
                </a:cubicBezTo>
                <a:cubicBezTo>
                  <a:pt x="89641" y="68580"/>
                  <a:pt x="74287" y="53229"/>
                  <a:pt x="74287" y="34290"/>
                </a:cubicBezTo>
                <a:lnTo>
                  <a:pt x="74287" y="34290"/>
                </a:lnTo>
                <a:moveTo>
                  <a:pt x="97146" y="125803"/>
                </a:moveTo>
                <a:lnTo>
                  <a:pt x="97146" y="217170"/>
                </a:lnTo>
                <a:lnTo>
                  <a:pt x="120005" y="217170"/>
                </a:lnTo>
                <a:lnTo>
                  <a:pt x="120005" y="125803"/>
                </a:lnTo>
                <a:cubicBezTo>
                  <a:pt x="119506" y="125803"/>
                  <a:pt x="118935" y="125730"/>
                  <a:pt x="118361" y="125730"/>
                </a:cubicBezTo>
                <a:lnTo>
                  <a:pt x="98716" y="125730"/>
                </a:lnTo>
                <a:cubicBezTo>
                  <a:pt x="98145" y="125730"/>
                  <a:pt x="97646" y="125730"/>
                  <a:pt x="97072" y="125803"/>
                </a:cubicBezTo>
                <a:lnTo>
                  <a:pt x="97146" y="125803"/>
                </a:lnTo>
                <a:moveTo>
                  <a:pt x="97146" y="251460"/>
                </a:moveTo>
                <a:lnTo>
                  <a:pt x="97146" y="348617"/>
                </a:lnTo>
                <a:cubicBezTo>
                  <a:pt x="97146" y="358119"/>
                  <a:pt x="89502" y="365764"/>
                  <a:pt x="80001" y="365764"/>
                </a:cubicBezTo>
                <a:cubicBezTo>
                  <a:pt x="70500" y="365764"/>
                  <a:pt x="62855" y="358119"/>
                  <a:pt x="62855" y="348620"/>
                </a:cubicBezTo>
                <a:lnTo>
                  <a:pt x="62855" y="159738"/>
                </a:lnTo>
                <a:lnTo>
                  <a:pt x="32065" y="214174"/>
                </a:lnTo>
                <a:cubicBezTo>
                  <a:pt x="27422" y="222389"/>
                  <a:pt x="16920" y="225319"/>
                  <a:pt x="8704" y="220674"/>
                </a:cubicBezTo>
                <a:cubicBezTo>
                  <a:pt x="489" y="216029"/>
                  <a:pt x="-2441" y="205528"/>
                  <a:pt x="2204" y="197313"/>
                </a:cubicBezTo>
                <a:lnTo>
                  <a:pt x="44066" y="123374"/>
                </a:lnTo>
                <a:cubicBezTo>
                  <a:pt x="55211" y="103656"/>
                  <a:pt x="76142" y="91444"/>
                  <a:pt x="98786" y="91444"/>
                </a:cubicBezTo>
                <a:lnTo>
                  <a:pt x="118431" y="91444"/>
                </a:lnTo>
                <a:cubicBezTo>
                  <a:pt x="141077" y="91444"/>
                  <a:pt x="162008" y="103660"/>
                  <a:pt x="173151" y="123374"/>
                </a:cubicBezTo>
                <a:lnTo>
                  <a:pt x="214943" y="197313"/>
                </a:lnTo>
                <a:cubicBezTo>
                  <a:pt x="219586" y="205528"/>
                  <a:pt x="216728" y="216029"/>
                  <a:pt x="208443" y="220674"/>
                </a:cubicBezTo>
                <a:cubicBezTo>
                  <a:pt x="200156" y="225319"/>
                  <a:pt x="189728" y="222459"/>
                  <a:pt x="185082" y="214174"/>
                </a:cubicBezTo>
                <a:lnTo>
                  <a:pt x="154292" y="159738"/>
                </a:lnTo>
                <a:lnTo>
                  <a:pt x="154292" y="348620"/>
                </a:lnTo>
                <a:cubicBezTo>
                  <a:pt x="154292" y="358123"/>
                  <a:pt x="146648" y="365767"/>
                  <a:pt x="137147" y="365767"/>
                </a:cubicBezTo>
                <a:cubicBezTo>
                  <a:pt x="127646" y="365767"/>
                  <a:pt x="120001" y="358123"/>
                  <a:pt x="120001" y="348624"/>
                </a:cubicBezTo>
                <a:lnTo>
                  <a:pt x="120001" y="251471"/>
                </a:lnTo>
                <a:lnTo>
                  <a:pt x="97146" y="2514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36817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the Verb "To Be" in Context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0"/>
            <a:ext cx="251011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934517" y="0"/>
            <a:ext cx="62499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934517" y="932927"/>
            <a:ext cx="859812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with the Verb "To Be"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51933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One common error is confusing the different forms of the verb 'to be'.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'I am going to the store' instead of 'I am going to the store right now'.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1933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Confusion in Forms of 'To Be'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095349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Another common error is using the verb 'to be' incorrectly in forming the present perfect tense.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'I have been studying English for three years, but I was not very good at it'.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95349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 Perfect Tense Misuse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1933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Learners often misuse 'to be' in continuous tense constructions.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'He is play football' instead of 'He is playing football'.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1933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Errors in Continuous Tense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95349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frequently misused in passive voice sentences.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'The book was write by her' instead of 'The book was written by her'.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095349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Mistakes in Passive Voice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934517" y="2338121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9376" y="231574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934530" y="4416470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506529" y="4416470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4480560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1015365"/>
            <a:ext cx="3200400" cy="4793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791200" y="4260712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how 'to be' is used in present continuous sentences.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'I am studying for my exam'.</a:t>
            </a:r>
            <a:endParaRPr lang="en-US" sz="1135" dirty="0"/>
          </a:p>
        </p:txBody>
      </p:sp>
      <p:sp>
        <p:nvSpPr>
          <p:cNvPr id="6" name="Text 4"/>
          <p:cNvSpPr/>
          <p:nvPr/>
        </p:nvSpPr>
        <p:spPr>
          <a:xfrm>
            <a:off x="5791200" y="3773331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Focus on Present Continuous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91200" y="2850768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69"/>
              </a:spcBef>
              <a:buNone/>
            </a:pPr>
            <a:r>
              <a:rPr lang="en-US" sz="100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the correct form of the verb 'to be' in the given sentences.</a:t>
            </a:r>
            <a:endParaRPr lang="en-US" sz="1002" dirty="0"/>
          </a:p>
          <a:p>
            <a:pPr algn="l" marL="0" indent="0">
              <a:lnSpc>
                <a:spcPct val="110000"/>
              </a:lnSpc>
              <a:spcBef>
                <a:spcPts val="1169"/>
              </a:spcBef>
              <a:buNone/>
            </a:pPr>
            <a:r>
              <a:rPr lang="en-US" sz="100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'I am studying for my exam' (present continuous), 'I was a student last year' (past simple).</a:t>
            </a:r>
            <a:endParaRPr lang="en-US" sz="1002" dirty="0"/>
          </a:p>
        </p:txBody>
      </p:sp>
      <p:sp>
        <p:nvSpPr>
          <p:cNvPr id="8" name="Text 6"/>
          <p:cNvSpPr/>
          <p:nvPr/>
        </p:nvSpPr>
        <p:spPr>
          <a:xfrm>
            <a:off x="5791200" y="2363387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Verb Identification Task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91200" y="1502746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Complete the sentences with the correct form of the verb 'to be'.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Examples: 'I ________ (be) a student', 'She ________ (be) a doctor'.</a:t>
            </a:r>
            <a:endParaRPr lang="en-US" sz="1135" dirty="0"/>
          </a:p>
        </p:txBody>
      </p:sp>
      <p:sp>
        <p:nvSpPr>
          <p:cNvPr id="10" name="Text 8"/>
          <p:cNvSpPr/>
          <p:nvPr/>
        </p:nvSpPr>
        <p:spPr>
          <a:xfrm>
            <a:off x="5791200" y="1015365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Sentence Completion Practice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91200" y="5659755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how 'to be' is applied in past simple sentences.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'I was a student last year'.</a:t>
            </a:r>
            <a:endParaRPr lang="en-US" sz="1135" dirty="0"/>
          </a:p>
        </p:txBody>
      </p:sp>
      <p:sp>
        <p:nvSpPr>
          <p:cNvPr id="12" name="Text 10"/>
          <p:cNvSpPr/>
          <p:nvPr/>
        </p:nvSpPr>
        <p:spPr>
          <a:xfrm>
            <a:off x="5791200" y="5172374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Focus on Past Simple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02722" y="101536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52798" y="235945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38511" y="376243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24223" y="5223174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and review are key to mastering the verb 'to be'.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Consistent effort ensures proficiency and confidence in usage.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and Review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'to be' is essential for effective communication in English.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clear and precise expression in various contexts.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a fundamental concept in English grammar.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cornerstone for understanding sentence structure.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Fundamental Concept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94346" y="2196125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257085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525778" y="0"/>
                </a:moveTo>
                <a:cubicBezTo>
                  <a:pt x="513110" y="0"/>
                  <a:pt x="502916" y="10190"/>
                  <a:pt x="502916" y="22859"/>
                </a:cubicBezTo>
                <a:lnTo>
                  <a:pt x="502916" y="28287"/>
                </a:lnTo>
                <a:lnTo>
                  <a:pt x="45718" y="152971"/>
                </a:lnTo>
                <a:lnTo>
                  <a:pt x="45718" y="144778"/>
                </a:lnTo>
                <a:cubicBezTo>
                  <a:pt x="45718" y="132108"/>
                  <a:pt x="35524" y="121918"/>
                  <a:pt x="22856" y="121918"/>
                </a:cubicBezTo>
                <a:cubicBezTo>
                  <a:pt x="10188" y="121918"/>
                  <a:pt x="-5" y="132108"/>
                  <a:pt x="-5" y="144778"/>
                </a:cubicBezTo>
                <a:lnTo>
                  <a:pt x="-5" y="165448"/>
                </a:lnTo>
                <a:lnTo>
                  <a:pt x="-5" y="182879"/>
                </a:lnTo>
                <a:lnTo>
                  <a:pt x="-5" y="243841"/>
                </a:lnTo>
                <a:lnTo>
                  <a:pt x="-5" y="261272"/>
                </a:lnTo>
                <a:lnTo>
                  <a:pt x="-5" y="281942"/>
                </a:lnTo>
                <a:cubicBezTo>
                  <a:pt x="-5" y="294612"/>
                  <a:pt x="10188" y="304802"/>
                  <a:pt x="22856" y="304802"/>
                </a:cubicBezTo>
                <a:cubicBezTo>
                  <a:pt x="35524" y="304802"/>
                  <a:pt x="45718" y="294612"/>
                  <a:pt x="45718" y="281942"/>
                </a:cubicBezTo>
                <a:lnTo>
                  <a:pt x="45718" y="273749"/>
                </a:lnTo>
                <a:lnTo>
                  <a:pt x="157734" y="304324"/>
                </a:lnTo>
                <a:cubicBezTo>
                  <a:pt x="154305" y="314040"/>
                  <a:pt x="152401" y="324422"/>
                  <a:pt x="152401" y="335278"/>
                </a:cubicBezTo>
                <a:cubicBezTo>
                  <a:pt x="152401" y="385759"/>
                  <a:pt x="193357" y="426720"/>
                  <a:pt x="243843" y="426720"/>
                </a:cubicBezTo>
                <a:cubicBezTo>
                  <a:pt x="288513" y="426720"/>
                  <a:pt x="325761" y="394716"/>
                  <a:pt x="333666" y="352330"/>
                </a:cubicBezTo>
                <a:lnTo>
                  <a:pt x="502927" y="398433"/>
                </a:lnTo>
                <a:lnTo>
                  <a:pt x="502927" y="403861"/>
                </a:lnTo>
                <a:cubicBezTo>
                  <a:pt x="502927" y="416530"/>
                  <a:pt x="513121" y="426720"/>
                  <a:pt x="525789" y="426720"/>
                </a:cubicBezTo>
                <a:cubicBezTo>
                  <a:pt x="538457" y="426720"/>
                  <a:pt x="548651" y="416530"/>
                  <a:pt x="548651" y="403861"/>
                </a:cubicBezTo>
                <a:lnTo>
                  <a:pt x="548651" y="381001"/>
                </a:lnTo>
                <a:lnTo>
                  <a:pt x="548651" y="45723"/>
                </a:lnTo>
                <a:lnTo>
                  <a:pt x="548651" y="22864"/>
                </a:lnTo>
                <a:cubicBezTo>
                  <a:pt x="548651" y="10194"/>
                  <a:pt x="538457" y="4"/>
                  <a:pt x="525789" y="4"/>
                </a:cubicBezTo>
                <a:lnTo>
                  <a:pt x="525778" y="0"/>
                </a:lnTo>
                <a:moveTo>
                  <a:pt x="502922" y="351092"/>
                </a:moveTo>
                <a:lnTo>
                  <a:pt x="45724" y="226409"/>
                </a:lnTo>
                <a:lnTo>
                  <a:pt x="45724" y="200405"/>
                </a:lnTo>
                <a:lnTo>
                  <a:pt x="502922" y="75628"/>
                </a:lnTo>
                <a:lnTo>
                  <a:pt x="502922" y="351092"/>
                </a:lnTo>
                <a:moveTo>
                  <a:pt x="198119" y="335278"/>
                </a:moveTo>
                <a:cubicBezTo>
                  <a:pt x="198119" y="328515"/>
                  <a:pt x="199546" y="322135"/>
                  <a:pt x="202218" y="316417"/>
                </a:cubicBezTo>
                <a:lnTo>
                  <a:pt x="289369" y="340134"/>
                </a:lnTo>
                <a:cubicBezTo>
                  <a:pt x="286895" y="363087"/>
                  <a:pt x="267462" y="380903"/>
                  <a:pt x="243936" y="380903"/>
                </a:cubicBezTo>
                <a:cubicBezTo>
                  <a:pt x="218693" y="380903"/>
                  <a:pt x="198218" y="360425"/>
                  <a:pt x="198218" y="335184"/>
                </a:cubicBezTo>
                <a:lnTo>
                  <a:pt x="198119" y="33527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5808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has different forms in the present, past, and future tenses.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forms are essential for constructing grammatically correct sentences.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Forms of the Verb 'To Be'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used to describe states of being, such as 'I am a student' or 'She is a doctor'.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convey identity, profession, and conditions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States of Being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used in various grammatical structures, such as introductions, descriptions, and comparisons.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versatility makes it a cornerstone of English grammar.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Grammatical Structures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with the verb 'to be' include confusing the different forms.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Another frequent mistake is using it incorrectly in forming the present perfect tense.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9077" b="-2907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8596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77164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95732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300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28760" y="437639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practice and review the verb 'to be'?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exercises and real-life applications to reinforce understanding.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28760" y="379266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and Review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23602" y="2506994"/>
            <a:ext cx="587755" cy="914400"/>
          </a:xfrm>
          <a:custGeom>
            <a:avLst/>
            <a:gdLst/>
            <a:ahLst/>
            <a:cxnLst/>
            <a:rect l="l" t="t" r="r" b="b"/>
            <a:pathLst>
              <a:path w="587755" h="914400">
                <a:moveTo>
                  <a:pt x="97991" y="261116"/>
                </a:moveTo>
                <a:cubicBezTo>
                  <a:pt x="97991" y="170883"/>
                  <a:pt x="171078" y="97795"/>
                  <a:pt x="261310" y="97795"/>
                </a:cubicBezTo>
                <a:lnTo>
                  <a:pt x="326639" y="97795"/>
                </a:lnTo>
                <a:cubicBezTo>
                  <a:pt x="416877" y="97795"/>
                  <a:pt x="489959" y="170883"/>
                  <a:pt x="489959" y="261116"/>
                </a:cubicBezTo>
                <a:lnTo>
                  <a:pt x="489959" y="270507"/>
                </a:lnTo>
                <a:cubicBezTo>
                  <a:pt x="489959" y="319711"/>
                  <a:pt x="465461" y="365641"/>
                  <a:pt x="424424" y="392799"/>
                </a:cubicBezTo>
                <a:lnTo>
                  <a:pt x="317653" y="464049"/>
                </a:lnTo>
                <a:cubicBezTo>
                  <a:pt x="272331" y="494261"/>
                  <a:pt x="244977" y="545302"/>
                  <a:pt x="244977" y="600011"/>
                </a:cubicBezTo>
                <a:lnTo>
                  <a:pt x="244977" y="604098"/>
                </a:lnTo>
                <a:cubicBezTo>
                  <a:pt x="244977" y="631247"/>
                  <a:pt x="266823" y="653092"/>
                  <a:pt x="293972" y="653092"/>
                </a:cubicBezTo>
                <a:cubicBezTo>
                  <a:pt x="321126" y="653092"/>
                  <a:pt x="342967" y="631247"/>
                  <a:pt x="342967" y="604098"/>
                </a:cubicBezTo>
                <a:lnTo>
                  <a:pt x="342967" y="600011"/>
                </a:lnTo>
                <a:cubicBezTo>
                  <a:pt x="342967" y="578166"/>
                  <a:pt x="353788" y="557747"/>
                  <a:pt x="371955" y="545705"/>
                </a:cubicBezTo>
                <a:lnTo>
                  <a:pt x="478727" y="474455"/>
                </a:lnTo>
                <a:cubicBezTo>
                  <a:pt x="546912" y="428927"/>
                  <a:pt x="587744" y="352574"/>
                  <a:pt x="587744" y="270708"/>
                </a:cubicBezTo>
                <a:lnTo>
                  <a:pt x="587744" y="261317"/>
                </a:lnTo>
                <a:cubicBezTo>
                  <a:pt x="587744" y="116979"/>
                  <a:pt x="470763" y="0"/>
                  <a:pt x="326428" y="0"/>
                </a:cubicBezTo>
                <a:lnTo>
                  <a:pt x="261099" y="0"/>
                </a:lnTo>
                <a:cubicBezTo>
                  <a:pt x="116969" y="-201"/>
                  <a:pt x="-12" y="116778"/>
                  <a:pt x="-12" y="261107"/>
                </a:cubicBezTo>
                <a:cubicBezTo>
                  <a:pt x="-12" y="288255"/>
                  <a:pt x="21835" y="310100"/>
                  <a:pt x="48984" y="310100"/>
                </a:cubicBezTo>
                <a:cubicBezTo>
                  <a:pt x="76138" y="310100"/>
                  <a:pt x="97979" y="288255"/>
                  <a:pt x="97979" y="261107"/>
                </a:cubicBezTo>
                <a:lnTo>
                  <a:pt x="97991" y="261116"/>
                </a:lnTo>
                <a:moveTo>
                  <a:pt x="293978" y="914400"/>
                </a:moveTo>
                <a:cubicBezTo>
                  <a:pt x="330060" y="914400"/>
                  <a:pt x="359307" y="885148"/>
                  <a:pt x="359307" y="849075"/>
                </a:cubicBezTo>
                <a:cubicBezTo>
                  <a:pt x="359307" y="812993"/>
                  <a:pt x="330060" y="783751"/>
                  <a:pt x="293978" y="783751"/>
                </a:cubicBezTo>
                <a:cubicBezTo>
                  <a:pt x="257895" y="783751"/>
                  <a:pt x="228649" y="813002"/>
                  <a:pt x="228649" y="849075"/>
                </a:cubicBezTo>
                <a:cubicBezTo>
                  <a:pt x="228649" y="885157"/>
                  <a:pt x="257895" y="914400"/>
                  <a:pt x="293978" y="914400"/>
                </a:cubicBez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314440" y="437639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common errors with the verb 'to be'?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mistakes like subject-verb agreement and improper tense usage.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314440" y="379266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45993" y="2506994"/>
            <a:ext cx="914335" cy="914400"/>
          </a:xfrm>
          <a:custGeom>
            <a:avLst/>
            <a:gdLst/>
            <a:ahLst/>
            <a:cxnLst/>
            <a:rect l="l" t="t" r="r" b="b"/>
            <a:pathLst>
              <a:path w="914335" h="914400">
                <a:moveTo>
                  <a:pt x="65064" y="644213"/>
                </a:moveTo>
                <a:lnTo>
                  <a:pt x="23946" y="783833"/>
                </a:lnTo>
                <a:lnTo>
                  <a:pt x="1783" y="859280"/>
                </a:lnTo>
                <a:cubicBezTo>
                  <a:pt x="-2688" y="874477"/>
                  <a:pt x="1426" y="890744"/>
                  <a:pt x="12508" y="901827"/>
                </a:cubicBezTo>
                <a:cubicBezTo>
                  <a:pt x="23590" y="912910"/>
                  <a:pt x="39865" y="917024"/>
                  <a:pt x="54878" y="912736"/>
                </a:cubicBezTo>
                <a:lnTo>
                  <a:pt x="130503" y="890388"/>
                </a:lnTo>
                <a:lnTo>
                  <a:pt x="270122" y="849267"/>
                </a:lnTo>
                <a:cubicBezTo>
                  <a:pt x="292285" y="842830"/>
                  <a:pt x="312492" y="831565"/>
                  <a:pt x="329828" y="816376"/>
                </a:cubicBezTo>
                <a:cubicBezTo>
                  <a:pt x="332333" y="814227"/>
                  <a:pt x="334656" y="811905"/>
                  <a:pt x="336978" y="809582"/>
                </a:cubicBezTo>
                <a:lnTo>
                  <a:pt x="880806" y="265926"/>
                </a:lnTo>
                <a:cubicBezTo>
                  <a:pt x="919958" y="226771"/>
                  <a:pt x="924786" y="166531"/>
                  <a:pt x="895463" y="122008"/>
                </a:cubicBezTo>
                <a:cubicBezTo>
                  <a:pt x="891348" y="115754"/>
                  <a:pt x="886347" y="109673"/>
                  <a:pt x="880806" y="104132"/>
                </a:cubicBezTo>
                <a:lnTo>
                  <a:pt x="810366" y="33513"/>
                </a:lnTo>
                <a:cubicBezTo>
                  <a:pt x="765673" y="-11183"/>
                  <a:pt x="693267" y="-11183"/>
                  <a:pt x="648574" y="33513"/>
                </a:cubicBezTo>
                <a:lnTo>
                  <a:pt x="104746" y="577343"/>
                </a:lnTo>
                <a:cubicBezTo>
                  <a:pt x="86158" y="595933"/>
                  <a:pt x="72571" y="618994"/>
                  <a:pt x="65055" y="644204"/>
                </a:cubicBezTo>
                <a:lnTo>
                  <a:pt x="65064" y="644213"/>
                </a:lnTo>
                <a:moveTo>
                  <a:pt x="147299" y="668344"/>
                </a:moveTo>
                <a:cubicBezTo>
                  <a:pt x="150335" y="658331"/>
                  <a:pt x="155346" y="649032"/>
                  <a:pt x="162313" y="641168"/>
                </a:cubicBezTo>
                <a:cubicBezTo>
                  <a:pt x="163383" y="640098"/>
                  <a:pt x="164279" y="639019"/>
                  <a:pt x="165348" y="637949"/>
                </a:cubicBezTo>
                <a:lnTo>
                  <a:pt x="573846" y="229633"/>
                </a:lnTo>
                <a:lnTo>
                  <a:pt x="684681" y="340477"/>
                </a:lnTo>
                <a:lnTo>
                  <a:pt x="276358" y="748976"/>
                </a:lnTo>
                <a:cubicBezTo>
                  <a:pt x="267955" y="757379"/>
                  <a:pt x="257404" y="763634"/>
                  <a:pt x="245965" y="767035"/>
                </a:cubicBezTo>
                <a:lnTo>
                  <a:pt x="204134" y="779371"/>
                </a:lnTo>
                <a:lnTo>
                  <a:pt x="106163" y="808156"/>
                </a:lnTo>
                <a:lnTo>
                  <a:pt x="134947" y="710187"/>
                </a:lnTo>
                <a:lnTo>
                  <a:pt x="147299" y="668344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00120" y="437639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is the verb 'to be' used in context?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its role in sentences to express states, conditions, or identity.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0120" y="379266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Usage in Context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288790" y="2506994"/>
            <a:ext cx="800100" cy="914400"/>
          </a:xfrm>
          <a:custGeom>
            <a:avLst/>
            <a:gdLst/>
            <a:ahLst/>
            <a:cxnLst/>
            <a:rect l="l" t="t" r="r" b="b"/>
            <a:pathLst>
              <a:path w="800100" h="914400">
                <a:moveTo>
                  <a:pt x="0" y="157167"/>
                </a:moveTo>
                <a:cubicBezTo>
                  <a:pt x="0" y="70372"/>
                  <a:pt x="70369" y="9"/>
                  <a:pt x="157164" y="9"/>
                </a:cubicBezTo>
                <a:lnTo>
                  <a:pt x="700088" y="9"/>
                </a:lnTo>
                <a:cubicBezTo>
                  <a:pt x="755270" y="9"/>
                  <a:pt x="800100" y="44833"/>
                  <a:pt x="800100" y="100026"/>
                </a:cubicBezTo>
                <a:lnTo>
                  <a:pt x="800100" y="614376"/>
                </a:lnTo>
                <a:cubicBezTo>
                  <a:pt x="800100" y="654198"/>
                  <a:pt x="776705" y="688671"/>
                  <a:pt x="742949" y="704746"/>
                </a:cubicBezTo>
                <a:lnTo>
                  <a:pt x="742949" y="828693"/>
                </a:lnTo>
                <a:lnTo>
                  <a:pt x="757239" y="828693"/>
                </a:lnTo>
                <a:cubicBezTo>
                  <a:pt x="780994" y="828693"/>
                  <a:pt x="800100" y="847804"/>
                  <a:pt x="800100" y="871560"/>
                </a:cubicBezTo>
                <a:cubicBezTo>
                  <a:pt x="800100" y="895316"/>
                  <a:pt x="780994" y="914427"/>
                  <a:pt x="757239" y="914427"/>
                </a:cubicBezTo>
                <a:lnTo>
                  <a:pt x="142874" y="914427"/>
                </a:lnTo>
                <a:cubicBezTo>
                  <a:pt x="63936" y="914427"/>
                  <a:pt x="0" y="850493"/>
                  <a:pt x="0" y="771552"/>
                </a:cubicBezTo>
                <a:cubicBezTo>
                  <a:pt x="0" y="766734"/>
                  <a:pt x="176" y="761906"/>
                  <a:pt x="712" y="757270"/>
                </a:cubicBezTo>
                <a:lnTo>
                  <a:pt x="0" y="757270"/>
                </a:lnTo>
                <a:lnTo>
                  <a:pt x="0" y="157167"/>
                </a:lnTo>
                <a:moveTo>
                  <a:pt x="142874" y="714375"/>
                </a:moveTo>
                <a:cubicBezTo>
                  <a:pt x="111262" y="714375"/>
                  <a:pt x="85723" y="739914"/>
                  <a:pt x="85723" y="771525"/>
                </a:cubicBezTo>
                <a:cubicBezTo>
                  <a:pt x="85723" y="803136"/>
                  <a:pt x="111262" y="828675"/>
                  <a:pt x="142874" y="828675"/>
                </a:cubicBezTo>
                <a:lnTo>
                  <a:pt x="657226" y="828675"/>
                </a:lnTo>
                <a:lnTo>
                  <a:pt x="657226" y="714375"/>
                </a:lnTo>
                <a:lnTo>
                  <a:pt x="142874" y="714375"/>
                </a:lnTo>
                <a:moveTo>
                  <a:pt x="85723" y="640619"/>
                </a:moveTo>
                <a:cubicBezTo>
                  <a:pt x="103221" y="632939"/>
                  <a:pt x="122511" y="628650"/>
                  <a:pt x="142874" y="628650"/>
                </a:cubicBezTo>
                <a:lnTo>
                  <a:pt x="700088" y="628650"/>
                </a:lnTo>
                <a:cubicBezTo>
                  <a:pt x="707944" y="628650"/>
                  <a:pt x="714377" y="622222"/>
                  <a:pt x="714377" y="614367"/>
                </a:cubicBezTo>
                <a:lnTo>
                  <a:pt x="714377" y="100017"/>
                </a:lnTo>
                <a:cubicBezTo>
                  <a:pt x="714377" y="92162"/>
                  <a:pt x="707944" y="85734"/>
                  <a:pt x="700088" y="85734"/>
                </a:cubicBezTo>
                <a:lnTo>
                  <a:pt x="157164" y="85734"/>
                </a:lnTo>
                <a:cubicBezTo>
                  <a:pt x="117695" y="85734"/>
                  <a:pt x="85723" y="117702"/>
                  <a:pt x="85723" y="157176"/>
                </a:cubicBezTo>
                <a:lnTo>
                  <a:pt x="85723" y="640619"/>
                </a:lnTo>
                <a:moveTo>
                  <a:pt x="271466" y="200025"/>
                </a:moveTo>
                <a:lnTo>
                  <a:pt x="585793" y="200025"/>
                </a:lnTo>
                <a:cubicBezTo>
                  <a:pt x="609548" y="200025"/>
                  <a:pt x="628655" y="219136"/>
                  <a:pt x="628655" y="242892"/>
                </a:cubicBezTo>
                <a:cubicBezTo>
                  <a:pt x="628655" y="266648"/>
                  <a:pt x="609548" y="285759"/>
                  <a:pt x="585793" y="285759"/>
                </a:cubicBezTo>
                <a:lnTo>
                  <a:pt x="271466" y="285759"/>
                </a:lnTo>
                <a:cubicBezTo>
                  <a:pt x="247711" y="285759"/>
                  <a:pt x="228605" y="266648"/>
                  <a:pt x="228605" y="242901"/>
                </a:cubicBezTo>
                <a:cubicBezTo>
                  <a:pt x="228605" y="219145"/>
                  <a:pt x="247711" y="200043"/>
                  <a:pt x="271466" y="200043"/>
                </a:cubicBezTo>
                <a:lnTo>
                  <a:pt x="271466" y="200025"/>
                </a:lnTo>
                <a:moveTo>
                  <a:pt x="271466" y="342900"/>
                </a:moveTo>
                <a:lnTo>
                  <a:pt x="585793" y="342900"/>
                </a:lnTo>
                <a:cubicBezTo>
                  <a:pt x="609548" y="342900"/>
                  <a:pt x="628655" y="362011"/>
                  <a:pt x="628655" y="385767"/>
                </a:cubicBezTo>
                <a:cubicBezTo>
                  <a:pt x="628655" y="409523"/>
                  <a:pt x="609548" y="428634"/>
                  <a:pt x="585793" y="428634"/>
                </a:cubicBezTo>
                <a:lnTo>
                  <a:pt x="271466" y="428634"/>
                </a:lnTo>
                <a:cubicBezTo>
                  <a:pt x="247711" y="428634"/>
                  <a:pt x="228605" y="409523"/>
                  <a:pt x="228605" y="385776"/>
                </a:cubicBezTo>
                <a:cubicBezTo>
                  <a:pt x="228605" y="362020"/>
                  <a:pt x="247711" y="342918"/>
                  <a:pt x="271466" y="342918"/>
                </a:cubicBezTo>
                <a:lnTo>
                  <a:pt x="271466" y="34290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85800" y="437639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different forms of the verb 'to be'?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the variations such as 'am,' 'is,' 'are,' 'was,' and 'were'.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85800" y="379266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Forms of the Verb 'To Be'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17320" y="2608594"/>
            <a:ext cx="914400" cy="711200"/>
          </a:xfrm>
          <a:custGeom>
            <a:avLst/>
            <a:gdLst/>
            <a:ahLst/>
            <a:cxnLst/>
            <a:rect l="l" t="t" r="r" b="b"/>
            <a:pathLst>
              <a:path w="914400" h="711200">
                <a:moveTo>
                  <a:pt x="127001" y="88900"/>
                </a:moveTo>
                <a:cubicBezTo>
                  <a:pt x="127001" y="81916"/>
                  <a:pt x="132716" y="76198"/>
                  <a:pt x="139702" y="76198"/>
                </a:cubicBezTo>
                <a:lnTo>
                  <a:pt x="774698" y="76198"/>
                </a:lnTo>
                <a:cubicBezTo>
                  <a:pt x="781684" y="76198"/>
                  <a:pt x="787399" y="81916"/>
                  <a:pt x="787399" y="88900"/>
                </a:cubicBezTo>
                <a:lnTo>
                  <a:pt x="787399" y="584201"/>
                </a:lnTo>
                <a:lnTo>
                  <a:pt x="863596" y="584201"/>
                </a:lnTo>
                <a:lnTo>
                  <a:pt x="863596" y="88900"/>
                </a:lnTo>
                <a:cubicBezTo>
                  <a:pt x="863596" y="39849"/>
                  <a:pt x="823746" y="0"/>
                  <a:pt x="774698" y="0"/>
                </a:cubicBezTo>
                <a:lnTo>
                  <a:pt x="139702" y="0"/>
                </a:lnTo>
                <a:cubicBezTo>
                  <a:pt x="90644" y="0"/>
                  <a:pt x="50804" y="39849"/>
                  <a:pt x="50804" y="88900"/>
                </a:cubicBezTo>
                <a:lnTo>
                  <a:pt x="50804" y="584201"/>
                </a:lnTo>
                <a:lnTo>
                  <a:pt x="127001" y="584201"/>
                </a:lnTo>
                <a:lnTo>
                  <a:pt x="127001" y="88900"/>
                </a:lnTo>
                <a:moveTo>
                  <a:pt x="355601" y="596903"/>
                </a:moveTo>
                <a:lnTo>
                  <a:pt x="355601" y="635002"/>
                </a:lnTo>
                <a:lnTo>
                  <a:pt x="38103" y="635002"/>
                </a:lnTo>
                <a:cubicBezTo>
                  <a:pt x="16990" y="635002"/>
                  <a:pt x="0" y="651985"/>
                  <a:pt x="0" y="673101"/>
                </a:cubicBezTo>
                <a:cubicBezTo>
                  <a:pt x="0" y="694216"/>
                  <a:pt x="16990" y="711200"/>
                  <a:pt x="38103" y="711200"/>
                </a:cubicBezTo>
                <a:lnTo>
                  <a:pt x="355601" y="711200"/>
                </a:lnTo>
                <a:lnTo>
                  <a:pt x="393704" y="711200"/>
                </a:lnTo>
                <a:lnTo>
                  <a:pt x="622304" y="711200"/>
                </a:lnTo>
                <a:lnTo>
                  <a:pt x="660407" y="711200"/>
                </a:lnTo>
                <a:lnTo>
                  <a:pt x="876306" y="711200"/>
                </a:lnTo>
                <a:cubicBezTo>
                  <a:pt x="897420" y="711200"/>
                  <a:pt x="914409" y="694216"/>
                  <a:pt x="914409" y="673101"/>
                </a:cubicBezTo>
                <a:cubicBezTo>
                  <a:pt x="914409" y="651985"/>
                  <a:pt x="897420" y="635002"/>
                  <a:pt x="876306" y="635002"/>
                </a:cubicBezTo>
                <a:lnTo>
                  <a:pt x="660407" y="635002"/>
                </a:lnTo>
                <a:lnTo>
                  <a:pt x="660407" y="596903"/>
                </a:lnTo>
                <a:cubicBezTo>
                  <a:pt x="660407" y="547852"/>
                  <a:pt x="620558" y="508003"/>
                  <a:pt x="571509" y="508003"/>
                </a:cubicBezTo>
                <a:lnTo>
                  <a:pt x="444508" y="508003"/>
                </a:lnTo>
                <a:cubicBezTo>
                  <a:pt x="395451" y="508003"/>
                  <a:pt x="355610" y="547852"/>
                  <a:pt x="355610" y="596903"/>
                </a:cubicBezTo>
                <a:lnTo>
                  <a:pt x="355601" y="596903"/>
                </a:lnTo>
                <a:moveTo>
                  <a:pt x="584201" y="596903"/>
                </a:moveTo>
                <a:lnTo>
                  <a:pt x="584201" y="635002"/>
                </a:lnTo>
                <a:lnTo>
                  <a:pt x="431798" y="635002"/>
                </a:lnTo>
                <a:lnTo>
                  <a:pt x="431798" y="596903"/>
                </a:lnTo>
                <a:cubicBezTo>
                  <a:pt x="431798" y="589919"/>
                  <a:pt x="437513" y="584201"/>
                  <a:pt x="444499" y="584201"/>
                </a:cubicBezTo>
                <a:lnTo>
                  <a:pt x="571500" y="584201"/>
                </a:lnTo>
                <a:cubicBezTo>
                  <a:pt x="578486" y="584201"/>
                  <a:pt x="584201" y="589919"/>
                  <a:pt x="584201" y="596903"/>
                </a:cubicBezTo>
                <a:lnTo>
                  <a:pt x="584201" y="596903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20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about the present perfect tense and how it is used to describe actions that started in the past and continue up to the present.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tense helps in connecting past actions with their relevance to the present moment.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Present Perfect Tense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using the verb 'to be' in conditional sentences, such as 'If I were rich, I would be happy'.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Conditional sentences are essential for expressing hypothetical situations effectively.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Conditional Sentences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about the use of the verb 'to be' in formal and informal writing, such as in essays, emails, and text messages.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this usage enhances communication across different contexts.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Formal and Informal Writing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practice and review the verb 'to be' to master its different forms and uses.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Regular practice ensures proficiency in applying this verb accurately.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the Verb 'To Be'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593976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399408"/>
            <a:ext cx="5593976" cy="3458592"/>
          </a:xfrm>
          <a:prstGeom prst="rect">
            <a:avLst/>
          </a:prstGeom>
          <a:blipFill>
            <a:blip r:embed="rId1"/>
            <a:srcRect/>
            <a:stretch>
              <a:fillRect l="0" r="0" t="-3893" b="-389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015366"/>
            <a:ext cx="4410635" cy="2087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6000" y="4260712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97"/>
              </a:spcBef>
              <a:buNone/>
            </a:pPr>
            <a:r>
              <a:rPr lang="en-US" sz="10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Websites such as italki and Conversation Exchange connect learners with native speakers.</a:t>
            </a:r>
            <a:endParaRPr lang="en-US" sz="1026" dirty="0"/>
          </a:p>
          <a:p>
            <a:pPr algn="l" marL="0" indent="0">
              <a:lnSpc>
                <a:spcPct val="110000"/>
              </a:lnSpc>
              <a:spcBef>
                <a:spcPts val="1197"/>
              </a:spcBef>
              <a:buNone/>
            </a:pPr>
            <a:r>
              <a:rPr lang="en-US" sz="10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facilitate real-time practice and cultural exchange to enhance language skills.</a:t>
            </a:r>
            <a:endParaRPr lang="en-US" sz="1026" dirty="0"/>
          </a:p>
        </p:txBody>
      </p:sp>
      <p:sp>
        <p:nvSpPr>
          <p:cNvPr id="7" name="Text 5"/>
          <p:cNvSpPr/>
          <p:nvPr/>
        </p:nvSpPr>
        <p:spPr>
          <a:xfrm>
            <a:off x="6096000" y="3773331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Language Exchange Websites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0" y="2850768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Apps like Duolingo and Babbel provide interactive ways to learn English.</a:t>
            </a:r>
            <a:endParaRPr lang="en-US" sz="1136" dirty="0"/>
          </a:p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designed to make language learning engaging and accessible for all levels.</a:t>
            </a:r>
            <a:endParaRPr lang="en-US" sz="1136" dirty="0"/>
          </a:p>
        </p:txBody>
      </p:sp>
      <p:sp>
        <p:nvSpPr>
          <p:cNvPr id="9" name="Text 7"/>
          <p:cNvSpPr/>
          <p:nvPr/>
        </p:nvSpPr>
        <p:spPr>
          <a:xfrm>
            <a:off x="6096000" y="2363387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Language Learning Apps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0" y="1502746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resources like Grammarly and Purdue OWL for improving grammar skills.</a:t>
            </a:r>
            <a:endParaRPr lang="en-US" sz="1136" dirty="0"/>
          </a:p>
          <a:p>
            <a:pPr algn="l" marL="0" indent="0">
              <a:lnSpc>
                <a:spcPct val="110000"/>
              </a:lnSpc>
              <a:spcBef>
                <a:spcPts val="1325"/>
              </a:spcBef>
              <a:buNone/>
            </a:pPr>
            <a:r>
              <a:rPr lang="en-US" sz="113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offer comprehensive tools and tips for mastering English grammar.</a:t>
            </a:r>
            <a:endParaRPr lang="en-US" sz="1136" dirty="0"/>
          </a:p>
        </p:txBody>
      </p:sp>
      <p:sp>
        <p:nvSpPr>
          <p:cNvPr id="11" name="Text 9"/>
          <p:cNvSpPr/>
          <p:nvPr/>
        </p:nvSpPr>
        <p:spPr>
          <a:xfrm>
            <a:off x="6096000" y="1015365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Online Grammar Guides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6000" y="5659755"/>
            <a:ext cx="5443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34"/>
              </a:spcBef>
              <a:buNone/>
            </a:pPr>
            <a:r>
              <a:rPr lang="en-US" sz="9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Channels like EnglishClass101 and LearnEnglish with Emma offer video lessons for English learners.</a:t>
            </a:r>
            <a:endParaRPr lang="en-US" sz="972" dirty="0"/>
          </a:p>
          <a:p>
            <a:pPr algn="l" marL="0" indent="0">
              <a:lnSpc>
                <a:spcPct val="110000"/>
              </a:lnSpc>
              <a:spcBef>
                <a:spcPts val="1134"/>
              </a:spcBef>
              <a:buNone/>
            </a:pPr>
            <a:r>
              <a:rPr lang="en-US" sz="97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diverse content tailored to different proficiency levels and learning goals.</a:t>
            </a:r>
            <a:endParaRPr lang="en-US" sz="972" dirty="0"/>
          </a:p>
        </p:txBody>
      </p:sp>
      <p:sp>
        <p:nvSpPr>
          <p:cNvPr id="13" name="Text 11"/>
          <p:cNvSpPr/>
          <p:nvPr/>
        </p:nvSpPr>
        <p:spPr>
          <a:xfrm>
            <a:off x="6096000" y="5172374"/>
            <a:ext cx="5443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English Learning YouTube Channels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44106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practice the verb 'to be' with their child.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reinforce language skills and builds confidence in usage.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the Verb 'To Be'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parents with resources and tips to support their child's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can include worksheets, online platforms, and practical advice.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Providing Learning Resources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communicate with the teacher and ask questions.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a collaborative environment for the child's language development.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Teacher Communication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Invite parents to attend language learning events and workshops.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events offer opportunities for parents to engage and learn alongside their child.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Learning Events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88129" r="-881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a safe and inclusive learning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aware of potential bullying or harassment.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Safe Learning Space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support and resources for students with special needs.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report any incidents or concerns.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Supporting Special Needs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a safe and inclusive learning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support and resources for students with special needs.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Inclusivity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aware of potential bullying or harassment.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report any incidents or concerns.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Addressing Concerns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With practice and review, students can master the verb 'to be'.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mastery contributes to improving their overall English proficiency.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Path to Proficiency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'to be' is essential for effective communication in English.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students to express themselves clearly and accurately.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Mastery for Effective Communication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a fundamental concept in English grammar.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a cornerstone for constructing meaningful sentences.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the Verb 'To Be'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Complete a final quiz to assess understanding of the verb 'to be'.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will test your knowledge and ensure you have grasped the key concepts.</a:t>
            </a:r>
            <a:endParaRPr lang="en-US" sz="1273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Quiz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Write a short essay using the verb 'to be' in context.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will help you practice applying the verb in real-life scenarios.</a:t>
            </a:r>
            <a:endParaRPr lang="en-US" sz="1273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Essay Writing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Participate in a role-play activity using the verb 'to be'.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interactive learning to enhance your communication skills.</a:t>
            </a:r>
            <a:endParaRPr lang="en-US" sz="1273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Role-Play Activity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3"/>
              </a:spcBef>
              <a:buNone/>
            </a:pPr>
            <a:r>
              <a:rPr lang="en-US" sz="126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Complete a self-assessment checklist to evaluate progress and identify areas for improvement.</a:t>
            </a:r>
            <a:endParaRPr lang="en-US" sz="1263" dirty="0"/>
          </a:p>
          <a:p>
            <a:pPr algn="l" marL="0" indent="0">
              <a:lnSpc>
                <a:spcPct val="100000"/>
              </a:lnSpc>
              <a:spcBef>
                <a:spcPts val="1083"/>
              </a:spcBef>
              <a:buNone/>
            </a:pPr>
            <a:r>
              <a:rPr lang="en-US" sz="126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your learning journey and pinpoint areas to focus on further.</a:t>
            </a:r>
            <a:endParaRPr lang="en-US" sz="1263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Self-Assessment Checklist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46218" y="214538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30" y="27289"/>
                </a:moveTo>
                <a:lnTo>
                  <a:pt x="76009" y="136801"/>
                </a:lnTo>
                <a:cubicBezTo>
                  <a:pt x="84011" y="128513"/>
                  <a:pt x="92940" y="121158"/>
                  <a:pt x="102654" y="114940"/>
                </a:cubicBezTo>
                <a:lnTo>
                  <a:pt x="48862" y="34286"/>
                </a:lnTo>
                <a:lnTo>
                  <a:pt x="94940" y="34286"/>
                </a:lnTo>
                <a:lnTo>
                  <a:pt x="134161" y="99651"/>
                </a:lnTo>
                <a:cubicBezTo>
                  <a:pt x="145448" y="95723"/>
                  <a:pt x="157306" y="93152"/>
                  <a:pt x="169592" y="92080"/>
                </a:cubicBezTo>
                <a:lnTo>
                  <a:pt x="165236" y="84864"/>
                </a:lnTo>
                <a:lnTo>
                  <a:pt x="120946" y="11068"/>
                </a:lnTo>
                <a:cubicBezTo>
                  <a:pt x="116802" y="4210"/>
                  <a:pt x="109373" y="-4"/>
                  <a:pt x="101370" y="-4"/>
                </a:cubicBezTo>
                <a:lnTo>
                  <a:pt x="17575" y="-4"/>
                </a:lnTo>
                <a:cubicBezTo>
                  <a:pt x="7860" y="-4"/>
                  <a:pt x="0" y="7853"/>
                  <a:pt x="0" y="17571"/>
                </a:cubicBezTo>
                <a:cubicBezTo>
                  <a:pt x="0" y="21002"/>
                  <a:pt x="998" y="24429"/>
                  <a:pt x="2930" y="27286"/>
                </a:cubicBezTo>
                <a:lnTo>
                  <a:pt x="2930" y="27289"/>
                </a:lnTo>
                <a:moveTo>
                  <a:pt x="200524" y="84798"/>
                </a:moveTo>
                <a:lnTo>
                  <a:pt x="196168" y="92014"/>
                </a:lnTo>
                <a:cubicBezTo>
                  <a:pt x="208454" y="93086"/>
                  <a:pt x="220316" y="95730"/>
                  <a:pt x="231603" y="99585"/>
                </a:cubicBezTo>
                <a:lnTo>
                  <a:pt x="270893" y="34290"/>
                </a:lnTo>
                <a:lnTo>
                  <a:pt x="316971" y="34290"/>
                </a:lnTo>
                <a:lnTo>
                  <a:pt x="263179" y="114944"/>
                </a:lnTo>
                <a:cubicBezTo>
                  <a:pt x="272894" y="121158"/>
                  <a:pt x="281825" y="128517"/>
                  <a:pt x="289825" y="136805"/>
                </a:cubicBezTo>
                <a:lnTo>
                  <a:pt x="362834" y="27293"/>
                </a:lnTo>
                <a:cubicBezTo>
                  <a:pt x="364761" y="24436"/>
                  <a:pt x="365764" y="21006"/>
                  <a:pt x="365764" y="17578"/>
                </a:cubicBezTo>
                <a:cubicBezTo>
                  <a:pt x="365764" y="7864"/>
                  <a:pt x="357907" y="4"/>
                  <a:pt x="348189" y="4"/>
                </a:cubicBezTo>
                <a:lnTo>
                  <a:pt x="264393" y="4"/>
                </a:lnTo>
                <a:cubicBezTo>
                  <a:pt x="256394" y="4"/>
                  <a:pt x="248892" y="4217"/>
                  <a:pt x="244818" y="11075"/>
                </a:cubicBezTo>
                <a:lnTo>
                  <a:pt x="200597" y="84798"/>
                </a:lnTo>
                <a:lnTo>
                  <a:pt x="200524" y="84798"/>
                </a:lnTo>
                <a:moveTo>
                  <a:pt x="182880" y="148590"/>
                </a:moveTo>
                <a:cubicBezTo>
                  <a:pt x="233381" y="148590"/>
                  <a:pt x="274320" y="189529"/>
                  <a:pt x="274320" y="240030"/>
                </a:cubicBezTo>
                <a:cubicBezTo>
                  <a:pt x="274320" y="290531"/>
                  <a:pt x="233381" y="331470"/>
                  <a:pt x="182880" y="331470"/>
                </a:cubicBezTo>
                <a:cubicBezTo>
                  <a:pt x="132379" y="331470"/>
                  <a:pt x="91440" y="290531"/>
                  <a:pt x="91440" y="240030"/>
                </a:cubicBezTo>
                <a:cubicBezTo>
                  <a:pt x="91440" y="189529"/>
                  <a:pt x="132379" y="148590"/>
                  <a:pt x="182880" y="148590"/>
                </a:cubicBezTo>
                <a:lnTo>
                  <a:pt x="182880" y="148590"/>
                </a:lnTo>
                <a:moveTo>
                  <a:pt x="182880" y="365760"/>
                </a:moveTo>
                <a:cubicBezTo>
                  <a:pt x="252320" y="365760"/>
                  <a:pt x="308610" y="309470"/>
                  <a:pt x="308610" y="240030"/>
                </a:cubicBezTo>
                <a:cubicBezTo>
                  <a:pt x="308610" y="170590"/>
                  <a:pt x="252320" y="114300"/>
                  <a:pt x="182880" y="114300"/>
                </a:cubicBezTo>
                <a:cubicBezTo>
                  <a:pt x="113440" y="114300"/>
                  <a:pt x="57150" y="170590"/>
                  <a:pt x="57150" y="240030"/>
                </a:cubicBezTo>
                <a:cubicBezTo>
                  <a:pt x="57150" y="309470"/>
                  <a:pt x="113440" y="365760"/>
                  <a:pt x="182880" y="365760"/>
                </a:cubicBezTo>
                <a:moveTo>
                  <a:pt x="188023" y="181808"/>
                </a:moveTo>
                <a:cubicBezTo>
                  <a:pt x="185952" y="177595"/>
                  <a:pt x="179877" y="177595"/>
                  <a:pt x="177807" y="181808"/>
                </a:cubicBezTo>
                <a:lnTo>
                  <a:pt x="164091" y="209599"/>
                </a:lnTo>
                <a:cubicBezTo>
                  <a:pt x="163235" y="211314"/>
                  <a:pt x="161662" y="212455"/>
                  <a:pt x="159804" y="212741"/>
                </a:cubicBezTo>
                <a:lnTo>
                  <a:pt x="129088" y="217170"/>
                </a:lnTo>
                <a:cubicBezTo>
                  <a:pt x="124373" y="217883"/>
                  <a:pt x="122515" y="223600"/>
                  <a:pt x="125946" y="226885"/>
                </a:cubicBezTo>
                <a:lnTo>
                  <a:pt x="148093" y="248457"/>
                </a:lnTo>
                <a:cubicBezTo>
                  <a:pt x="149449" y="249745"/>
                  <a:pt x="150020" y="251672"/>
                  <a:pt x="149735" y="253530"/>
                </a:cubicBezTo>
                <a:lnTo>
                  <a:pt x="144519" y="284035"/>
                </a:lnTo>
                <a:cubicBezTo>
                  <a:pt x="143733" y="288680"/>
                  <a:pt x="148590" y="292249"/>
                  <a:pt x="152807" y="290037"/>
                </a:cubicBezTo>
                <a:lnTo>
                  <a:pt x="180239" y="275750"/>
                </a:lnTo>
                <a:cubicBezTo>
                  <a:pt x="181881" y="274894"/>
                  <a:pt x="183882" y="274894"/>
                  <a:pt x="185524" y="275750"/>
                </a:cubicBezTo>
                <a:lnTo>
                  <a:pt x="212956" y="290179"/>
                </a:lnTo>
                <a:cubicBezTo>
                  <a:pt x="217170" y="292392"/>
                  <a:pt x="222027" y="288822"/>
                  <a:pt x="221245" y="284177"/>
                </a:cubicBezTo>
                <a:lnTo>
                  <a:pt x="216029" y="253603"/>
                </a:lnTo>
                <a:cubicBezTo>
                  <a:pt x="215744" y="251745"/>
                  <a:pt x="216314" y="249887"/>
                  <a:pt x="217671" y="248530"/>
                </a:cubicBezTo>
                <a:lnTo>
                  <a:pt x="239818" y="226958"/>
                </a:lnTo>
                <a:cubicBezTo>
                  <a:pt x="243176" y="223673"/>
                  <a:pt x="241317" y="217887"/>
                  <a:pt x="236676" y="217243"/>
                </a:cubicBezTo>
                <a:lnTo>
                  <a:pt x="206029" y="212814"/>
                </a:lnTo>
                <a:cubicBezTo>
                  <a:pt x="204171" y="212529"/>
                  <a:pt x="202529" y="211384"/>
                  <a:pt x="201742" y="209672"/>
                </a:cubicBezTo>
                <a:lnTo>
                  <a:pt x="188026" y="181881"/>
                </a:lnTo>
                <a:lnTo>
                  <a:pt x="188023" y="18180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39" y="2143331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103368" y="4197761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71556" y="4197761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certificate acknowledges your effort and success.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Keep up the great work in your learning journey!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Certificate of Completion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practice and review the verb "to be".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you master its different forms and uses.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for Mastery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Congratulations on completing the lesson on the verb "to be"!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 have demonstrated a good understanding of the verb "to be" and its different forms.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Accomplishment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639" y="2379200"/>
            <a:ext cx="399807" cy="457200"/>
          </a:xfrm>
          <a:custGeom>
            <a:avLst/>
            <a:gdLst/>
            <a:ahLst/>
            <a:cxnLst/>
            <a:rect l="l" t="t" r="r" b="b"/>
            <a:pathLst>
              <a:path w="399807" h="457200">
                <a:moveTo>
                  <a:pt x="5733" y="371086"/>
                </a:moveTo>
                <a:lnTo>
                  <a:pt x="91967" y="278782"/>
                </a:lnTo>
                <a:lnTo>
                  <a:pt x="121337" y="310206"/>
                </a:lnTo>
                <a:lnTo>
                  <a:pt x="53942" y="382334"/>
                </a:lnTo>
                <a:lnTo>
                  <a:pt x="89916" y="407507"/>
                </a:lnTo>
                <a:lnTo>
                  <a:pt x="151063" y="342072"/>
                </a:lnTo>
                <a:lnTo>
                  <a:pt x="180341" y="373404"/>
                </a:lnTo>
                <a:lnTo>
                  <a:pt x="108479" y="450351"/>
                </a:lnTo>
                <a:cubicBezTo>
                  <a:pt x="101159" y="458119"/>
                  <a:pt x="89289" y="459367"/>
                  <a:pt x="80537" y="453296"/>
                </a:cubicBezTo>
                <a:lnTo>
                  <a:pt x="9124" y="403305"/>
                </a:lnTo>
                <a:cubicBezTo>
                  <a:pt x="4034" y="399735"/>
                  <a:pt x="732" y="394198"/>
                  <a:pt x="108" y="387952"/>
                </a:cubicBezTo>
                <a:cubicBezTo>
                  <a:pt x="-516" y="381703"/>
                  <a:pt x="1535" y="375636"/>
                  <a:pt x="5733" y="371082"/>
                </a:cubicBezTo>
                <a:lnTo>
                  <a:pt x="5733" y="371086"/>
                </a:lnTo>
                <a:moveTo>
                  <a:pt x="219442" y="142381"/>
                </a:moveTo>
                <a:lnTo>
                  <a:pt x="225691" y="135688"/>
                </a:lnTo>
                <a:cubicBezTo>
                  <a:pt x="236670" y="123993"/>
                  <a:pt x="242743" y="108548"/>
                  <a:pt x="242743" y="92482"/>
                </a:cubicBezTo>
                <a:cubicBezTo>
                  <a:pt x="242743" y="78826"/>
                  <a:pt x="238281" y="65526"/>
                  <a:pt x="230157" y="54544"/>
                </a:cubicBezTo>
                <a:lnTo>
                  <a:pt x="221857" y="43384"/>
                </a:lnTo>
                <a:cubicBezTo>
                  <a:pt x="215340" y="43027"/>
                  <a:pt x="208019" y="42849"/>
                  <a:pt x="200075" y="42849"/>
                </a:cubicBezTo>
                <a:lnTo>
                  <a:pt x="200075" y="0"/>
                </a:lnTo>
                <a:cubicBezTo>
                  <a:pt x="213285" y="0"/>
                  <a:pt x="224979" y="535"/>
                  <a:pt x="234890" y="1340"/>
                </a:cubicBezTo>
                <a:cubicBezTo>
                  <a:pt x="243014" y="1966"/>
                  <a:pt x="250067" y="2857"/>
                  <a:pt x="255868" y="3662"/>
                </a:cubicBezTo>
                <a:cubicBezTo>
                  <a:pt x="274791" y="6428"/>
                  <a:pt x="289968" y="17410"/>
                  <a:pt x="300055" y="30980"/>
                </a:cubicBezTo>
                <a:lnTo>
                  <a:pt x="335942" y="78826"/>
                </a:lnTo>
                <a:cubicBezTo>
                  <a:pt x="349687" y="97214"/>
                  <a:pt x="357099" y="119530"/>
                  <a:pt x="357099" y="142473"/>
                </a:cubicBezTo>
                <a:cubicBezTo>
                  <a:pt x="357099" y="169342"/>
                  <a:pt x="346924" y="195229"/>
                  <a:pt x="328533" y="214957"/>
                </a:cubicBezTo>
                <a:lnTo>
                  <a:pt x="308003" y="236916"/>
                </a:lnTo>
                <a:lnTo>
                  <a:pt x="278725" y="205493"/>
                </a:lnTo>
                <a:lnTo>
                  <a:pt x="297112" y="185765"/>
                </a:lnTo>
                <a:cubicBezTo>
                  <a:pt x="308091" y="174070"/>
                  <a:pt x="314164" y="158626"/>
                  <a:pt x="314164" y="142560"/>
                </a:cubicBezTo>
                <a:cubicBezTo>
                  <a:pt x="314164" y="128903"/>
                  <a:pt x="309702" y="115603"/>
                  <a:pt x="301486" y="104621"/>
                </a:cubicBezTo>
                <a:lnTo>
                  <a:pt x="285150" y="82749"/>
                </a:lnTo>
                <a:cubicBezTo>
                  <a:pt x="285418" y="85963"/>
                  <a:pt x="285598" y="89264"/>
                  <a:pt x="285598" y="92569"/>
                </a:cubicBezTo>
                <a:cubicBezTo>
                  <a:pt x="285598" y="119439"/>
                  <a:pt x="275423" y="145326"/>
                  <a:pt x="257032" y="165054"/>
                </a:cubicBezTo>
                <a:lnTo>
                  <a:pt x="248820" y="173800"/>
                </a:lnTo>
                <a:lnTo>
                  <a:pt x="219542" y="142377"/>
                </a:lnTo>
                <a:lnTo>
                  <a:pt x="219442" y="142381"/>
                </a:lnTo>
                <a:moveTo>
                  <a:pt x="199891" y="42936"/>
                </a:moveTo>
                <a:cubicBezTo>
                  <a:pt x="191947" y="42936"/>
                  <a:pt x="184627" y="43114"/>
                  <a:pt x="178110" y="43471"/>
                </a:cubicBezTo>
                <a:lnTo>
                  <a:pt x="169810" y="54631"/>
                </a:lnTo>
                <a:cubicBezTo>
                  <a:pt x="161598" y="65613"/>
                  <a:pt x="157224" y="78913"/>
                  <a:pt x="157224" y="92569"/>
                </a:cubicBezTo>
                <a:cubicBezTo>
                  <a:pt x="157224" y="108635"/>
                  <a:pt x="163293" y="124080"/>
                  <a:pt x="174276" y="135775"/>
                </a:cubicBezTo>
                <a:lnTo>
                  <a:pt x="394053" y="371082"/>
                </a:lnTo>
                <a:cubicBezTo>
                  <a:pt x="398247" y="375636"/>
                  <a:pt x="400390" y="381794"/>
                  <a:pt x="399679" y="387952"/>
                </a:cubicBezTo>
                <a:cubicBezTo>
                  <a:pt x="398963" y="394111"/>
                  <a:pt x="395753" y="399735"/>
                  <a:pt x="390663" y="403305"/>
                </a:cubicBezTo>
                <a:lnTo>
                  <a:pt x="319250" y="453296"/>
                </a:lnTo>
                <a:cubicBezTo>
                  <a:pt x="310502" y="459454"/>
                  <a:pt x="298628" y="458206"/>
                  <a:pt x="291307" y="450351"/>
                </a:cubicBezTo>
                <a:lnTo>
                  <a:pt x="71441" y="214953"/>
                </a:lnTo>
                <a:cubicBezTo>
                  <a:pt x="53054" y="195316"/>
                  <a:pt x="42875" y="169425"/>
                  <a:pt x="42875" y="142468"/>
                </a:cubicBezTo>
                <a:cubicBezTo>
                  <a:pt x="42875" y="119526"/>
                  <a:pt x="50284" y="97210"/>
                  <a:pt x="64033" y="78821"/>
                </a:cubicBezTo>
                <a:lnTo>
                  <a:pt x="99920" y="31062"/>
                </a:lnTo>
                <a:cubicBezTo>
                  <a:pt x="110095" y="17492"/>
                  <a:pt x="125271" y="6515"/>
                  <a:pt x="144106" y="3744"/>
                </a:cubicBezTo>
                <a:cubicBezTo>
                  <a:pt x="150000" y="2853"/>
                  <a:pt x="156960" y="2048"/>
                  <a:pt x="165084" y="1422"/>
                </a:cubicBezTo>
                <a:cubicBezTo>
                  <a:pt x="174991" y="617"/>
                  <a:pt x="186686" y="82"/>
                  <a:pt x="199899" y="82"/>
                </a:cubicBezTo>
                <a:lnTo>
                  <a:pt x="199891" y="42936"/>
                </a:lnTo>
                <a:moveTo>
                  <a:pt x="98304" y="104621"/>
                </a:moveTo>
                <a:cubicBezTo>
                  <a:pt x="90092" y="115603"/>
                  <a:pt x="85719" y="128903"/>
                  <a:pt x="85719" y="142560"/>
                </a:cubicBezTo>
                <a:cubicBezTo>
                  <a:pt x="85719" y="158626"/>
                  <a:pt x="91788" y="174070"/>
                  <a:pt x="102770" y="185765"/>
                </a:cubicBezTo>
                <a:lnTo>
                  <a:pt x="309958" y="407507"/>
                </a:lnTo>
                <a:lnTo>
                  <a:pt x="345933" y="382334"/>
                </a:lnTo>
                <a:lnTo>
                  <a:pt x="142851" y="164967"/>
                </a:lnTo>
                <a:cubicBezTo>
                  <a:pt x="124464" y="145330"/>
                  <a:pt x="114285" y="119439"/>
                  <a:pt x="114285" y="92482"/>
                </a:cubicBezTo>
                <a:cubicBezTo>
                  <a:pt x="114285" y="89181"/>
                  <a:pt x="114465" y="85876"/>
                  <a:pt x="114733" y="82662"/>
                </a:cubicBezTo>
                <a:lnTo>
                  <a:pt x="98308" y="104534"/>
                </a:lnTo>
                <a:lnTo>
                  <a:pt x="98304" y="10462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39306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9590" y="109134"/>
                </a:moveTo>
                <a:cubicBezTo>
                  <a:pt x="169594" y="103327"/>
                  <a:pt x="176827" y="93772"/>
                  <a:pt x="179684" y="82520"/>
                </a:cubicBezTo>
                <a:lnTo>
                  <a:pt x="184416" y="63857"/>
                </a:lnTo>
                <a:lnTo>
                  <a:pt x="197812" y="77701"/>
                </a:lnTo>
                <a:cubicBezTo>
                  <a:pt x="205850" y="86008"/>
                  <a:pt x="216923" y="90649"/>
                  <a:pt x="228536" y="90649"/>
                </a:cubicBezTo>
                <a:cubicBezTo>
                  <a:pt x="240144" y="90649"/>
                  <a:pt x="251222" y="86004"/>
                  <a:pt x="259260" y="77701"/>
                </a:cubicBezTo>
                <a:lnTo>
                  <a:pt x="272656" y="63857"/>
                </a:lnTo>
                <a:lnTo>
                  <a:pt x="277388" y="82520"/>
                </a:lnTo>
                <a:cubicBezTo>
                  <a:pt x="280245" y="93772"/>
                  <a:pt x="287478" y="103327"/>
                  <a:pt x="297482" y="109134"/>
                </a:cubicBezTo>
                <a:cubicBezTo>
                  <a:pt x="307485" y="114940"/>
                  <a:pt x="319450" y="116367"/>
                  <a:pt x="330524" y="113244"/>
                </a:cubicBezTo>
                <a:lnTo>
                  <a:pt x="349100" y="107977"/>
                </a:lnTo>
                <a:lnTo>
                  <a:pt x="343833" y="126553"/>
                </a:lnTo>
                <a:cubicBezTo>
                  <a:pt x="340705" y="137718"/>
                  <a:pt x="342136" y="149596"/>
                  <a:pt x="347943" y="159595"/>
                </a:cubicBezTo>
                <a:cubicBezTo>
                  <a:pt x="353749" y="169598"/>
                  <a:pt x="363305" y="176831"/>
                  <a:pt x="374557" y="179689"/>
                </a:cubicBezTo>
                <a:lnTo>
                  <a:pt x="393219" y="184421"/>
                </a:lnTo>
                <a:lnTo>
                  <a:pt x="379375" y="197817"/>
                </a:lnTo>
                <a:cubicBezTo>
                  <a:pt x="371068" y="205854"/>
                  <a:pt x="366428" y="216928"/>
                  <a:pt x="366428" y="228541"/>
                </a:cubicBezTo>
                <a:cubicBezTo>
                  <a:pt x="366428" y="240149"/>
                  <a:pt x="371073" y="251227"/>
                  <a:pt x="379375" y="259264"/>
                </a:cubicBezTo>
                <a:lnTo>
                  <a:pt x="393219" y="272660"/>
                </a:lnTo>
                <a:lnTo>
                  <a:pt x="374557" y="277392"/>
                </a:lnTo>
                <a:cubicBezTo>
                  <a:pt x="363305" y="280250"/>
                  <a:pt x="353749" y="287483"/>
                  <a:pt x="347943" y="297486"/>
                </a:cubicBezTo>
                <a:cubicBezTo>
                  <a:pt x="342136" y="307490"/>
                  <a:pt x="340710" y="319455"/>
                  <a:pt x="343833" y="330528"/>
                </a:cubicBezTo>
                <a:lnTo>
                  <a:pt x="349100" y="349104"/>
                </a:lnTo>
                <a:lnTo>
                  <a:pt x="330524" y="343837"/>
                </a:lnTo>
                <a:cubicBezTo>
                  <a:pt x="319359" y="340710"/>
                  <a:pt x="307481" y="342141"/>
                  <a:pt x="297482" y="347947"/>
                </a:cubicBezTo>
                <a:cubicBezTo>
                  <a:pt x="287478" y="353754"/>
                  <a:pt x="280245" y="363309"/>
                  <a:pt x="277388" y="374561"/>
                </a:cubicBezTo>
                <a:lnTo>
                  <a:pt x="272656" y="393224"/>
                </a:lnTo>
                <a:lnTo>
                  <a:pt x="259260" y="379380"/>
                </a:lnTo>
                <a:cubicBezTo>
                  <a:pt x="251222" y="371073"/>
                  <a:pt x="240149" y="366432"/>
                  <a:pt x="228536" y="366432"/>
                </a:cubicBezTo>
                <a:cubicBezTo>
                  <a:pt x="216928" y="366432"/>
                  <a:pt x="205850" y="371077"/>
                  <a:pt x="197812" y="379380"/>
                </a:cubicBezTo>
                <a:lnTo>
                  <a:pt x="184416" y="393224"/>
                </a:lnTo>
                <a:lnTo>
                  <a:pt x="179684" y="374561"/>
                </a:lnTo>
                <a:cubicBezTo>
                  <a:pt x="176827" y="363309"/>
                  <a:pt x="169594" y="353754"/>
                  <a:pt x="159590" y="347947"/>
                </a:cubicBezTo>
                <a:cubicBezTo>
                  <a:pt x="149587" y="342141"/>
                  <a:pt x="137622" y="340715"/>
                  <a:pt x="126548" y="343837"/>
                </a:cubicBezTo>
                <a:lnTo>
                  <a:pt x="107972" y="349104"/>
                </a:lnTo>
                <a:lnTo>
                  <a:pt x="113239" y="330528"/>
                </a:lnTo>
                <a:cubicBezTo>
                  <a:pt x="116367" y="319363"/>
                  <a:pt x="114936" y="307485"/>
                  <a:pt x="109129" y="297486"/>
                </a:cubicBezTo>
                <a:cubicBezTo>
                  <a:pt x="103323" y="287483"/>
                  <a:pt x="93767" y="280250"/>
                  <a:pt x="82515" y="277392"/>
                </a:cubicBezTo>
                <a:lnTo>
                  <a:pt x="63853" y="272660"/>
                </a:lnTo>
                <a:lnTo>
                  <a:pt x="77697" y="259264"/>
                </a:lnTo>
                <a:cubicBezTo>
                  <a:pt x="86004" y="251227"/>
                  <a:pt x="90644" y="240153"/>
                  <a:pt x="90644" y="228541"/>
                </a:cubicBezTo>
                <a:cubicBezTo>
                  <a:pt x="90644" y="216932"/>
                  <a:pt x="85999" y="205854"/>
                  <a:pt x="77697" y="197817"/>
                </a:cubicBezTo>
                <a:lnTo>
                  <a:pt x="63853" y="184421"/>
                </a:lnTo>
                <a:lnTo>
                  <a:pt x="82515" y="179689"/>
                </a:lnTo>
                <a:cubicBezTo>
                  <a:pt x="93767" y="176831"/>
                  <a:pt x="103323" y="169598"/>
                  <a:pt x="109129" y="159595"/>
                </a:cubicBezTo>
                <a:cubicBezTo>
                  <a:pt x="114936" y="149591"/>
                  <a:pt x="116362" y="137626"/>
                  <a:pt x="113239" y="126553"/>
                </a:cubicBezTo>
                <a:lnTo>
                  <a:pt x="107972" y="107977"/>
                </a:lnTo>
                <a:lnTo>
                  <a:pt x="126548" y="113244"/>
                </a:lnTo>
                <a:cubicBezTo>
                  <a:pt x="137713" y="116371"/>
                  <a:pt x="149591" y="114940"/>
                  <a:pt x="159682" y="109134"/>
                </a:cubicBezTo>
                <a:lnTo>
                  <a:pt x="159590" y="109134"/>
                </a:lnTo>
                <a:moveTo>
                  <a:pt x="198708" y="17058"/>
                </a:moveTo>
                <a:lnTo>
                  <a:pt x="188440" y="6520"/>
                </a:lnTo>
                <a:cubicBezTo>
                  <a:pt x="183081" y="892"/>
                  <a:pt x="175044" y="-1248"/>
                  <a:pt x="167541" y="713"/>
                </a:cubicBezTo>
                <a:cubicBezTo>
                  <a:pt x="160038" y="2679"/>
                  <a:pt x="154236" y="8659"/>
                  <a:pt x="152270" y="16162"/>
                </a:cubicBezTo>
                <a:lnTo>
                  <a:pt x="148700" y="30363"/>
                </a:lnTo>
                <a:lnTo>
                  <a:pt x="138161" y="71982"/>
                </a:lnTo>
                <a:lnTo>
                  <a:pt x="96904" y="60282"/>
                </a:lnTo>
                <a:lnTo>
                  <a:pt x="82794" y="56354"/>
                </a:lnTo>
                <a:cubicBezTo>
                  <a:pt x="75292" y="54210"/>
                  <a:pt x="67254" y="56354"/>
                  <a:pt x="61809" y="61804"/>
                </a:cubicBezTo>
                <a:cubicBezTo>
                  <a:pt x="56359" y="67254"/>
                  <a:pt x="54219" y="75292"/>
                  <a:pt x="56359" y="82790"/>
                </a:cubicBezTo>
                <a:lnTo>
                  <a:pt x="60378" y="96899"/>
                </a:lnTo>
                <a:lnTo>
                  <a:pt x="72078" y="138157"/>
                </a:lnTo>
                <a:lnTo>
                  <a:pt x="30459" y="148695"/>
                </a:lnTo>
                <a:lnTo>
                  <a:pt x="16258" y="152266"/>
                </a:lnTo>
                <a:cubicBezTo>
                  <a:pt x="8755" y="154140"/>
                  <a:pt x="2862" y="160034"/>
                  <a:pt x="809" y="167536"/>
                </a:cubicBezTo>
                <a:cubicBezTo>
                  <a:pt x="-1244" y="175039"/>
                  <a:pt x="901" y="183077"/>
                  <a:pt x="6524" y="188435"/>
                </a:cubicBezTo>
                <a:lnTo>
                  <a:pt x="17063" y="198704"/>
                </a:lnTo>
                <a:lnTo>
                  <a:pt x="47787" y="228623"/>
                </a:lnTo>
                <a:lnTo>
                  <a:pt x="17063" y="258542"/>
                </a:lnTo>
                <a:lnTo>
                  <a:pt x="6524" y="268811"/>
                </a:lnTo>
                <a:cubicBezTo>
                  <a:pt x="896" y="274169"/>
                  <a:pt x="-1244" y="282207"/>
                  <a:pt x="718" y="289709"/>
                </a:cubicBezTo>
                <a:cubicBezTo>
                  <a:pt x="2684" y="297212"/>
                  <a:pt x="8664" y="303014"/>
                  <a:pt x="16167" y="304980"/>
                </a:cubicBezTo>
                <a:lnTo>
                  <a:pt x="30367" y="308551"/>
                </a:lnTo>
                <a:lnTo>
                  <a:pt x="71895" y="319089"/>
                </a:lnTo>
                <a:lnTo>
                  <a:pt x="60286" y="360347"/>
                </a:lnTo>
                <a:lnTo>
                  <a:pt x="56268" y="374456"/>
                </a:lnTo>
                <a:cubicBezTo>
                  <a:pt x="54123" y="381959"/>
                  <a:pt x="56268" y="389996"/>
                  <a:pt x="61717" y="395441"/>
                </a:cubicBezTo>
                <a:cubicBezTo>
                  <a:pt x="67167" y="400891"/>
                  <a:pt x="75205" y="403031"/>
                  <a:pt x="82703" y="400891"/>
                </a:cubicBezTo>
                <a:lnTo>
                  <a:pt x="96812" y="396872"/>
                </a:lnTo>
                <a:lnTo>
                  <a:pt x="138070" y="385173"/>
                </a:lnTo>
                <a:lnTo>
                  <a:pt x="148608" y="426700"/>
                </a:lnTo>
                <a:lnTo>
                  <a:pt x="152179" y="440901"/>
                </a:lnTo>
                <a:cubicBezTo>
                  <a:pt x="154054" y="448403"/>
                  <a:pt x="159947" y="454297"/>
                  <a:pt x="167449" y="456350"/>
                </a:cubicBezTo>
                <a:cubicBezTo>
                  <a:pt x="174952" y="458402"/>
                  <a:pt x="182898" y="456171"/>
                  <a:pt x="188348" y="450635"/>
                </a:cubicBezTo>
                <a:lnTo>
                  <a:pt x="198708" y="440274"/>
                </a:lnTo>
                <a:lnTo>
                  <a:pt x="228627" y="409464"/>
                </a:lnTo>
                <a:lnTo>
                  <a:pt x="258547" y="440274"/>
                </a:lnTo>
                <a:lnTo>
                  <a:pt x="268815" y="450721"/>
                </a:lnTo>
                <a:cubicBezTo>
                  <a:pt x="274265" y="456258"/>
                  <a:pt x="282211" y="458489"/>
                  <a:pt x="289714" y="456436"/>
                </a:cubicBezTo>
                <a:cubicBezTo>
                  <a:pt x="297217" y="454384"/>
                  <a:pt x="303018" y="448490"/>
                  <a:pt x="304984" y="440988"/>
                </a:cubicBezTo>
                <a:lnTo>
                  <a:pt x="308555" y="426787"/>
                </a:lnTo>
                <a:lnTo>
                  <a:pt x="319094" y="385260"/>
                </a:lnTo>
                <a:lnTo>
                  <a:pt x="360351" y="396959"/>
                </a:lnTo>
                <a:lnTo>
                  <a:pt x="374461" y="400978"/>
                </a:lnTo>
                <a:cubicBezTo>
                  <a:pt x="381963" y="403122"/>
                  <a:pt x="390001" y="400978"/>
                  <a:pt x="395446" y="395528"/>
                </a:cubicBezTo>
                <a:cubicBezTo>
                  <a:pt x="400896" y="390078"/>
                  <a:pt x="403036" y="382041"/>
                  <a:pt x="400896" y="374543"/>
                </a:cubicBezTo>
                <a:lnTo>
                  <a:pt x="396877" y="360434"/>
                </a:lnTo>
                <a:lnTo>
                  <a:pt x="385177" y="319176"/>
                </a:lnTo>
                <a:lnTo>
                  <a:pt x="426705" y="308637"/>
                </a:lnTo>
                <a:lnTo>
                  <a:pt x="440905" y="305067"/>
                </a:lnTo>
                <a:cubicBezTo>
                  <a:pt x="448408" y="303192"/>
                  <a:pt x="454301" y="297299"/>
                  <a:pt x="456354" y="289796"/>
                </a:cubicBezTo>
                <a:cubicBezTo>
                  <a:pt x="458407" y="282294"/>
                  <a:pt x="456176" y="274256"/>
                  <a:pt x="450639" y="268898"/>
                </a:cubicBezTo>
                <a:lnTo>
                  <a:pt x="440279" y="258537"/>
                </a:lnTo>
                <a:lnTo>
                  <a:pt x="409468" y="228618"/>
                </a:lnTo>
                <a:lnTo>
                  <a:pt x="440279" y="198699"/>
                </a:lnTo>
                <a:lnTo>
                  <a:pt x="450726" y="188430"/>
                </a:lnTo>
                <a:cubicBezTo>
                  <a:pt x="456263" y="182981"/>
                  <a:pt x="458494" y="175034"/>
                  <a:pt x="456441" y="167532"/>
                </a:cubicBezTo>
                <a:cubicBezTo>
                  <a:pt x="454388" y="160029"/>
                  <a:pt x="448495" y="154227"/>
                  <a:pt x="440992" y="152261"/>
                </a:cubicBezTo>
                <a:lnTo>
                  <a:pt x="426792" y="148691"/>
                </a:lnTo>
                <a:lnTo>
                  <a:pt x="385264" y="138152"/>
                </a:lnTo>
                <a:lnTo>
                  <a:pt x="396964" y="96894"/>
                </a:lnTo>
                <a:lnTo>
                  <a:pt x="400983" y="82785"/>
                </a:lnTo>
                <a:cubicBezTo>
                  <a:pt x="403127" y="75283"/>
                  <a:pt x="400983" y="67245"/>
                  <a:pt x="395533" y="61800"/>
                </a:cubicBezTo>
                <a:cubicBezTo>
                  <a:pt x="390083" y="56350"/>
                  <a:pt x="382045" y="54210"/>
                  <a:pt x="374547" y="56350"/>
                </a:cubicBezTo>
                <a:lnTo>
                  <a:pt x="360438" y="60369"/>
                </a:lnTo>
                <a:lnTo>
                  <a:pt x="319089" y="71977"/>
                </a:lnTo>
                <a:lnTo>
                  <a:pt x="308551" y="30450"/>
                </a:lnTo>
                <a:lnTo>
                  <a:pt x="304980" y="16249"/>
                </a:lnTo>
                <a:cubicBezTo>
                  <a:pt x="303105" y="8746"/>
                  <a:pt x="297212" y="2853"/>
                  <a:pt x="289709" y="800"/>
                </a:cubicBezTo>
                <a:cubicBezTo>
                  <a:pt x="282207" y="-1253"/>
                  <a:pt x="274169" y="892"/>
                  <a:pt x="268811" y="6515"/>
                </a:cubicBezTo>
                <a:lnTo>
                  <a:pt x="258542" y="17054"/>
                </a:lnTo>
                <a:lnTo>
                  <a:pt x="228623" y="47777"/>
                </a:lnTo>
                <a:lnTo>
                  <a:pt x="198708" y="1705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Certificate of Completion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Grammar guides and resources, such as Grammarly and Purdue OWL.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improve writing skills and provide comprehensive grammar rules.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Grammar Guides and Resources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English language learning apps, such as Duolingo and Babbel.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apps offer interactive lessons and gamified learning experiences.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English Language Learning Apps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Language exchange websites, such as italki and Conversation Exchange.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connect learners with native speakers for conversational practice.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Exchange Websites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English language learning YouTube channels, such as EnglishClass101 and LearnEnglish with Emma.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channels provide video lessons and tips for mastering English.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0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English Language Learning YouTube Channels</a:t>
            </a:r>
            <a:endParaRPr lang="en-US" sz="1508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91" b="-2029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practice exercises and quizzes.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Answer key for practice exercises and quizzes.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 and Quizzes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 of common errors with the verb 'to be'.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Tips and resources for further learning and practice.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with 'To Be'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Answer key for practice exercises and quizzes.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 of common errors with the verb 'to be'.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Answer Key Insights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Tips and resources for further learning and practice.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practice exercises and quizzes.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Resources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Appendix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38" y="2595116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80128" y="2595116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60159" y="2595170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222841" y="188558"/>
                </a:moveTo>
                <a:cubicBezTo>
                  <a:pt x="222841" y="112811"/>
                  <a:pt x="284228" y="51425"/>
                  <a:pt x="359974" y="51425"/>
                </a:cubicBezTo>
                <a:cubicBezTo>
                  <a:pt x="435719" y="51425"/>
                  <a:pt x="497106" y="112811"/>
                  <a:pt x="497106" y="188558"/>
                </a:cubicBezTo>
                <a:cubicBezTo>
                  <a:pt x="497106" y="264305"/>
                  <a:pt x="435719" y="325691"/>
                  <a:pt x="359974" y="325691"/>
                </a:cubicBezTo>
                <a:cubicBezTo>
                  <a:pt x="348831" y="325691"/>
                  <a:pt x="338012" y="324408"/>
                  <a:pt x="327725" y="321835"/>
                </a:cubicBezTo>
                <a:cubicBezTo>
                  <a:pt x="319045" y="319690"/>
                  <a:pt x="309833" y="322263"/>
                  <a:pt x="303513" y="328692"/>
                </a:cubicBezTo>
                <a:lnTo>
                  <a:pt x="272230" y="359975"/>
                </a:lnTo>
                <a:lnTo>
                  <a:pt x="214271" y="359975"/>
                </a:lnTo>
                <a:cubicBezTo>
                  <a:pt x="200023" y="359975"/>
                  <a:pt x="188557" y="371439"/>
                  <a:pt x="188557" y="385690"/>
                </a:cubicBezTo>
                <a:lnTo>
                  <a:pt x="188557" y="428547"/>
                </a:lnTo>
                <a:lnTo>
                  <a:pt x="145702" y="428547"/>
                </a:lnTo>
                <a:cubicBezTo>
                  <a:pt x="131454" y="428547"/>
                  <a:pt x="119988" y="440011"/>
                  <a:pt x="119988" y="454262"/>
                </a:cubicBezTo>
                <a:lnTo>
                  <a:pt x="119988" y="497119"/>
                </a:lnTo>
                <a:lnTo>
                  <a:pt x="51419" y="497119"/>
                </a:lnTo>
                <a:lnTo>
                  <a:pt x="51419" y="413446"/>
                </a:lnTo>
                <a:lnTo>
                  <a:pt x="219835" y="245030"/>
                </a:lnTo>
                <a:cubicBezTo>
                  <a:pt x="226155" y="238711"/>
                  <a:pt x="228728" y="229495"/>
                  <a:pt x="226693" y="220817"/>
                </a:cubicBezTo>
                <a:cubicBezTo>
                  <a:pt x="224229" y="210532"/>
                  <a:pt x="222836" y="199710"/>
                  <a:pt x="222836" y="188569"/>
                </a:cubicBezTo>
                <a:lnTo>
                  <a:pt x="222841" y="188558"/>
                </a:lnTo>
                <a:moveTo>
                  <a:pt x="359974" y="0"/>
                </a:moveTo>
                <a:cubicBezTo>
                  <a:pt x="255836" y="0"/>
                  <a:pt x="171417" y="84425"/>
                  <a:pt x="171417" y="188558"/>
                </a:cubicBezTo>
                <a:cubicBezTo>
                  <a:pt x="171417" y="198733"/>
                  <a:pt x="172169" y="208700"/>
                  <a:pt x="173776" y="218448"/>
                </a:cubicBezTo>
                <a:lnTo>
                  <a:pt x="7500" y="384615"/>
                </a:lnTo>
                <a:cubicBezTo>
                  <a:pt x="2677" y="389436"/>
                  <a:pt x="0" y="395969"/>
                  <a:pt x="0" y="402826"/>
                </a:cubicBezTo>
                <a:lnTo>
                  <a:pt x="0" y="522818"/>
                </a:lnTo>
                <a:cubicBezTo>
                  <a:pt x="0" y="537069"/>
                  <a:pt x="11461" y="548533"/>
                  <a:pt x="25715" y="548533"/>
                </a:cubicBezTo>
                <a:lnTo>
                  <a:pt x="145708" y="548533"/>
                </a:lnTo>
                <a:cubicBezTo>
                  <a:pt x="159956" y="548533"/>
                  <a:pt x="171423" y="537069"/>
                  <a:pt x="171423" y="522823"/>
                </a:cubicBezTo>
                <a:lnTo>
                  <a:pt x="171423" y="479972"/>
                </a:lnTo>
                <a:lnTo>
                  <a:pt x="214277" y="479972"/>
                </a:lnTo>
                <a:cubicBezTo>
                  <a:pt x="228525" y="479972"/>
                  <a:pt x="239992" y="468508"/>
                  <a:pt x="239992" y="454262"/>
                </a:cubicBezTo>
                <a:lnTo>
                  <a:pt x="239992" y="411411"/>
                </a:lnTo>
                <a:lnTo>
                  <a:pt x="282846" y="411411"/>
                </a:lnTo>
                <a:cubicBezTo>
                  <a:pt x="289704" y="411411"/>
                  <a:pt x="296238" y="408734"/>
                  <a:pt x="301061" y="403912"/>
                </a:cubicBezTo>
                <a:lnTo>
                  <a:pt x="330199" y="374774"/>
                </a:lnTo>
                <a:cubicBezTo>
                  <a:pt x="339948" y="376272"/>
                  <a:pt x="349912" y="377133"/>
                  <a:pt x="360089" y="377133"/>
                </a:cubicBezTo>
                <a:cubicBezTo>
                  <a:pt x="464226" y="377133"/>
                  <a:pt x="548646" y="292708"/>
                  <a:pt x="548646" y="188575"/>
                </a:cubicBezTo>
                <a:cubicBezTo>
                  <a:pt x="548646" y="84441"/>
                  <a:pt x="464117" y="17"/>
                  <a:pt x="359979" y="17"/>
                </a:cubicBezTo>
                <a:lnTo>
                  <a:pt x="359974" y="0"/>
                </a:lnTo>
                <a:moveTo>
                  <a:pt x="394258" y="188558"/>
                </a:moveTo>
                <a:cubicBezTo>
                  <a:pt x="413192" y="188558"/>
                  <a:pt x="428543" y="173210"/>
                  <a:pt x="428543" y="154275"/>
                </a:cubicBezTo>
                <a:cubicBezTo>
                  <a:pt x="428543" y="135339"/>
                  <a:pt x="413192" y="119991"/>
                  <a:pt x="394258" y="119991"/>
                </a:cubicBezTo>
                <a:cubicBezTo>
                  <a:pt x="375325" y="119991"/>
                  <a:pt x="359974" y="135339"/>
                  <a:pt x="359974" y="154275"/>
                </a:cubicBezTo>
                <a:cubicBezTo>
                  <a:pt x="359974" y="173210"/>
                  <a:pt x="375325" y="188558"/>
                  <a:pt x="394258" y="188558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91624" y="2595116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Definition of the verb 'to be'.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Explanation of the different forms of the verb 'to be'.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the Verb 'To Be'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the verb 'to be' in context.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 of key terms and concepts related to the verb 'to be'.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in Context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Explanation of the different forms of the verb 'to be'.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the verb 'to be' in context.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Forms of the Verb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 of key terms and concepts related to the verb 'to be'.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Definition of the verb 'to be'.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Terms and Concepts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Glossary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31" y="2317797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14947" y="2315740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4378" y="441647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49224" y="4416470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 of topics and subtopics covered in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Page numbers for each topic and subtopic.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Topics and Subtopics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 of key terms and concepts related to the verb 'to be'.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terms are essential for understanding the lesson.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Terms and Concepts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List of resources and references used in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materials support the lesson content.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 and References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lesson provides a comprehensive guide to the verb 'to be'.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includes structured topics, key terms, and supporting references.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Overview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Index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593" b="-2059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88652" y="3064398"/>
            <a:ext cx="342933" cy="457200"/>
          </a:xfrm>
          <a:custGeom>
            <a:avLst/>
            <a:gdLst/>
            <a:ahLst/>
            <a:cxnLst/>
            <a:rect l="l" t="t" r="r" b="b"/>
            <a:pathLst>
              <a:path w="342933" h="457200">
                <a:moveTo>
                  <a:pt x="0" y="42867"/>
                </a:moveTo>
                <a:cubicBezTo>
                  <a:pt x="0" y="19202"/>
                  <a:pt x="19201" y="0"/>
                  <a:pt x="42867" y="0"/>
                </a:cubicBezTo>
                <a:lnTo>
                  <a:pt x="42867" y="42867"/>
                </a:lnTo>
                <a:lnTo>
                  <a:pt x="42867" y="394193"/>
                </a:lnTo>
                <a:lnTo>
                  <a:pt x="159052" y="311230"/>
                </a:lnTo>
                <a:cubicBezTo>
                  <a:pt x="166463" y="305871"/>
                  <a:pt x="176556" y="305871"/>
                  <a:pt x="183970" y="311230"/>
                </a:cubicBezTo>
                <a:lnTo>
                  <a:pt x="300067" y="394193"/>
                </a:lnTo>
                <a:lnTo>
                  <a:pt x="300067" y="42867"/>
                </a:lnTo>
                <a:lnTo>
                  <a:pt x="42867" y="42867"/>
                </a:lnTo>
                <a:lnTo>
                  <a:pt x="42867" y="0"/>
                </a:lnTo>
                <a:lnTo>
                  <a:pt x="300067" y="0"/>
                </a:lnTo>
                <a:cubicBezTo>
                  <a:pt x="323732" y="0"/>
                  <a:pt x="342933" y="19202"/>
                  <a:pt x="342933" y="42867"/>
                </a:cubicBezTo>
                <a:lnTo>
                  <a:pt x="342933" y="435812"/>
                </a:lnTo>
                <a:cubicBezTo>
                  <a:pt x="342933" y="443850"/>
                  <a:pt x="338468" y="451174"/>
                  <a:pt x="331325" y="454836"/>
                </a:cubicBezTo>
                <a:cubicBezTo>
                  <a:pt x="324182" y="458498"/>
                  <a:pt x="315608" y="457872"/>
                  <a:pt x="309089" y="453227"/>
                </a:cubicBezTo>
                <a:lnTo>
                  <a:pt x="171470" y="354993"/>
                </a:lnTo>
                <a:lnTo>
                  <a:pt x="33851" y="453227"/>
                </a:lnTo>
                <a:cubicBezTo>
                  <a:pt x="27332" y="457872"/>
                  <a:pt x="18758" y="458494"/>
                  <a:pt x="11615" y="454836"/>
                </a:cubicBezTo>
                <a:cubicBezTo>
                  <a:pt x="4472" y="451174"/>
                  <a:pt x="7" y="443850"/>
                  <a:pt x="7" y="435812"/>
                </a:cubicBezTo>
                <a:lnTo>
                  <a:pt x="0" y="428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9" y="3080963"/>
            <a:ext cx="457200" cy="424070"/>
          </a:xfrm>
          <a:custGeom>
            <a:avLst/>
            <a:gdLst/>
            <a:ahLst/>
            <a:cxnLst/>
            <a:rect l="l" t="t" r="r" b="b"/>
            <a:pathLst>
              <a:path w="457200" h="424070">
                <a:moveTo>
                  <a:pt x="152398" y="245663"/>
                </a:moveTo>
                <a:lnTo>
                  <a:pt x="152398" y="205907"/>
                </a:lnTo>
                <a:lnTo>
                  <a:pt x="171034" y="192489"/>
                </a:lnTo>
                <a:lnTo>
                  <a:pt x="264627" y="286082"/>
                </a:lnTo>
                <a:lnTo>
                  <a:pt x="251291" y="304800"/>
                </a:lnTo>
                <a:lnTo>
                  <a:pt x="211533" y="304800"/>
                </a:lnTo>
                <a:cubicBezTo>
                  <a:pt x="201013" y="304800"/>
                  <a:pt x="190908" y="309024"/>
                  <a:pt x="183456" y="316479"/>
                </a:cubicBezTo>
                <a:lnTo>
                  <a:pt x="151900" y="348034"/>
                </a:lnTo>
                <a:lnTo>
                  <a:pt x="109243" y="305377"/>
                </a:lnTo>
                <a:lnTo>
                  <a:pt x="140799" y="273822"/>
                </a:lnTo>
                <a:cubicBezTo>
                  <a:pt x="148252" y="266367"/>
                  <a:pt x="152476" y="256261"/>
                  <a:pt x="152476" y="245744"/>
                </a:cubicBezTo>
                <a:lnTo>
                  <a:pt x="152398" y="245663"/>
                </a:lnTo>
                <a:moveTo>
                  <a:pt x="416450" y="74708"/>
                </a:moveTo>
                <a:lnTo>
                  <a:pt x="288150" y="253445"/>
                </a:lnTo>
                <a:lnTo>
                  <a:pt x="203751" y="169047"/>
                </a:lnTo>
                <a:lnTo>
                  <a:pt x="382489" y="40749"/>
                </a:lnTo>
                <a:cubicBezTo>
                  <a:pt x="383399" y="40087"/>
                  <a:pt x="384478" y="39756"/>
                  <a:pt x="385552" y="39756"/>
                </a:cubicBezTo>
                <a:cubicBezTo>
                  <a:pt x="386960" y="39756"/>
                  <a:pt x="388286" y="40337"/>
                  <a:pt x="389278" y="41330"/>
                </a:cubicBezTo>
                <a:lnTo>
                  <a:pt x="415865" y="67919"/>
                </a:lnTo>
                <a:cubicBezTo>
                  <a:pt x="416857" y="68911"/>
                  <a:pt x="417437" y="70238"/>
                  <a:pt x="417437" y="71646"/>
                </a:cubicBezTo>
                <a:cubicBezTo>
                  <a:pt x="417437" y="72724"/>
                  <a:pt x="417108" y="73801"/>
                  <a:pt x="416445" y="74712"/>
                </a:cubicBezTo>
                <a:lnTo>
                  <a:pt x="416450" y="74708"/>
                </a:lnTo>
                <a:moveTo>
                  <a:pt x="211537" y="344556"/>
                </a:moveTo>
                <a:lnTo>
                  <a:pt x="251295" y="344556"/>
                </a:lnTo>
                <a:cubicBezTo>
                  <a:pt x="264134" y="344556"/>
                  <a:pt x="276144" y="338429"/>
                  <a:pt x="283597" y="327992"/>
                </a:cubicBezTo>
                <a:lnTo>
                  <a:pt x="448751" y="97901"/>
                </a:lnTo>
                <a:cubicBezTo>
                  <a:pt x="454219" y="90280"/>
                  <a:pt x="457200" y="81086"/>
                  <a:pt x="457200" y="71646"/>
                </a:cubicBezTo>
                <a:cubicBezTo>
                  <a:pt x="457200" y="59717"/>
                  <a:pt x="452477" y="48289"/>
                  <a:pt x="444033" y="39841"/>
                </a:cubicBezTo>
                <a:lnTo>
                  <a:pt x="417364" y="13172"/>
                </a:lnTo>
                <a:cubicBezTo>
                  <a:pt x="408915" y="4724"/>
                  <a:pt x="397485" y="4"/>
                  <a:pt x="385557" y="4"/>
                </a:cubicBezTo>
                <a:cubicBezTo>
                  <a:pt x="376116" y="4"/>
                  <a:pt x="366921" y="2985"/>
                  <a:pt x="359300" y="8452"/>
                </a:cubicBezTo>
                <a:lnTo>
                  <a:pt x="129209" y="173606"/>
                </a:lnTo>
                <a:cubicBezTo>
                  <a:pt x="118771" y="181061"/>
                  <a:pt x="112645" y="193070"/>
                  <a:pt x="112645" y="205907"/>
                </a:cubicBezTo>
                <a:lnTo>
                  <a:pt x="112645" y="245663"/>
                </a:lnTo>
                <a:lnTo>
                  <a:pt x="76448" y="281858"/>
                </a:lnTo>
                <a:cubicBezTo>
                  <a:pt x="67588" y="290721"/>
                  <a:pt x="64772" y="303392"/>
                  <a:pt x="68082" y="314575"/>
                </a:cubicBezTo>
                <a:lnTo>
                  <a:pt x="7786" y="374954"/>
                </a:lnTo>
                <a:cubicBezTo>
                  <a:pt x="2816" y="379924"/>
                  <a:pt x="0" y="386633"/>
                  <a:pt x="0" y="393672"/>
                </a:cubicBezTo>
                <a:lnTo>
                  <a:pt x="0" y="397565"/>
                </a:lnTo>
                <a:cubicBezTo>
                  <a:pt x="0" y="412225"/>
                  <a:pt x="11846" y="424069"/>
                  <a:pt x="26504" y="424069"/>
                </a:cubicBezTo>
                <a:lnTo>
                  <a:pt x="96657" y="424069"/>
                </a:lnTo>
                <a:cubicBezTo>
                  <a:pt x="103698" y="424069"/>
                  <a:pt x="110405" y="421254"/>
                  <a:pt x="115374" y="416284"/>
                </a:cubicBezTo>
                <a:lnTo>
                  <a:pt x="142541" y="389118"/>
                </a:lnTo>
                <a:cubicBezTo>
                  <a:pt x="153807" y="392430"/>
                  <a:pt x="166393" y="389614"/>
                  <a:pt x="175258" y="380751"/>
                </a:cubicBezTo>
                <a:lnTo>
                  <a:pt x="211537" y="344556"/>
                </a:lnTo>
                <a:moveTo>
                  <a:pt x="111566" y="363856"/>
                </a:moveTo>
                <a:lnTo>
                  <a:pt x="91189" y="384313"/>
                </a:lnTo>
                <a:lnTo>
                  <a:pt x="54663" y="384313"/>
                </a:lnTo>
                <a:lnTo>
                  <a:pt x="93342" y="345634"/>
                </a:lnTo>
                <a:lnTo>
                  <a:pt x="111648" y="363937"/>
                </a:lnTo>
                <a:lnTo>
                  <a:pt x="111566" y="36385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93814" y="306439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88769" y="3064398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5283200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1015366"/>
            <a:ext cx="4058195" cy="2384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and Evaluation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29280" y="4260712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Evaluate the effectiveness of the lesson and its materials.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areas for improvement and suggest changes.</a:t>
            </a:r>
            <a:endParaRPr lang="en-US" sz="1135" dirty="0"/>
          </a:p>
        </p:txBody>
      </p:sp>
      <p:sp>
        <p:nvSpPr>
          <p:cNvPr id="6" name="Text 4"/>
          <p:cNvSpPr/>
          <p:nvPr/>
        </p:nvSpPr>
        <p:spPr>
          <a:xfrm>
            <a:off x="6429280" y="3773331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Effectiveness Evaluation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29280" y="2850768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areas for improvement and suggest changes.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recommendations for future lessons and topics.</a:t>
            </a:r>
            <a:endParaRPr lang="en-US" sz="1135" dirty="0"/>
          </a:p>
        </p:txBody>
      </p:sp>
      <p:sp>
        <p:nvSpPr>
          <p:cNvPr id="8" name="Text 6"/>
          <p:cNvSpPr/>
          <p:nvPr/>
        </p:nvSpPr>
        <p:spPr>
          <a:xfrm>
            <a:off x="6429280" y="2363387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Improvement Areas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29280" y="1502746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feedback on the lesson and its content.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Evaluate the effectiveness of the lesson and its materials.</a:t>
            </a:r>
            <a:endParaRPr lang="en-US" sz="1135" dirty="0"/>
          </a:p>
        </p:txBody>
      </p:sp>
      <p:sp>
        <p:nvSpPr>
          <p:cNvPr id="10" name="Text 8"/>
          <p:cNvSpPr/>
          <p:nvPr/>
        </p:nvSpPr>
        <p:spPr>
          <a:xfrm>
            <a:off x="6429280" y="1015365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Lesson Feedback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29280" y="5659755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recommendations for future lessons and topics.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feedback on the lesson and its content.</a:t>
            </a:r>
            <a:endParaRPr lang="en-US" sz="1135" dirty="0"/>
          </a:p>
        </p:txBody>
      </p:sp>
      <p:sp>
        <p:nvSpPr>
          <p:cNvPr id="12" name="Text 10"/>
          <p:cNvSpPr/>
          <p:nvPr/>
        </p:nvSpPr>
        <p:spPr>
          <a:xfrm>
            <a:off x="6429280" y="5172374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Future Recommendations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40786" y="1043946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62303" y="235951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819453" y="376243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62303" y="5223174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0"/>
            <a:ext cx="853240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4CEF3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-1" y="3762430"/>
            <a:ext cx="5283199" cy="3095570"/>
          </a:xfrm>
          <a:prstGeom prst="rect">
            <a:avLst/>
          </a:prstGeom>
          <a:blipFill>
            <a:blip r:embed="rId1"/>
            <a:srcRect/>
            <a:stretch>
              <a:fillRect l="0" r="0" t="-7001" b="-700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verb 'to be' lays the foundation for clear expression.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cornerstone of English language mastery.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 Key to Effective Communication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With practice and review, students can master the verb 'to be'.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significantly improve their overall English proficiency.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Achieving Proficiency Through Practice</a:t>
            </a:r>
            <a:endParaRPr lang="en-US" sz="1922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verb 'to be' is a fundamental concept in English grammar.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it is essential for effective communication in English.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the Verb 'To Be'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the Verb "To Be" in English Grammar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2025-08-28T05:16:44Z</dcterms:created>
  <dcterms:modified xsi:type="dcterms:W3CDTF">2025-08-28T05:16:44Z</dcterms:modified>
</cp:coreProperties>
</file>