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5382e5a5fccfc06d7849c571039cddd16023dd6e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766d14cc0e7bc033a492241ced48981aad169142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7a101c55720b32a86e0d861d979ece8a1364efdf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a49c5fdc8817dc9e3ecd2bce49710f1862154dfa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44fb6bd913fcd4fdef9d12e0ded62ff0f9a4bf5f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e881140fb8d6afb327697d5989701d3831e697dc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f738a560ef423c0c9f62c3d39c3f4fed5645908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ef738a560ef423c0c9f62c3d39c3f4fed5645908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414dcee7beb8d7ce66e586b747ff0c493eb026f3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2f3a9fe26ca346d836bc494b968cf7d4b57255b1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5b717d86fcad7aee2b4a1e4b65dade769fef9319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e881140fb8d6afb327697d5989701d3831e697dc.png"/><Relationship Id="rId2" Type="http://schemas.openxmlformats.org/officeDocument/2006/relationships/image" Target="../media/ef738a560ef423c0c9f62c3d39c3f4fed5645908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6483403265a1ad26b838629b76e13f540e710c83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ef738a560ef423c0c9f62c3d39c3f4fed5645908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86c8257f50d1d3eb4f2cff103ef7ec66e657c918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ef738a560ef423c0c9f62c3d39c3f4fed5645908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2bcf7b41d4e8f67c7b00fb2645722c43f0b6da4f.png"/><Relationship Id="rId4" Type="http://schemas.openxmlformats.org/officeDocument/2006/relationships/image" Target="../media/2bcf7b41d4e8f67c7b00fb2645722c43f0b6da4f.png"/><Relationship Id="rId5" Type="http://schemas.openxmlformats.org/officeDocument/2006/relationships/image" Target="../media/2bcf7b41d4e8f67c7b00fb2645722c43f0b6da4f.png"/><Relationship Id="rId6" Type="http://schemas.openxmlformats.org/officeDocument/2006/relationships/image" Target="../media/2bcf7b41d4e8f67c7b00fb2645722c43f0b6da4f.png"/><Relationship Id="rId7" Type="http://schemas.openxmlformats.org/officeDocument/2006/relationships/image" Target="../media/e881140fb8d6afb327697d5989701d3831e697dc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ef738a560ef423c0c9f62c3d39c3f4fed5645908.png"/><Relationship Id="rId5" Type="http://schemas.openxmlformats.org/officeDocument/2006/relationships/image" Target="../media/8afd8a26ae2807cf4ef435939af9e7137c52df23.png"/><Relationship Id="rId6" Type="http://schemas.openxmlformats.org/officeDocument/2006/relationships/image" Target="../media/8afd8a26ae2807cf4ef435939af9e7137c52df23.png"/><Relationship Id="rId7" Type="http://schemas.openxmlformats.org/officeDocument/2006/relationships/image" Target="../media/8afd8a26ae2807cf4ef435939af9e7137c52df23.png"/><Relationship Id="rId8" Type="http://schemas.openxmlformats.org/officeDocument/2006/relationships/image" Target="../media/8afd8a26ae2807cf4ef435939af9e7137c52df23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ef738a560ef423c0c9f62c3d39c3f4fed5645908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58e7702c9ad932dc20a0e6ea97b6b4fa73589808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f67c81b2e53c3662085960717f1de4c51a673c87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>
            <a:off x="-3877692" y="-1503970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V="1" rot="9088373">
            <a:off x="8959900" y="-2790886"/>
            <a:ext cx="8752039" cy="9310679"/>
          </a:xfrm>
          <a:custGeom>
            <a:avLst/>
            <a:gdLst/>
            <a:ahLst/>
            <a:cxnLst/>
            <a:rect l="l" t="t" r="r" b="b"/>
            <a:pathLst>
              <a:path w="8752039" h="9310679">
                <a:moveTo>
                  <a:pt x="0" y="0"/>
                </a:moveTo>
                <a:lnTo>
                  <a:pt x="8752039" y="0"/>
                </a:lnTo>
                <a:lnTo>
                  <a:pt x="8752039" y="9310679"/>
                </a:lnTo>
                <a:lnTo>
                  <a:pt x="0" y="9310679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 rot="19805505">
            <a:off x="-3335952" y="2082861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981200" y="2044700"/>
            <a:ext cx="8229600" cy="2451100"/>
          </a:xfrm>
          <a:custGeom>
            <a:avLst/>
            <a:gdLst/>
            <a:ahLst/>
            <a:cxnLst/>
            <a:rect l="l" t="t" r="r" b="b"/>
            <a:pathLst>
              <a:path w="8229600" h="2451100">
                <a:moveTo>
                  <a:pt x="0" y="2451100"/>
                </a:moveTo>
                <a:lnTo>
                  <a:pt x="0" y="0"/>
                </a:lnTo>
                <a:lnTo>
                  <a:pt x="8229600" y="0"/>
                </a:lnTo>
                <a:lnTo>
                  <a:pt x="8229600" y="2451100"/>
                </a:lnTo>
                <a:lnTo>
                  <a:pt x="0" y="24511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Bef>
                <a:spcPts val="993"/>
              </a:spcBef>
              <a:buNone/>
            </a:pPr>
            <a:r>
              <a:rPr lang="en-US" sz="536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Material World: A Journey Through Natural and Man-Made Materials</a:t>
            </a:r>
            <a:endParaRPr lang="en-US" sz="5361" dirty="0"/>
          </a:p>
        </p:txBody>
      </p:sp>
      <p:sp>
        <p:nvSpPr>
          <p:cNvPr id="7" name="Text 5"/>
          <p:cNvSpPr/>
          <p:nvPr/>
        </p:nvSpPr>
        <p:spPr>
          <a:xfrm>
            <a:off x="1981200" y="4635990"/>
            <a:ext cx="8229600" cy="934319"/>
          </a:xfrm>
          <a:custGeom>
            <a:avLst/>
            <a:gdLst/>
            <a:ahLst/>
            <a:cxnLst/>
            <a:rect l="l" t="t" r="r" b="b"/>
            <a:pathLst>
              <a:path w="8229600" h="934319">
                <a:moveTo>
                  <a:pt x="0" y="934319"/>
                </a:moveTo>
                <a:lnTo>
                  <a:pt x="0" y="0"/>
                </a:lnTo>
                <a:lnTo>
                  <a:pt x="8229600" y="0"/>
                </a:lnTo>
                <a:lnTo>
                  <a:pt x="8229600" y="934319"/>
                </a:lnTo>
                <a:lnTo>
                  <a:pt x="0" y="934319"/>
                </a:lnTo>
              </a:path>
            </a:pathLst>
          </a:custGeom>
          <a:noFill/>
          <a:ln/>
        </p:spPr>
        <p:txBody>
          <a:bodyPr wrap="square" lIns="0" tIns="0" rIns="0" bIns="46800" rtlCol="0" anchor="t"/>
          <a:lstStyle/>
          <a:p>
            <a:pPr algn="ctr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the Properties, Production, and Environmental Impact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5730240" y="822960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212297" y="-2090885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H="1" flipV="1" rot="12511627">
            <a:off x="8471431" y="3102881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 rot="1980550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08960" cy="6858000"/>
          </a:xfrm>
          <a:custGeom>
            <a:avLst/>
            <a:gdLst/>
            <a:ahLst/>
            <a:cxnLst/>
            <a:rect l="l" t="t" r="r" b="b"/>
            <a:pathLst>
              <a:path w="3108960" h="6858000">
                <a:moveTo>
                  <a:pt x="0" y="6858000"/>
                </a:moveTo>
                <a:lnTo>
                  <a:pt x="0" y="0"/>
                </a:lnTo>
                <a:lnTo>
                  <a:pt x="2549347" y="0"/>
                </a:lnTo>
                <a:cubicBezTo>
                  <a:pt x="2858413" y="0"/>
                  <a:pt x="3108960" y="250547"/>
                  <a:pt x="3108960" y="559613"/>
                </a:cubicBezTo>
                <a:lnTo>
                  <a:pt x="3108960" y="6858000"/>
                </a:lnTo>
                <a:lnTo>
                  <a:pt x="0" y="68580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4650" y="861536"/>
            <a:ext cx="7750859" cy="701731"/>
          </a:xfrm>
          <a:custGeom>
            <a:avLst/>
            <a:gdLst/>
            <a:ahLst/>
            <a:cxnLst/>
            <a:rect l="l" t="t" r="r" b="b"/>
            <a:pathLst>
              <a:path w="7750859" h="701731">
                <a:moveTo>
                  <a:pt x="0" y="701731"/>
                </a:moveTo>
                <a:lnTo>
                  <a:pt x="0" y="0"/>
                </a:lnTo>
                <a:lnTo>
                  <a:pt x="7750859" y="0"/>
                </a:lnTo>
                <a:lnTo>
                  <a:pt x="7750859" y="701731"/>
                </a:lnTo>
                <a:lnTo>
                  <a:pt x="0" y="701731"/>
                </a:lnTo>
              </a:path>
            </a:pathLst>
          </a:custGeom>
          <a:noFill/>
          <a:ln/>
        </p:spPr>
        <p:txBody>
          <a:bodyPr wrap="square" lIns="0" tIns="46800" rIns="90000" bIns="4680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4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Table of contents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3586643" y="2039390"/>
            <a:ext cx="6945422" cy="4115803"/>
          </a:xfrm>
          <a:custGeom>
            <a:avLst/>
            <a:gdLst/>
            <a:ahLst/>
            <a:cxnLst/>
            <a:rect l="l" t="t" r="r" b="b"/>
            <a:pathLst>
              <a:path w="6945422" h="4115803">
                <a:moveTo>
                  <a:pt x="0" y="4115803"/>
                </a:moveTo>
                <a:lnTo>
                  <a:pt x="0" y="0"/>
                </a:lnTo>
                <a:lnTo>
                  <a:pt x="6945422" y="0"/>
                </a:lnTo>
                <a:lnTo>
                  <a:pt x="6945422" y="4115803"/>
                </a:lnTo>
                <a:lnTo>
                  <a:pt x="0" y="411580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548640"/>
          <a:lstStyle/>
          <a:p>
            <a:pPr algn="l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Materials: Natural vs Man-Made</a:t>
            </a:r>
            <a:endParaRPr lang="en-US" sz="1620" dirty="0"/>
          </a:p>
          <a:p>
            <a:pPr algn="l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What Are Materials?</a:t>
            </a:r>
            <a:endParaRPr lang="en-US" sz="1620" dirty="0"/>
          </a:p>
          <a:p>
            <a:pPr algn="l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Natural Materials</a:t>
            </a:r>
            <a:endParaRPr lang="en-US" sz="1620" dirty="0"/>
          </a:p>
          <a:p>
            <a:pPr algn="l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Man-Made Materials</a:t>
            </a:r>
            <a:endParaRPr lang="en-US" sz="1620" dirty="0"/>
          </a:p>
          <a:p>
            <a:pPr algn="l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Material Sorting Game</a:t>
            </a:r>
            <a:endParaRPr lang="en-US" sz="1620" dirty="0"/>
          </a:p>
          <a:p>
            <a:pPr algn="l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How Materials Are Made</a:t>
            </a:r>
            <a:endParaRPr lang="en-US" sz="1620" dirty="0"/>
          </a:p>
          <a:p>
            <a:pPr algn="l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Material Properties</a:t>
            </a:r>
            <a:endParaRPr lang="en-US" sz="1620" dirty="0"/>
          </a:p>
          <a:p>
            <a:pPr algn="l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Environmental Awareness</a:t>
            </a:r>
            <a:endParaRPr lang="en-US" sz="1620" dirty="0"/>
          </a:p>
          <a:p>
            <a:pPr algn="l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Fun Material Exploration</a:t>
            </a:r>
            <a:endParaRPr lang="en-US" sz="1620" dirty="0"/>
          </a:p>
          <a:p>
            <a:pPr algn="l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Conclusion</a:t>
            </a:r>
            <a:endParaRPr lang="en-US" sz="1620" dirty="0"/>
          </a:p>
        </p:txBody>
      </p:sp>
      <p:sp>
        <p:nvSpPr>
          <p:cNvPr id="9" name="Text 7"/>
          <p:cNvSpPr/>
          <p:nvPr/>
        </p:nvSpPr>
        <p:spPr>
          <a:xfrm>
            <a:off x="10796869" y="2039390"/>
            <a:ext cx="548640" cy="4115803"/>
          </a:xfrm>
          <a:custGeom>
            <a:avLst/>
            <a:gdLst/>
            <a:ahLst/>
            <a:cxnLst/>
            <a:rect l="l" t="t" r="r" b="b"/>
            <a:pathLst>
              <a:path w="548640" h="4115803">
                <a:moveTo>
                  <a:pt x="0" y="4115803"/>
                </a:moveTo>
                <a:lnTo>
                  <a:pt x="0" y="0"/>
                </a:lnTo>
                <a:lnTo>
                  <a:pt x="548640" y="0"/>
                </a:lnTo>
                <a:lnTo>
                  <a:pt x="548640" y="4115803"/>
                </a:lnTo>
                <a:lnTo>
                  <a:pt x="0" y="411580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01</a:t>
            </a:r>
            <a:endParaRPr lang="en-US" sz="1620" dirty="0"/>
          </a:p>
          <a:p>
            <a:pPr algn="r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02</a:t>
            </a:r>
            <a:endParaRPr lang="en-US" sz="1620" dirty="0"/>
          </a:p>
          <a:p>
            <a:pPr algn="r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03</a:t>
            </a:r>
            <a:endParaRPr lang="en-US" sz="1620" dirty="0"/>
          </a:p>
          <a:p>
            <a:pPr algn="r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04</a:t>
            </a:r>
            <a:endParaRPr lang="en-US" sz="1620" dirty="0"/>
          </a:p>
          <a:p>
            <a:pPr algn="r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05</a:t>
            </a:r>
            <a:endParaRPr lang="en-US" sz="1620" dirty="0"/>
          </a:p>
          <a:p>
            <a:pPr algn="r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06</a:t>
            </a:r>
            <a:endParaRPr lang="en-US" sz="1620" dirty="0"/>
          </a:p>
          <a:p>
            <a:pPr algn="r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07</a:t>
            </a:r>
            <a:endParaRPr lang="en-US" sz="1620" dirty="0"/>
          </a:p>
          <a:p>
            <a:pPr algn="r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08</a:t>
            </a:r>
            <a:endParaRPr lang="en-US" sz="1620" dirty="0"/>
          </a:p>
          <a:p>
            <a:pPr algn="r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09</a:t>
            </a:r>
            <a:endParaRPr lang="en-US" sz="1620" dirty="0"/>
          </a:p>
          <a:p>
            <a:pPr algn="r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10</a:t>
            </a:r>
            <a:endParaRPr lang="en-US" sz="1620" dirty="0"/>
          </a:p>
        </p:txBody>
      </p:sp>
      <p:sp>
        <p:nvSpPr>
          <p:cNvPr id="10" name="Text 8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212297" y="-2090885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H="1" flipV="1" rot="12511627">
            <a:off x="8471431" y="3102881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 rot="1980550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08960" cy="6858000"/>
          </a:xfrm>
          <a:custGeom>
            <a:avLst/>
            <a:gdLst/>
            <a:ahLst/>
            <a:cxnLst/>
            <a:rect l="l" t="t" r="r" b="b"/>
            <a:pathLst>
              <a:path w="3108960" h="6858000">
                <a:moveTo>
                  <a:pt x="0" y="6858000"/>
                </a:moveTo>
                <a:lnTo>
                  <a:pt x="0" y="0"/>
                </a:lnTo>
                <a:lnTo>
                  <a:pt x="2549347" y="0"/>
                </a:lnTo>
                <a:cubicBezTo>
                  <a:pt x="2858413" y="0"/>
                  <a:pt x="3108960" y="250547"/>
                  <a:pt x="3108960" y="559613"/>
                </a:cubicBezTo>
                <a:lnTo>
                  <a:pt x="3108960" y="6858000"/>
                </a:lnTo>
                <a:lnTo>
                  <a:pt x="0" y="68580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4650" y="861536"/>
            <a:ext cx="7750859" cy="701731"/>
          </a:xfrm>
          <a:custGeom>
            <a:avLst/>
            <a:gdLst/>
            <a:ahLst/>
            <a:cxnLst/>
            <a:rect l="l" t="t" r="r" b="b"/>
            <a:pathLst>
              <a:path w="7750859" h="701731">
                <a:moveTo>
                  <a:pt x="0" y="701731"/>
                </a:moveTo>
                <a:lnTo>
                  <a:pt x="0" y="0"/>
                </a:lnTo>
                <a:lnTo>
                  <a:pt x="7750859" y="0"/>
                </a:lnTo>
                <a:lnTo>
                  <a:pt x="7750859" y="701731"/>
                </a:lnTo>
                <a:lnTo>
                  <a:pt x="0" y="701731"/>
                </a:lnTo>
              </a:path>
            </a:pathLst>
          </a:custGeom>
          <a:noFill/>
          <a:ln/>
        </p:spPr>
        <p:txBody>
          <a:bodyPr wrap="square" lIns="0" tIns="46800" rIns="90000" bIns="4680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4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Table of contents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3586643" y="2039390"/>
            <a:ext cx="6945422" cy="4115803"/>
          </a:xfrm>
          <a:custGeom>
            <a:avLst/>
            <a:gdLst/>
            <a:ahLst/>
            <a:cxnLst/>
            <a:rect l="l" t="t" r="r" b="b"/>
            <a:pathLst>
              <a:path w="6945422" h="4115803">
                <a:moveTo>
                  <a:pt x="0" y="4115803"/>
                </a:moveTo>
                <a:lnTo>
                  <a:pt x="0" y="0"/>
                </a:lnTo>
                <a:lnTo>
                  <a:pt x="6945422" y="0"/>
                </a:lnTo>
                <a:lnTo>
                  <a:pt x="6945422" y="4115803"/>
                </a:lnTo>
                <a:lnTo>
                  <a:pt x="0" y="411580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548640"/>
          <a:lstStyle/>
          <a:p>
            <a:pPr algn="l" marL="0" indent="0">
              <a:lnSpc>
                <a:spcPct val="166667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Q&amp;A and Interaction</a:t>
            </a:r>
            <a:endParaRPr lang="en-US" sz="1800" dirty="0"/>
          </a:p>
          <a:p>
            <a:pPr algn="l" marL="0" indent="0">
              <a:lnSpc>
                <a:spcPct val="166667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Key Features of Natural Materials</a:t>
            </a:r>
            <a:endParaRPr lang="en-US" sz="1800" dirty="0"/>
          </a:p>
          <a:p>
            <a:pPr algn="l" marL="0" indent="0">
              <a:lnSpc>
                <a:spcPct val="166667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Benefits of Man-Made Materials</a:t>
            </a:r>
            <a:endParaRPr lang="en-US" sz="1800" dirty="0"/>
          </a:p>
          <a:p>
            <a:pPr algn="l" marL="0" indent="0">
              <a:lnSpc>
                <a:spcPct val="166667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Steps to Material Detective Challenge</a:t>
            </a:r>
            <a:endParaRPr lang="en-US" sz="1800" dirty="0"/>
          </a:p>
          <a:p>
            <a:pPr algn="l" marL="0" indent="0">
              <a:lnSpc>
                <a:spcPct val="166667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Timeline of Material Production</a:t>
            </a:r>
            <a:endParaRPr lang="en-US" sz="1800" dirty="0"/>
          </a:p>
          <a:p>
            <a:pPr algn="l" marL="0" indent="0">
              <a:lnSpc>
                <a:spcPct val="166667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SWOT Analysis of Material Exploration</a:t>
            </a:r>
            <a:endParaRPr lang="en-US" sz="1800" dirty="0"/>
          </a:p>
          <a:p>
            <a:pPr algn="l" marL="0" indent="0">
              <a:lnSpc>
                <a:spcPct val="166667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Revenue Growth in Material Education</a:t>
            </a:r>
            <a:endParaRPr lang="en-US" sz="1800" dirty="0"/>
          </a:p>
          <a:p>
            <a:pPr algn="l" marL="0" indent="0">
              <a:lnSpc>
                <a:spcPct val="166667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Interactive Material Sorting Grid</a:t>
            </a:r>
            <a:endParaRPr lang="en-US" sz="1800" dirty="0"/>
          </a:p>
          <a:p>
            <a:pPr algn="l" marL="0" indent="0">
              <a:lnSpc>
                <a:spcPct val="166667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Material Detective Activity Suggestions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0796869" y="2039390"/>
            <a:ext cx="548640" cy="4115803"/>
          </a:xfrm>
          <a:custGeom>
            <a:avLst/>
            <a:gdLst/>
            <a:ahLst/>
            <a:cxnLst/>
            <a:rect l="l" t="t" r="r" b="b"/>
            <a:pathLst>
              <a:path w="548640" h="4115803">
                <a:moveTo>
                  <a:pt x="0" y="4115803"/>
                </a:moveTo>
                <a:lnTo>
                  <a:pt x="0" y="0"/>
                </a:lnTo>
                <a:lnTo>
                  <a:pt x="548640" y="0"/>
                </a:lnTo>
                <a:lnTo>
                  <a:pt x="548640" y="4115803"/>
                </a:lnTo>
                <a:lnTo>
                  <a:pt x="0" y="411580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66667"/>
              </a:lnSpc>
              <a:buNone/>
            </a:pPr>
            <a:r>
              <a:rPr lang="en-US" sz="1800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11</a:t>
            </a:r>
            <a:endParaRPr lang="en-US" sz="1800" dirty="0"/>
          </a:p>
          <a:p>
            <a:pPr algn="r" marL="0" indent="0">
              <a:lnSpc>
                <a:spcPct val="166667"/>
              </a:lnSpc>
              <a:buNone/>
            </a:pPr>
            <a:r>
              <a:rPr lang="en-US" sz="1800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66667"/>
              </a:lnSpc>
              <a:buNone/>
            </a:pPr>
            <a:r>
              <a:rPr lang="en-US" sz="1800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66667"/>
              </a:lnSpc>
              <a:buNone/>
            </a:pPr>
            <a:r>
              <a:rPr lang="en-US" sz="1800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66667"/>
              </a:lnSpc>
              <a:buNone/>
            </a:pPr>
            <a:r>
              <a:rPr lang="en-US" sz="1800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66667"/>
              </a:lnSpc>
              <a:buNone/>
            </a:pPr>
            <a:r>
              <a:rPr lang="en-US" sz="1800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66667"/>
              </a:lnSpc>
              <a:buNone/>
            </a:pPr>
            <a:r>
              <a:rPr lang="en-US" sz="1800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66667"/>
              </a:lnSpc>
              <a:buNone/>
            </a:pPr>
            <a:r>
              <a:rPr lang="en-US" sz="1800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66667"/>
              </a:lnSpc>
              <a:buNone/>
            </a:pPr>
            <a:r>
              <a:rPr lang="en-US" sz="1800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 flipV="1">
            <a:off x="-6810452" y="-3057769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V="1" rot="7200000">
            <a:off x="10171491" y="-2341623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 rot="3600000">
            <a:off x="-5626447" y="635422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89020" y="2519680"/>
            <a:ext cx="5017182" cy="3350991"/>
          </a:xfrm>
          <a:custGeom>
            <a:avLst/>
            <a:gdLst/>
            <a:ahLst/>
            <a:cxnLst/>
            <a:rect l="l" t="t" r="r" b="b"/>
            <a:pathLst>
              <a:path w="5017182" h="3350991">
                <a:moveTo>
                  <a:pt x="221065" y="3350991"/>
                </a:moveTo>
                <a:cubicBezTo>
                  <a:pt x="98974" y="3350991"/>
                  <a:pt x="0" y="3252017"/>
                  <a:pt x="0" y="3129926"/>
                </a:cubicBezTo>
                <a:lnTo>
                  <a:pt x="0" y="221065"/>
                </a:lnTo>
                <a:cubicBezTo>
                  <a:pt x="0" y="98974"/>
                  <a:pt x="98974" y="0"/>
                  <a:pt x="221065" y="0"/>
                </a:cubicBezTo>
                <a:lnTo>
                  <a:pt x="4796117" y="0"/>
                </a:lnTo>
                <a:cubicBezTo>
                  <a:pt x="4918208" y="0"/>
                  <a:pt x="5017182" y="98974"/>
                  <a:pt x="5017182" y="221065"/>
                </a:cubicBezTo>
                <a:lnTo>
                  <a:pt x="5017182" y="3129926"/>
                </a:lnTo>
                <a:cubicBezTo>
                  <a:pt x="5017182" y="3252017"/>
                  <a:pt x="4918208" y="3350991"/>
                  <a:pt x="4796117" y="3350991"/>
                </a:cubicBezTo>
                <a:lnTo>
                  <a:pt x="221065" y="3350991"/>
                </a:lnTo>
              </a:path>
            </a:pathLst>
          </a:custGeom>
          <a:blipFill>
            <a:blip r:embed="rId4"/>
            <a:srcRect l="112" r="11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8580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Material World: A Journey Through Natural and Man-Made Materials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685800" y="1304971"/>
            <a:ext cx="10820402" cy="790122"/>
          </a:xfrm>
          <a:custGeom>
            <a:avLst/>
            <a:gdLst/>
            <a:ahLst/>
            <a:cxnLst/>
            <a:rect l="l" t="t" r="r" b="b"/>
            <a:pathLst>
              <a:path w="10820402" h="790122">
                <a:moveTo>
                  <a:pt x="0" y="790122"/>
                </a:moveTo>
                <a:lnTo>
                  <a:pt x="0" y="0"/>
                </a:lnTo>
                <a:lnTo>
                  <a:pt x="10820402" y="0"/>
                </a:lnTo>
                <a:lnTo>
                  <a:pt x="10820402" y="790122"/>
                </a:lnTo>
                <a:lnTo>
                  <a:pt x="0" y="79012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Exploring Materials: Natural vs Man-Made</a:t>
            </a:r>
            <a:endParaRPr lang="en-US" sz="4400" dirty="0"/>
          </a:p>
        </p:txBody>
      </p:sp>
      <p:sp>
        <p:nvSpPr>
          <p:cNvPr id="10" name="Text 8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85800" y="4773391"/>
            <a:ext cx="5003626" cy="1097280"/>
          </a:xfrm>
          <a:custGeom>
            <a:avLst/>
            <a:gdLst/>
            <a:ahLst/>
            <a:cxnLst/>
            <a:rect l="l" t="t" r="r" b="b"/>
            <a:pathLst>
              <a:path w="5003626" h="1097280">
                <a:moveTo>
                  <a:pt x="0" y="1097280"/>
                </a:moveTo>
                <a:lnTo>
                  <a:pt x="0" y="0"/>
                </a:lnTo>
                <a:lnTo>
                  <a:pt x="5003626" y="0"/>
                </a:lnTo>
                <a:lnTo>
                  <a:pt x="5003626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9144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Natural vs Man-Made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85800" y="3919600"/>
            <a:ext cx="5003626" cy="457200"/>
          </a:xfrm>
          <a:custGeom>
            <a:avLst/>
            <a:gdLst/>
            <a:ahLst/>
            <a:cxnLst/>
            <a:rect l="l" t="t" r="r" b="b"/>
            <a:pathLst>
              <a:path w="5003626" h="457200">
                <a:moveTo>
                  <a:pt x="0" y="457200"/>
                </a:moveTo>
                <a:lnTo>
                  <a:pt x="0" y="0"/>
                </a:lnTo>
                <a:lnTo>
                  <a:pt x="5003626" y="0"/>
                </a:lnTo>
                <a:lnTo>
                  <a:pt x="5003626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Exploring Materials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85800" y="2519680"/>
            <a:ext cx="5003625" cy="1231106"/>
          </a:xfrm>
          <a:custGeom>
            <a:avLst/>
            <a:gdLst/>
            <a:ahLst/>
            <a:cxnLst/>
            <a:rect l="l" t="t" r="r" b="b"/>
            <a:pathLst>
              <a:path w="5003625" h="1231106">
                <a:moveTo>
                  <a:pt x="0" y="1231106"/>
                </a:moveTo>
                <a:lnTo>
                  <a:pt x="0" y="0"/>
                </a:lnTo>
                <a:lnTo>
                  <a:pt x="5003625" y="0"/>
                </a:lnTo>
                <a:lnTo>
                  <a:pt x="5003625" y="1231106"/>
                </a:lnTo>
                <a:lnTo>
                  <a:pt x="0" y="123110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</a:t>
            </a:r>
            <a:endParaRPr lang="en-US" sz="8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5145240" y="-308241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H="1" rot="9088373">
            <a:off x="9527435" y="308568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 rot="179449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1275012"/>
            <a:ext cx="4114800" cy="4389120"/>
          </a:xfrm>
          <a:custGeom>
            <a:avLst/>
            <a:gdLst/>
            <a:ahLst/>
            <a:cxnLst/>
            <a:rect l="l" t="t" r="r" b="b"/>
            <a:pathLst>
              <a:path w="4114800" h="4389120">
                <a:moveTo>
                  <a:pt x="0" y="438912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4389120"/>
                </a:lnTo>
                <a:lnTo>
                  <a:pt x="0" y="4389120"/>
                </a:lnTo>
              </a:path>
            </a:pathLst>
          </a:custGeom>
          <a:blipFill>
            <a:blip r:embed="rId4"/>
            <a:srcRect l="18762" r="1876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96031" y="1017281"/>
            <a:ext cx="6953120" cy="1247927"/>
          </a:xfrm>
          <a:custGeom>
            <a:avLst/>
            <a:gdLst/>
            <a:ahLst/>
            <a:cxnLst/>
            <a:rect l="l" t="t" r="r" b="b"/>
            <a:pathLst>
              <a:path w="6953120" h="1247927">
                <a:moveTo>
                  <a:pt x="0" y="1247927"/>
                </a:moveTo>
                <a:lnTo>
                  <a:pt x="0" y="0"/>
                </a:lnTo>
                <a:lnTo>
                  <a:pt x="6953120" y="0"/>
                </a:lnTo>
                <a:lnTo>
                  <a:pt x="6953120" y="1247927"/>
                </a:lnTo>
                <a:lnTo>
                  <a:pt x="0" y="12479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What Are Materials?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68580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Material World: A Journey Through Natural and Man-Made Materials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1190287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4600107" y="3276747"/>
            <a:ext cx="3291840" cy="2368503"/>
          </a:xfrm>
          <a:custGeom>
            <a:avLst/>
            <a:gdLst/>
            <a:ahLst/>
            <a:cxnLst/>
            <a:rect l="l" t="t" r="r" b="b"/>
            <a:pathLst>
              <a:path w="3291840" h="2368503">
                <a:moveTo>
                  <a:pt x="0" y="2368503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2368503"/>
                </a:lnTo>
                <a:lnTo>
                  <a:pt x="0" y="236850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Materials are substances we use to make things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600107" y="2657186"/>
            <a:ext cx="3291840" cy="365760"/>
          </a:xfrm>
          <a:custGeom>
            <a:avLst/>
            <a:gdLst/>
            <a:ahLst/>
            <a:cxnLst/>
            <a:rect l="l" t="t" r="r" b="b"/>
            <a:pathLst>
              <a:path w="3291840" h="365760">
                <a:moveTo>
                  <a:pt x="0" y="365760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Definition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257311" y="3276747"/>
            <a:ext cx="3291840" cy="2368503"/>
          </a:xfrm>
          <a:custGeom>
            <a:avLst/>
            <a:gdLst/>
            <a:ahLst/>
            <a:cxnLst/>
            <a:rect l="l" t="t" r="r" b="b"/>
            <a:pathLst>
              <a:path w="3291840" h="2368503">
                <a:moveTo>
                  <a:pt x="0" y="2368503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2368503"/>
                </a:lnTo>
                <a:lnTo>
                  <a:pt x="0" y="236850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Materials are all around us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They come from different sources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Some are found in nature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Some are created by humans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257311" y="2657186"/>
            <a:ext cx="3291840" cy="365760"/>
          </a:xfrm>
          <a:custGeom>
            <a:avLst/>
            <a:gdLst/>
            <a:ahLst/>
            <a:cxnLst/>
            <a:rect l="l" t="t" r="r" b="b"/>
            <a:pathLst>
              <a:path w="3291840" h="365760">
                <a:moveTo>
                  <a:pt x="0" y="365760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Key Points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5145240" y="-308241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H="1" rot="9088373">
            <a:off x="9527435" y="308568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 rot="179449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184508" y="702802"/>
            <a:ext cx="7321692" cy="1287365"/>
          </a:xfrm>
          <a:custGeom>
            <a:avLst/>
            <a:gdLst/>
            <a:ahLst/>
            <a:cxnLst/>
            <a:rect l="l" t="t" r="r" b="b"/>
            <a:pathLst>
              <a:path w="7321692" h="1287365">
                <a:moveTo>
                  <a:pt x="0" y="1287365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1287365"/>
                </a:lnTo>
                <a:lnTo>
                  <a:pt x="0" y="12873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Natural Materials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4184508" y="2293257"/>
            <a:ext cx="7321692" cy="3713014"/>
          </a:xfrm>
          <a:custGeom>
            <a:avLst/>
            <a:gdLst/>
            <a:ahLst/>
            <a:cxnLst/>
            <a:rect l="l" t="t" r="r" b="b"/>
            <a:pathLst>
              <a:path w="7321692" h="3713014">
                <a:moveTo>
                  <a:pt x="0" y="3713014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3713014"/>
                </a:lnTo>
                <a:lnTo>
                  <a:pt x="0" y="371301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48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Natural Materials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Directly from nature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Not changed by humans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Examples: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Wood from trees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Stones from mountains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189564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Material World: A Journey Through Natural and Man-Made Materials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1190287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2999232" y="0"/>
                </a:lnTo>
                <a:cubicBezTo>
                  <a:pt x="3362839" y="0"/>
                  <a:pt x="3657600" y="294761"/>
                  <a:pt x="3657600" y="658368"/>
                </a:cubicBez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blipFill>
            <a:blip r:embed="rId4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5145240" y="-308241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H="1" rot="9088373">
            <a:off x="9527435" y="308568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 rot="179449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184508" y="702802"/>
            <a:ext cx="7321692" cy="1287365"/>
          </a:xfrm>
          <a:custGeom>
            <a:avLst/>
            <a:gdLst/>
            <a:ahLst/>
            <a:cxnLst/>
            <a:rect l="l" t="t" r="r" b="b"/>
            <a:pathLst>
              <a:path w="7321692" h="1287365">
                <a:moveTo>
                  <a:pt x="0" y="1287365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1287365"/>
                </a:lnTo>
                <a:lnTo>
                  <a:pt x="0" y="12873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Man-Made Materials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4184508" y="2293257"/>
            <a:ext cx="7321692" cy="3713014"/>
          </a:xfrm>
          <a:custGeom>
            <a:avLst/>
            <a:gdLst/>
            <a:ahLst/>
            <a:cxnLst/>
            <a:rect l="l" t="t" r="r" b="b"/>
            <a:pathLst>
              <a:path w="7321692" h="3713014">
                <a:moveTo>
                  <a:pt x="0" y="3713014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3713014"/>
                </a:lnTo>
                <a:lnTo>
                  <a:pt x="0" y="371301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48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Man-Made Materials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Created by humans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Processed and transformed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Examples: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- Plastic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- Synthetic fabrics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189564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Material World: A Journey Through Natural and Man-Made Materials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1190287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2999232" y="0"/>
                </a:lnTo>
                <a:cubicBezTo>
                  <a:pt x="3362839" y="0"/>
                  <a:pt x="3657600" y="294761"/>
                  <a:pt x="3657600" y="658368"/>
                </a:cubicBez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blipFill>
            <a:blip r:embed="rId4"/>
            <a:srcRect l="35000" r="350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5145240" y="-308241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H="1" rot="9088373">
            <a:off x="9527435" y="308568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 rot="179449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184508" y="702802"/>
            <a:ext cx="7321692" cy="1287365"/>
          </a:xfrm>
          <a:custGeom>
            <a:avLst/>
            <a:gdLst/>
            <a:ahLst/>
            <a:cxnLst/>
            <a:rect l="l" t="t" r="r" b="b"/>
            <a:pathLst>
              <a:path w="7321692" h="1287365">
                <a:moveTo>
                  <a:pt x="0" y="1287365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1287365"/>
                </a:lnTo>
                <a:lnTo>
                  <a:pt x="0" y="12873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Material Sorting Game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4184508" y="2293257"/>
            <a:ext cx="7321692" cy="3713014"/>
          </a:xfrm>
          <a:custGeom>
            <a:avLst/>
            <a:gdLst/>
            <a:ahLst/>
            <a:cxnLst/>
            <a:rect l="l" t="t" r="r" b="b"/>
            <a:pathLst>
              <a:path w="7321692" h="3713014">
                <a:moveTo>
                  <a:pt x="0" y="3713014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3713014"/>
                </a:lnTo>
                <a:lnTo>
                  <a:pt x="0" y="371301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48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Material Detective Challenge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Identify whether materials are natural or man-made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Use your observation skills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Look at texture, origin, and appearance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Grid of material images for interactive sorting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189564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Material World: A Journey Through Natural and Man-Made Materials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1190287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2999232" y="0"/>
                </a:lnTo>
                <a:cubicBezTo>
                  <a:pt x="3362839" y="0"/>
                  <a:pt x="3657600" y="294761"/>
                  <a:pt x="3657600" y="658368"/>
                </a:cubicBez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blipFill>
            <a:blip r:embed="rId4"/>
            <a:srcRect l="32292" r="3229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 rot="7200000">
            <a:off x="10246570" y="-2547364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 flipV="1" rot="18000000">
            <a:off x="-5077298" y="2090247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>
            <a:off x="6207969" y="894358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 rot="10814174">
            <a:off x="5270838" y="4228669"/>
            <a:ext cx="734243" cy="0"/>
          </a:xfrm>
          <a:custGeom>
            <a:avLst/>
            <a:gdLst/>
            <a:ahLst/>
            <a:cxnLst/>
            <a:rect l="l" t="t" r="r" b="b"/>
            <a:pathLst>
              <a:path w="734243" h="0">
                <a:moveTo>
                  <a:pt x="0" y="0"/>
                </a:moveTo>
                <a:lnTo>
                  <a:pt x="734243" y="0"/>
                </a:lnTo>
              </a:path>
            </a:pathLst>
          </a:custGeom>
          <a:noFill/>
          <a:ln w="38100">
            <a:solidFill>
              <a:srgbClr val="6D1339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 rot="10800000">
            <a:off x="5179028" y="4135342"/>
            <a:ext cx="183625" cy="183625"/>
          </a:xfrm>
          <a:custGeom>
            <a:avLst/>
            <a:gdLst/>
            <a:ahLst/>
            <a:cxnLst/>
            <a:rect l="l" t="t" r="r" b="b"/>
            <a:pathLst>
              <a:path w="183625" h="183625">
                <a:moveTo>
                  <a:pt x="91813" y="0"/>
                </a:moveTo>
                <a:cubicBezTo>
                  <a:pt x="41106" y="0"/>
                  <a:pt x="0" y="41106"/>
                  <a:pt x="0" y="91813"/>
                </a:cubicBezTo>
                <a:cubicBezTo>
                  <a:pt x="0" y="142519"/>
                  <a:pt x="41106" y="183625"/>
                  <a:pt x="91813" y="183625"/>
                </a:cubicBezTo>
                <a:cubicBezTo>
                  <a:pt x="142519" y="183625"/>
                  <a:pt x="183625" y="142519"/>
                  <a:pt x="183625" y="91813"/>
                </a:cubicBezTo>
                <a:cubicBezTo>
                  <a:pt x="183625" y="41106"/>
                  <a:pt x="142519" y="0"/>
                  <a:pt x="91813" y="0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 rot="14173">
            <a:off x="6359739" y="2582250"/>
            <a:ext cx="734243" cy="0"/>
          </a:xfrm>
          <a:custGeom>
            <a:avLst/>
            <a:gdLst/>
            <a:ahLst/>
            <a:cxnLst/>
            <a:rect l="l" t="t" r="r" b="b"/>
            <a:pathLst>
              <a:path w="734243" h="0">
                <a:moveTo>
                  <a:pt x="0" y="0"/>
                </a:moveTo>
                <a:lnTo>
                  <a:pt x="734243" y="0"/>
                </a:lnTo>
              </a:path>
            </a:pathLst>
          </a:custGeom>
          <a:noFill/>
          <a:ln w="38100">
            <a:solidFill>
              <a:srgbClr val="6D1339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053942" y="2503138"/>
            <a:ext cx="183625" cy="183625"/>
          </a:xfrm>
          <a:custGeom>
            <a:avLst/>
            <a:gdLst/>
            <a:ahLst/>
            <a:cxnLst/>
            <a:rect l="l" t="t" r="r" b="b"/>
            <a:pathLst>
              <a:path w="183625" h="183625">
                <a:moveTo>
                  <a:pt x="91813" y="0"/>
                </a:moveTo>
                <a:cubicBezTo>
                  <a:pt x="41106" y="0"/>
                  <a:pt x="0" y="41106"/>
                  <a:pt x="0" y="91813"/>
                </a:cubicBezTo>
                <a:cubicBezTo>
                  <a:pt x="0" y="142519"/>
                  <a:pt x="41106" y="183625"/>
                  <a:pt x="91813" y="183625"/>
                </a:cubicBezTo>
                <a:cubicBezTo>
                  <a:pt x="142519" y="183625"/>
                  <a:pt x="183625" y="142519"/>
                  <a:pt x="183625" y="91813"/>
                </a:cubicBezTo>
                <a:cubicBezTo>
                  <a:pt x="183625" y="41106"/>
                  <a:pt x="142519" y="0"/>
                  <a:pt x="91813" y="0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 rot="14173">
            <a:off x="5288062" y="1268534"/>
            <a:ext cx="734243" cy="0"/>
          </a:xfrm>
          <a:custGeom>
            <a:avLst/>
            <a:gdLst/>
            <a:ahLst/>
            <a:cxnLst/>
            <a:rect l="l" t="t" r="r" b="b"/>
            <a:pathLst>
              <a:path w="734243" h="0">
                <a:moveTo>
                  <a:pt x="0" y="0"/>
                </a:moveTo>
                <a:lnTo>
                  <a:pt x="734243" y="0"/>
                </a:lnTo>
              </a:path>
            </a:pathLst>
          </a:custGeom>
          <a:noFill/>
          <a:ln w="38100">
            <a:solidFill>
              <a:srgbClr val="6D1339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982265" y="1189422"/>
            <a:ext cx="183625" cy="183625"/>
          </a:xfrm>
          <a:custGeom>
            <a:avLst/>
            <a:gdLst/>
            <a:ahLst/>
            <a:cxnLst/>
            <a:rect l="l" t="t" r="r" b="b"/>
            <a:pathLst>
              <a:path w="183625" h="183625">
                <a:moveTo>
                  <a:pt x="91813" y="0"/>
                </a:moveTo>
                <a:cubicBezTo>
                  <a:pt x="41106" y="0"/>
                  <a:pt x="0" y="41106"/>
                  <a:pt x="0" y="91813"/>
                </a:cubicBezTo>
                <a:cubicBezTo>
                  <a:pt x="0" y="142519"/>
                  <a:pt x="41106" y="183625"/>
                  <a:pt x="91813" y="183625"/>
                </a:cubicBezTo>
                <a:cubicBezTo>
                  <a:pt x="142519" y="183625"/>
                  <a:pt x="183625" y="142519"/>
                  <a:pt x="183625" y="91813"/>
                </a:cubicBezTo>
                <a:cubicBezTo>
                  <a:pt x="183625" y="41106"/>
                  <a:pt x="142519" y="0"/>
                  <a:pt x="91813" y="0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 rot="10814174">
            <a:off x="6349521" y="5488035"/>
            <a:ext cx="734243" cy="0"/>
          </a:xfrm>
          <a:custGeom>
            <a:avLst/>
            <a:gdLst/>
            <a:ahLst/>
            <a:cxnLst/>
            <a:rect l="l" t="t" r="r" b="b"/>
            <a:pathLst>
              <a:path w="734243" h="0">
                <a:moveTo>
                  <a:pt x="0" y="0"/>
                </a:moveTo>
                <a:lnTo>
                  <a:pt x="734243" y="0"/>
                </a:lnTo>
              </a:path>
            </a:pathLst>
          </a:custGeom>
          <a:noFill/>
          <a:ln w="38100">
            <a:solidFill>
              <a:srgbClr val="6D1339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 rot="10800000">
            <a:off x="6257711" y="5394708"/>
            <a:ext cx="183625" cy="183625"/>
          </a:xfrm>
          <a:custGeom>
            <a:avLst/>
            <a:gdLst/>
            <a:ahLst/>
            <a:cxnLst/>
            <a:rect l="l" t="t" r="r" b="b"/>
            <a:pathLst>
              <a:path w="183625" h="183625">
                <a:moveTo>
                  <a:pt x="91813" y="0"/>
                </a:moveTo>
                <a:cubicBezTo>
                  <a:pt x="41106" y="0"/>
                  <a:pt x="0" y="41106"/>
                  <a:pt x="0" y="91813"/>
                </a:cubicBezTo>
                <a:cubicBezTo>
                  <a:pt x="0" y="142519"/>
                  <a:pt x="41106" y="183625"/>
                  <a:pt x="91813" y="183625"/>
                </a:cubicBezTo>
                <a:cubicBezTo>
                  <a:pt x="142519" y="183625"/>
                  <a:pt x="183625" y="142519"/>
                  <a:pt x="183625" y="91813"/>
                </a:cubicBezTo>
                <a:cubicBezTo>
                  <a:pt x="183625" y="41106"/>
                  <a:pt x="142519" y="0"/>
                  <a:pt x="91813" y="0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3843488" y="816254"/>
            <a:ext cx="1513741" cy="1513741"/>
          </a:xfrm>
          <a:custGeom>
            <a:avLst/>
            <a:gdLst/>
            <a:ahLst/>
            <a:cxnLst/>
            <a:rect l="l" t="t" r="r" b="b"/>
            <a:pathLst>
              <a:path w="1513741" h="1513741">
                <a:moveTo>
                  <a:pt x="0" y="756871"/>
                </a:moveTo>
                <a:cubicBezTo>
                  <a:pt x="0" y="338862"/>
                  <a:pt x="338862" y="0"/>
                  <a:pt x="756871" y="0"/>
                </a:cubicBezTo>
                <a:cubicBezTo>
                  <a:pt x="1174879" y="0"/>
                  <a:pt x="1513741" y="338862"/>
                  <a:pt x="1513741" y="756871"/>
                </a:cubicBezTo>
                <a:cubicBezTo>
                  <a:pt x="1513741" y="1174879"/>
                  <a:pt x="1174879" y="1513741"/>
                  <a:pt x="756871" y="1513741"/>
                </a:cubicBezTo>
                <a:cubicBezTo>
                  <a:pt x="338862" y="1513741"/>
                  <a:pt x="0" y="1174879"/>
                  <a:pt x="0" y="756871"/>
                </a:cubicBezTo>
              </a:path>
            </a:pathLst>
          </a:custGeom>
          <a:solidFill>
            <a:srgbClr val="6D1339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912966" y="2115863"/>
            <a:ext cx="1513741" cy="1513741"/>
          </a:xfrm>
          <a:custGeom>
            <a:avLst/>
            <a:gdLst/>
            <a:ahLst/>
            <a:cxnLst/>
            <a:rect l="l" t="t" r="r" b="b"/>
            <a:pathLst>
              <a:path w="1513741" h="1513741">
                <a:moveTo>
                  <a:pt x="0" y="756871"/>
                </a:moveTo>
                <a:cubicBezTo>
                  <a:pt x="0" y="338862"/>
                  <a:pt x="338862" y="0"/>
                  <a:pt x="756871" y="0"/>
                </a:cubicBezTo>
                <a:cubicBezTo>
                  <a:pt x="1174879" y="0"/>
                  <a:pt x="1513741" y="338862"/>
                  <a:pt x="1513741" y="756871"/>
                </a:cubicBezTo>
                <a:cubicBezTo>
                  <a:pt x="1513741" y="1174879"/>
                  <a:pt x="1174879" y="1513741"/>
                  <a:pt x="756871" y="1513741"/>
                </a:cubicBezTo>
                <a:cubicBezTo>
                  <a:pt x="338862" y="1513741"/>
                  <a:pt x="0" y="1174879"/>
                  <a:pt x="0" y="756871"/>
                </a:cubicBezTo>
              </a:path>
            </a:pathLst>
          </a:custGeom>
          <a:solidFill>
            <a:srgbClr val="6D1339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5984033" y="3362310"/>
            <a:ext cx="1513741" cy="1513741"/>
          </a:xfrm>
          <a:custGeom>
            <a:avLst/>
            <a:gdLst/>
            <a:ahLst/>
            <a:cxnLst/>
            <a:rect l="l" t="t" r="r" b="b"/>
            <a:pathLst>
              <a:path w="1513741" h="1513741">
                <a:moveTo>
                  <a:pt x="0" y="756871"/>
                </a:moveTo>
                <a:cubicBezTo>
                  <a:pt x="0" y="338862"/>
                  <a:pt x="338862" y="0"/>
                  <a:pt x="756871" y="0"/>
                </a:cubicBezTo>
                <a:cubicBezTo>
                  <a:pt x="1174879" y="0"/>
                  <a:pt x="1513741" y="338862"/>
                  <a:pt x="1513741" y="756871"/>
                </a:cubicBezTo>
                <a:cubicBezTo>
                  <a:pt x="1513741" y="1174879"/>
                  <a:pt x="1174879" y="1513741"/>
                  <a:pt x="756871" y="1513741"/>
                </a:cubicBezTo>
                <a:cubicBezTo>
                  <a:pt x="338862" y="1513741"/>
                  <a:pt x="0" y="1174879"/>
                  <a:pt x="0" y="756871"/>
                </a:cubicBezTo>
              </a:path>
            </a:pathLst>
          </a:custGeom>
          <a:solidFill>
            <a:srgbClr val="6D1339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069958" y="4608757"/>
            <a:ext cx="1513741" cy="1513741"/>
          </a:xfrm>
          <a:custGeom>
            <a:avLst/>
            <a:gdLst/>
            <a:ahLst/>
            <a:cxnLst/>
            <a:rect l="l" t="t" r="r" b="b"/>
            <a:pathLst>
              <a:path w="1513741" h="1513741">
                <a:moveTo>
                  <a:pt x="0" y="756871"/>
                </a:moveTo>
                <a:cubicBezTo>
                  <a:pt x="0" y="338862"/>
                  <a:pt x="338862" y="0"/>
                  <a:pt x="756871" y="0"/>
                </a:cubicBezTo>
                <a:cubicBezTo>
                  <a:pt x="1174879" y="0"/>
                  <a:pt x="1513741" y="338862"/>
                  <a:pt x="1513741" y="756871"/>
                </a:cubicBezTo>
                <a:cubicBezTo>
                  <a:pt x="1513741" y="1174879"/>
                  <a:pt x="1174879" y="1513741"/>
                  <a:pt x="756871" y="1513741"/>
                </a:cubicBezTo>
                <a:cubicBezTo>
                  <a:pt x="338862" y="1513741"/>
                  <a:pt x="0" y="1174879"/>
                  <a:pt x="0" y="756871"/>
                </a:cubicBezTo>
              </a:path>
            </a:pathLst>
          </a:custGeom>
          <a:solidFill>
            <a:srgbClr val="6D1339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4110782" y="1083549"/>
            <a:ext cx="979153" cy="979153"/>
          </a:xfrm>
          <a:custGeom>
            <a:avLst/>
            <a:gdLst/>
            <a:ahLst/>
            <a:cxnLst/>
            <a:rect l="l" t="t" r="r" b="b"/>
            <a:pathLst>
              <a:path w="979153" h="979153">
                <a:moveTo>
                  <a:pt x="0" y="489577"/>
                </a:moveTo>
                <a:cubicBezTo>
                  <a:pt x="0" y="219191"/>
                  <a:pt x="219191" y="0"/>
                  <a:pt x="489577" y="0"/>
                </a:cubicBezTo>
                <a:cubicBezTo>
                  <a:pt x="759962" y="0"/>
                  <a:pt x="979153" y="219191"/>
                  <a:pt x="979153" y="489577"/>
                </a:cubicBezTo>
                <a:cubicBezTo>
                  <a:pt x="979153" y="759962"/>
                  <a:pt x="759962" y="979153"/>
                  <a:pt x="489577" y="979153"/>
                </a:cubicBezTo>
                <a:cubicBezTo>
                  <a:pt x="219191" y="979153"/>
                  <a:pt x="0" y="759962"/>
                  <a:pt x="0" y="489577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5180260" y="2383157"/>
            <a:ext cx="979153" cy="979153"/>
          </a:xfrm>
          <a:custGeom>
            <a:avLst/>
            <a:gdLst/>
            <a:ahLst/>
            <a:cxnLst/>
            <a:rect l="l" t="t" r="r" b="b"/>
            <a:pathLst>
              <a:path w="979153" h="979153">
                <a:moveTo>
                  <a:pt x="0" y="489577"/>
                </a:moveTo>
                <a:cubicBezTo>
                  <a:pt x="0" y="219191"/>
                  <a:pt x="219191" y="0"/>
                  <a:pt x="489577" y="0"/>
                </a:cubicBezTo>
                <a:cubicBezTo>
                  <a:pt x="759962" y="0"/>
                  <a:pt x="979153" y="219191"/>
                  <a:pt x="979153" y="489577"/>
                </a:cubicBezTo>
                <a:cubicBezTo>
                  <a:pt x="979153" y="759962"/>
                  <a:pt x="759962" y="979153"/>
                  <a:pt x="489577" y="979153"/>
                </a:cubicBezTo>
                <a:cubicBezTo>
                  <a:pt x="219191" y="979153"/>
                  <a:pt x="0" y="759962"/>
                  <a:pt x="0" y="489577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6251327" y="3629604"/>
            <a:ext cx="979153" cy="979153"/>
          </a:xfrm>
          <a:custGeom>
            <a:avLst/>
            <a:gdLst/>
            <a:ahLst/>
            <a:cxnLst/>
            <a:rect l="l" t="t" r="r" b="b"/>
            <a:pathLst>
              <a:path w="979153" h="979153">
                <a:moveTo>
                  <a:pt x="0" y="489577"/>
                </a:moveTo>
                <a:cubicBezTo>
                  <a:pt x="0" y="219191"/>
                  <a:pt x="219191" y="0"/>
                  <a:pt x="489577" y="0"/>
                </a:cubicBezTo>
                <a:cubicBezTo>
                  <a:pt x="759962" y="0"/>
                  <a:pt x="979153" y="219191"/>
                  <a:pt x="979153" y="489577"/>
                </a:cubicBezTo>
                <a:cubicBezTo>
                  <a:pt x="979153" y="759962"/>
                  <a:pt x="759962" y="979153"/>
                  <a:pt x="489577" y="979153"/>
                </a:cubicBezTo>
                <a:cubicBezTo>
                  <a:pt x="219191" y="979153"/>
                  <a:pt x="0" y="759962"/>
                  <a:pt x="0" y="489577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7337253" y="4876051"/>
            <a:ext cx="979153" cy="979153"/>
          </a:xfrm>
          <a:custGeom>
            <a:avLst/>
            <a:gdLst/>
            <a:ahLst/>
            <a:cxnLst/>
            <a:rect l="l" t="t" r="r" b="b"/>
            <a:pathLst>
              <a:path w="979153" h="979153">
                <a:moveTo>
                  <a:pt x="0" y="489577"/>
                </a:moveTo>
                <a:cubicBezTo>
                  <a:pt x="0" y="219191"/>
                  <a:pt x="219191" y="0"/>
                  <a:pt x="489577" y="0"/>
                </a:cubicBezTo>
                <a:cubicBezTo>
                  <a:pt x="759962" y="0"/>
                  <a:pt x="979153" y="219191"/>
                  <a:pt x="979153" y="489577"/>
                </a:cubicBezTo>
                <a:cubicBezTo>
                  <a:pt x="979153" y="759962"/>
                  <a:pt x="759962" y="979153"/>
                  <a:pt x="489577" y="979153"/>
                </a:cubicBezTo>
                <a:cubicBezTo>
                  <a:pt x="219191" y="979153"/>
                  <a:pt x="0" y="759962"/>
                  <a:pt x="0" y="489577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4303354" y="1344525"/>
            <a:ext cx="594009" cy="457200"/>
          </a:xfrm>
          <a:custGeom>
            <a:avLst/>
            <a:gdLst/>
            <a:ahLst/>
            <a:cxnLst/>
            <a:rect l="l" t="t" r="r" b="b"/>
            <a:pathLst>
              <a:path w="594009" h="457200">
                <a:moveTo>
                  <a:pt x="0" y="457200"/>
                </a:moveTo>
                <a:lnTo>
                  <a:pt x="0" y="0"/>
                </a:lnTo>
                <a:lnTo>
                  <a:pt x="594009" y="0"/>
                </a:lnTo>
                <a:lnTo>
                  <a:pt x="59400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01</a:t>
            </a:r>
            <a:endParaRPr lang="en-US" sz="2800" dirty="0"/>
          </a:p>
        </p:txBody>
      </p:sp>
      <p:sp>
        <p:nvSpPr>
          <p:cNvPr id="23" name="Text 21"/>
          <p:cNvSpPr/>
          <p:nvPr/>
        </p:nvSpPr>
        <p:spPr>
          <a:xfrm>
            <a:off x="5372832" y="2644133"/>
            <a:ext cx="594009" cy="457200"/>
          </a:xfrm>
          <a:custGeom>
            <a:avLst/>
            <a:gdLst/>
            <a:ahLst/>
            <a:cxnLst/>
            <a:rect l="l" t="t" r="r" b="b"/>
            <a:pathLst>
              <a:path w="594009" h="457200">
                <a:moveTo>
                  <a:pt x="0" y="457200"/>
                </a:moveTo>
                <a:lnTo>
                  <a:pt x="0" y="0"/>
                </a:lnTo>
                <a:lnTo>
                  <a:pt x="594009" y="0"/>
                </a:lnTo>
                <a:lnTo>
                  <a:pt x="59400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02</a:t>
            </a:r>
            <a:endParaRPr lang="en-US" sz="2800" dirty="0"/>
          </a:p>
        </p:txBody>
      </p:sp>
      <p:sp>
        <p:nvSpPr>
          <p:cNvPr id="24" name="Text 22"/>
          <p:cNvSpPr/>
          <p:nvPr/>
        </p:nvSpPr>
        <p:spPr>
          <a:xfrm>
            <a:off x="6443899" y="3890580"/>
            <a:ext cx="594009" cy="457200"/>
          </a:xfrm>
          <a:custGeom>
            <a:avLst/>
            <a:gdLst/>
            <a:ahLst/>
            <a:cxnLst/>
            <a:rect l="l" t="t" r="r" b="b"/>
            <a:pathLst>
              <a:path w="594009" h="457200">
                <a:moveTo>
                  <a:pt x="0" y="457200"/>
                </a:moveTo>
                <a:lnTo>
                  <a:pt x="0" y="0"/>
                </a:lnTo>
                <a:lnTo>
                  <a:pt x="594009" y="0"/>
                </a:lnTo>
                <a:lnTo>
                  <a:pt x="59400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03</a:t>
            </a:r>
            <a:endParaRPr lang="en-US" sz="2800" dirty="0"/>
          </a:p>
        </p:txBody>
      </p:sp>
      <p:sp>
        <p:nvSpPr>
          <p:cNvPr id="25" name="Text 23"/>
          <p:cNvSpPr/>
          <p:nvPr/>
        </p:nvSpPr>
        <p:spPr>
          <a:xfrm>
            <a:off x="7534263" y="5129205"/>
            <a:ext cx="594009" cy="457200"/>
          </a:xfrm>
          <a:custGeom>
            <a:avLst/>
            <a:gdLst/>
            <a:ahLst/>
            <a:cxnLst/>
            <a:rect l="l" t="t" r="r" b="b"/>
            <a:pathLst>
              <a:path w="594009" h="457200">
                <a:moveTo>
                  <a:pt x="0" y="457200"/>
                </a:moveTo>
                <a:lnTo>
                  <a:pt x="0" y="0"/>
                </a:lnTo>
                <a:lnTo>
                  <a:pt x="594009" y="0"/>
                </a:lnTo>
                <a:lnTo>
                  <a:pt x="59400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04</a:t>
            </a:r>
            <a:endParaRPr lang="en-US" sz="2800" dirty="0"/>
          </a:p>
        </p:txBody>
      </p:sp>
      <p:sp>
        <p:nvSpPr>
          <p:cNvPr id="26" name="Text 24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6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Material World: A Journey Through Natural and Man-Made Materials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685801" y="1304970"/>
            <a:ext cx="3042920" cy="2042003"/>
          </a:xfrm>
          <a:custGeom>
            <a:avLst/>
            <a:gdLst/>
            <a:ahLst/>
            <a:cxnLst/>
            <a:rect l="l" t="t" r="r" b="b"/>
            <a:pathLst>
              <a:path w="3042920" h="2042003">
                <a:moveTo>
                  <a:pt x="0" y="2042003"/>
                </a:moveTo>
                <a:lnTo>
                  <a:pt x="0" y="0"/>
                </a:lnTo>
                <a:lnTo>
                  <a:pt x="3042920" y="0"/>
                </a:lnTo>
                <a:lnTo>
                  <a:pt x="3042920" y="2042003"/>
                </a:lnTo>
                <a:lnTo>
                  <a:pt x="0" y="204200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How Materials Are Made</a:t>
            </a:r>
            <a:endParaRPr lang="en-US" sz="3600" dirty="0"/>
          </a:p>
        </p:txBody>
      </p:sp>
      <p:sp>
        <p:nvSpPr>
          <p:cNvPr id="29" name="Text 27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0" name="Text 28"/>
          <p:cNvSpPr/>
          <p:nvPr/>
        </p:nvSpPr>
        <p:spPr>
          <a:xfrm>
            <a:off x="6421787" y="1189422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73152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38889"/>
              </a:lnSpc>
              <a:spcAft>
                <a:spcPts val="1000"/>
              </a:spcAft>
              <a:buNone/>
            </a:pPr>
            <a:r>
              <a:rPr lang="en-US" sz="9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Materials start as resources from nature.</a:t>
            </a:r>
            <a:endParaRPr lang="en-US" sz="900" dirty="0"/>
          </a:p>
          <a:p>
            <a:pPr algn="l" marL="0" indent="0">
              <a:lnSpc>
                <a:spcPct val="138889"/>
              </a:lnSpc>
              <a:spcAft>
                <a:spcPts val="1000"/>
              </a:spcAft>
              <a:buNone/>
            </a:pPr>
            <a:r>
              <a:rPr lang="en-US" sz="9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Examples: Trees for wood, plants for cotton.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6421787" y="812830"/>
            <a:ext cx="3108960" cy="291888"/>
          </a:xfrm>
          <a:custGeom>
            <a:avLst/>
            <a:gdLst/>
            <a:ahLst/>
            <a:cxnLst/>
            <a:rect l="l" t="t" r="r" b="b"/>
            <a:pathLst>
              <a:path w="3108960" h="291888">
                <a:moveTo>
                  <a:pt x="0" y="29188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91888"/>
                </a:lnTo>
                <a:lnTo>
                  <a:pt x="0" y="29188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Natural Resource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7504861" y="2503768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73152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38889"/>
              </a:lnSpc>
              <a:spcAft>
                <a:spcPts val="1000"/>
              </a:spcAft>
              <a:buNone/>
            </a:pPr>
            <a:r>
              <a:rPr lang="en-US" sz="9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Resources are gathered or extracted.</a:t>
            </a:r>
            <a:endParaRPr lang="en-US" sz="900" dirty="0"/>
          </a:p>
          <a:p>
            <a:pPr algn="l" marL="0" indent="0">
              <a:lnSpc>
                <a:spcPct val="138889"/>
              </a:lnSpc>
              <a:spcAft>
                <a:spcPts val="1000"/>
              </a:spcAft>
              <a:buNone/>
            </a:pPr>
            <a:r>
              <a:rPr lang="en-US" sz="9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Wood is cut from trees, cotton is harvested from plants.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7504861" y="2127176"/>
            <a:ext cx="3108960" cy="291888"/>
          </a:xfrm>
          <a:custGeom>
            <a:avLst/>
            <a:gdLst/>
            <a:ahLst/>
            <a:cxnLst/>
            <a:rect l="l" t="t" r="r" b="b"/>
            <a:pathLst>
              <a:path w="3108960" h="291888">
                <a:moveTo>
                  <a:pt x="0" y="29188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91888"/>
                </a:lnTo>
                <a:lnTo>
                  <a:pt x="0" y="29188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Extraction/Collection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1784910" y="4136253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73152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r" marL="0" indent="0">
              <a:lnSpc>
                <a:spcPct val="138889"/>
              </a:lnSpc>
              <a:spcAft>
                <a:spcPts val="1000"/>
              </a:spcAft>
              <a:buNone/>
            </a:pPr>
            <a:r>
              <a:rPr lang="en-US" sz="9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Resources undergo processing.</a:t>
            </a:r>
            <a:endParaRPr lang="en-US" sz="900" dirty="0"/>
          </a:p>
          <a:p>
            <a:pPr algn="r" marL="0" indent="0">
              <a:lnSpc>
                <a:spcPct val="138889"/>
              </a:lnSpc>
              <a:spcAft>
                <a:spcPts val="1000"/>
              </a:spcAft>
              <a:buNone/>
            </a:pPr>
            <a:r>
              <a:rPr lang="en-US" sz="9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Wood is cut into planks, cotton is spun into yarn.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1784910" y="3759661"/>
            <a:ext cx="3108960" cy="291888"/>
          </a:xfrm>
          <a:custGeom>
            <a:avLst/>
            <a:gdLst/>
            <a:ahLst/>
            <a:cxnLst/>
            <a:rect l="l" t="t" r="r" b="b"/>
            <a:pathLst>
              <a:path w="3108960" h="291888">
                <a:moveTo>
                  <a:pt x="0" y="29188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91888"/>
                </a:lnTo>
                <a:lnTo>
                  <a:pt x="0" y="29188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Processing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2875073" y="5390978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73152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r" marL="0" indent="0">
              <a:lnSpc>
                <a:spcPct val="138889"/>
              </a:lnSpc>
              <a:spcAft>
                <a:spcPts val="1000"/>
              </a:spcAft>
              <a:buNone/>
            </a:pPr>
            <a:r>
              <a:rPr lang="en-US" sz="9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Processed materials become final products.</a:t>
            </a:r>
            <a:endParaRPr lang="en-US" sz="900" dirty="0"/>
          </a:p>
          <a:p>
            <a:pPr algn="r" marL="0" indent="0">
              <a:lnSpc>
                <a:spcPct val="138889"/>
              </a:lnSpc>
              <a:spcAft>
                <a:spcPts val="1000"/>
              </a:spcAft>
              <a:buNone/>
            </a:pPr>
            <a:r>
              <a:rPr lang="en-US" sz="9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Wood becomes furniture, cotton becomes clothing.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2875073" y="5014386"/>
            <a:ext cx="3108960" cy="291888"/>
          </a:xfrm>
          <a:custGeom>
            <a:avLst/>
            <a:gdLst/>
            <a:ahLst/>
            <a:cxnLst/>
            <a:rect l="l" t="t" r="r" b="b"/>
            <a:pathLst>
              <a:path w="3108960" h="291888">
                <a:moveTo>
                  <a:pt x="0" y="29188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91888"/>
                </a:lnTo>
                <a:lnTo>
                  <a:pt x="0" y="29188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Final Product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 flipV="1">
            <a:off x="-6810452" y="-3057769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V="1" rot="7200000">
            <a:off x="10171491" y="-2341623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 rot="3600000">
            <a:off x="-5626447" y="635422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 flipV="1">
            <a:off x="8553905" y="224377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85800" y="6309360"/>
            <a:ext cx="6858000" cy="548640"/>
          </a:xfrm>
          <a:custGeom>
            <a:avLst/>
            <a:gdLst/>
            <a:ahLst/>
            <a:cxnLst/>
            <a:rect l="l" t="t" r="r" b="b"/>
            <a:pathLst>
              <a:path w="6858000" h="548640">
                <a:moveTo>
                  <a:pt x="0" y="54864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Material World: A Journey Through Natural and Man-Made Materials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685801" y="1304971"/>
            <a:ext cx="10814664" cy="790122"/>
          </a:xfrm>
          <a:custGeom>
            <a:avLst/>
            <a:gdLst/>
            <a:ahLst/>
            <a:cxnLst/>
            <a:rect l="l" t="t" r="r" b="b"/>
            <a:pathLst>
              <a:path w="10814664" h="790122">
                <a:moveTo>
                  <a:pt x="0" y="790122"/>
                </a:moveTo>
                <a:lnTo>
                  <a:pt x="0" y="0"/>
                </a:lnTo>
                <a:lnTo>
                  <a:pt x="10814664" y="0"/>
                </a:lnTo>
                <a:lnTo>
                  <a:pt x="10814664" y="790122"/>
                </a:lnTo>
                <a:lnTo>
                  <a:pt x="0" y="79012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Material Properties</a:t>
            </a:r>
            <a:endParaRPr lang="en-US" sz="4400" dirty="0"/>
          </a:p>
        </p:txBody>
      </p:sp>
      <p:sp>
        <p:nvSpPr>
          <p:cNvPr id="9" name="Text 7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685801" y="2865829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Texture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85801" y="4312211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Describes the surface quality of the material, e.g., smooth, rough, or patterned.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85801" y="3274156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5400" b="1" dirty="0">
                <a:solidFill>
                  <a:srgbClr val="D92773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</a:t>
            </a:r>
            <a:endParaRPr lang="en-US" sz="5400" dirty="0"/>
          </a:p>
        </p:txBody>
      </p:sp>
      <p:sp>
        <p:nvSpPr>
          <p:cNvPr id="14" name="Text 12"/>
          <p:cNvSpPr/>
          <p:nvPr/>
        </p:nvSpPr>
        <p:spPr>
          <a:xfrm>
            <a:off x="3528689" y="2865829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Flexibility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3528689" y="4312211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Indicates how easily the material can bend or flex without breaking.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3528689" y="3274156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5400" b="1" dirty="0">
                <a:solidFill>
                  <a:srgbClr val="D92773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2</a:t>
            </a:r>
            <a:endParaRPr lang="en-US" sz="5400" dirty="0"/>
          </a:p>
        </p:txBody>
      </p:sp>
      <p:sp>
        <p:nvSpPr>
          <p:cNvPr id="17" name="Text 15"/>
          <p:cNvSpPr/>
          <p:nvPr/>
        </p:nvSpPr>
        <p:spPr>
          <a:xfrm>
            <a:off x="6371577" y="2865829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Strength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371577" y="4312211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Measures the material's ability to withstand force or pressure without breaking.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371577" y="3274156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5400" b="1" dirty="0">
                <a:solidFill>
                  <a:srgbClr val="D92773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3</a:t>
            </a:r>
            <a:endParaRPr lang="en-US" sz="5400" dirty="0"/>
          </a:p>
        </p:txBody>
      </p:sp>
      <p:sp>
        <p:nvSpPr>
          <p:cNvPr id="20" name="Text 18"/>
          <p:cNvSpPr/>
          <p:nvPr/>
        </p:nvSpPr>
        <p:spPr>
          <a:xfrm>
            <a:off x="9214465" y="2865829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Color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214465" y="4312211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Refers to the appearance of the material, including hue, saturation, and brightness.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9214465" y="3274156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5400" b="1" dirty="0">
                <a:solidFill>
                  <a:srgbClr val="D92773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4</a:t>
            </a:r>
            <a:endParaRPr lang="en-US" sz="5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 flipV="1">
            <a:off x="-6810452" y="-3057769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V="1" rot="7200000">
            <a:off x="10171491" y="-2341623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 rot="3600000">
            <a:off x="-5626447" y="635422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89020" y="2519680"/>
            <a:ext cx="5017182" cy="3350991"/>
          </a:xfrm>
          <a:custGeom>
            <a:avLst/>
            <a:gdLst/>
            <a:ahLst/>
            <a:cxnLst/>
            <a:rect l="l" t="t" r="r" b="b"/>
            <a:pathLst>
              <a:path w="5017182" h="3350991">
                <a:moveTo>
                  <a:pt x="221065" y="3350991"/>
                </a:moveTo>
                <a:cubicBezTo>
                  <a:pt x="98974" y="3350991"/>
                  <a:pt x="0" y="3252017"/>
                  <a:pt x="0" y="3129926"/>
                </a:cubicBezTo>
                <a:lnTo>
                  <a:pt x="0" y="221065"/>
                </a:lnTo>
                <a:cubicBezTo>
                  <a:pt x="0" y="98974"/>
                  <a:pt x="98974" y="0"/>
                  <a:pt x="221065" y="0"/>
                </a:cubicBezTo>
                <a:lnTo>
                  <a:pt x="4796117" y="0"/>
                </a:lnTo>
                <a:cubicBezTo>
                  <a:pt x="4918208" y="0"/>
                  <a:pt x="5017182" y="98974"/>
                  <a:pt x="5017182" y="221065"/>
                </a:cubicBezTo>
                <a:lnTo>
                  <a:pt x="5017182" y="3129926"/>
                </a:lnTo>
                <a:cubicBezTo>
                  <a:pt x="5017182" y="3252017"/>
                  <a:pt x="4918208" y="3350991"/>
                  <a:pt x="4796117" y="3350991"/>
                </a:cubicBezTo>
                <a:lnTo>
                  <a:pt x="221065" y="3350991"/>
                </a:lnTo>
              </a:path>
            </a:pathLst>
          </a:custGeom>
          <a:blipFill>
            <a:blip r:embed="rId4"/>
            <a:srcRect l="112" r="11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8580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Material World: A Journey Through Natural and Man-Made Materials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685800" y="1304971"/>
            <a:ext cx="10820402" cy="790122"/>
          </a:xfrm>
          <a:custGeom>
            <a:avLst/>
            <a:gdLst/>
            <a:ahLst/>
            <a:cxnLst/>
            <a:rect l="l" t="t" r="r" b="b"/>
            <a:pathLst>
              <a:path w="10820402" h="790122">
                <a:moveTo>
                  <a:pt x="0" y="790122"/>
                </a:moveTo>
                <a:lnTo>
                  <a:pt x="0" y="0"/>
                </a:lnTo>
                <a:lnTo>
                  <a:pt x="10820402" y="0"/>
                </a:lnTo>
                <a:lnTo>
                  <a:pt x="10820402" y="790122"/>
                </a:lnTo>
                <a:lnTo>
                  <a:pt x="0" y="79012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Environmental Awareness</a:t>
            </a:r>
            <a:endParaRPr lang="en-US" sz="4400" dirty="0"/>
          </a:p>
        </p:txBody>
      </p:sp>
      <p:sp>
        <p:nvSpPr>
          <p:cNvPr id="10" name="Text 8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85800" y="4773391"/>
            <a:ext cx="5003626" cy="1097280"/>
          </a:xfrm>
          <a:custGeom>
            <a:avLst/>
            <a:gdLst/>
            <a:ahLst/>
            <a:cxnLst/>
            <a:rect l="l" t="t" r="r" b="b"/>
            <a:pathLst>
              <a:path w="5003626" h="1097280">
                <a:moveTo>
                  <a:pt x="0" y="1097280"/>
                </a:moveTo>
                <a:lnTo>
                  <a:pt x="0" y="0"/>
                </a:lnTo>
                <a:lnTo>
                  <a:pt x="5003626" y="0"/>
                </a:lnTo>
                <a:lnTo>
                  <a:pt x="5003626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9144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Respect natural resources, Recycle when possible, Use materials wisely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85800" y="3919600"/>
            <a:ext cx="5003626" cy="457200"/>
          </a:xfrm>
          <a:custGeom>
            <a:avLst/>
            <a:gdLst/>
            <a:ahLst/>
            <a:cxnLst/>
            <a:rect l="l" t="t" r="r" b="b"/>
            <a:pathLst>
              <a:path w="5003626" h="457200">
                <a:moveTo>
                  <a:pt x="0" y="457200"/>
                </a:moveTo>
                <a:lnTo>
                  <a:pt x="0" y="0"/>
                </a:lnTo>
                <a:lnTo>
                  <a:pt x="5003626" y="0"/>
                </a:lnTo>
                <a:lnTo>
                  <a:pt x="5003626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Caring for Our Materials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85800" y="2519680"/>
            <a:ext cx="5003625" cy="1231106"/>
          </a:xfrm>
          <a:custGeom>
            <a:avLst/>
            <a:gdLst/>
            <a:ahLst/>
            <a:cxnLst/>
            <a:rect l="l" t="t" r="r" b="b"/>
            <a:pathLst>
              <a:path w="5003625" h="1231106">
                <a:moveTo>
                  <a:pt x="0" y="1231106"/>
                </a:moveTo>
                <a:lnTo>
                  <a:pt x="0" y="0"/>
                </a:lnTo>
                <a:lnTo>
                  <a:pt x="5003625" y="0"/>
                </a:lnTo>
                <a:lnTo>
                  <a:pt x="5003625" y="1231106"/>
                </a:lnTo>
                <a:lnTo>
                  <a:pt x="0" y="123110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3</a:t>
            </a:r>
            <a:endParaRPr lang="en-US" sz="8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5145240" y="-308241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H="1" rot="9088373">
            <a:off x="9527435" y="308568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 rot="179449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184508" y="702802"/>
            <a:ext cx="7321692" cy="1287365"/>
          </a:xfrm>
          <a:custGeom>
            <a:avLst/>
            <a:gdLst/>
            <a:ahLst/>
            <a:cxnLst/>
            <a:rect l="l" t="t" r="r" b="b"/>
            <a:pathLst>
              <a:path w="7321692" h="1287365">
                <a:moveTo>
                  <a:pt x="0" y="1287365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1287365"/>
                </a:lnTo>
                <a:lnTo>
                  <a:pt x="0" y="12873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Fun Material Exploration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4184508" y="2293257"/>
            <a:ext cx="7321692" cy="3713014"/>
          </a:xfrm>
          <a:custGeom>
            <a:avLst/>
            <a:gdLst/>
            <a:ahLst/>
            <a:cxnLst/>
            <a:rect l="l" t="t" r="r" b="b"/>
            <a:pathLst>
              <a:path w="7321692" h="3713014">
                <a:moveTo>
                  <a:pt x="0" y="3713014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3713014"/>
                </a:lnTo>
                <a:lnTo>
                  <a:pt x="0" y="371301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48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Fun Material Exploration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Touch different materials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Collect natural objects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Draw material discoveries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Ask questions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189564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Material World: A Journey Through Natural and Man-Made Materials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1190287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2999232" y="0"/>
                </a:lnTo>
                <a:cubicBezTo>
                  <a:pt x="3362839" y="0"/>
                  <a:pt x="3657600" y="294761"/>
                  <a:pt x="3657600" y="658368"/>
                </a:cubicBez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blipFill>
            <a:blip r:embed="rId4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4830744" y="-3995411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V="1" rot="7200000">
            <a:off x="10294778" y="-693302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 rot="18000000">
            <a:off x="-5140472" y="2710963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703320" y="930524"/>
            <a:ext cx="7802880" cy="790122"/>
          </a:xfrm>
          <a:custGeom>
            <a:avLst/>
            <a:gdLst/>
            <a:ahLst/>
            <a:cxnLst/>
            <a:rect l="l" t="t" r="r" b="b"/>
            <a:pathLst>
              <a:path w="7802880" h="790122">
                <a:moveTo>
                  <a:pt x="0" y="790122"/>
                </a:moveTo>
                <a:lnTo>
                  <a:pt x="0" y="0"/>
                </a:lnTo>
                <a:lnTo>
                  <a:pt x="7802880" y="0"/>
                </a:lnTo>
                <a:lnTo>
                  <a:pt x="7802880" y="790122"/>
                </a:lnTo>
                <a:lnTo>
                  <a:pt x="0" y="79012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Conclusion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108960" cy="6858000"/>
          </a:xfrm>
          <a:custGeom>
            <a:avLst/>
            <a:gdLst/>
            <a:ahLst/>
            <a:cxnLst/>
            <a:rect l="l" t="t" r="r" b="b"/>
            <a:pathLst>
              <a:path w="3108960" h="6858000">
                <a:moveTo>
                  <a:pt x="0" y="6858000"/>
                </a:moveTo>
                <a:lnTo>
                  <a:pt x="0" y="0"/>
                </a:lnTo>
                <a:lnTo>
                  <a:pt x="2549347" y="0"/>
                </a:lnTo>
                <a:cubicBezTo>
                  <a:pt x="2858413" y="0"/>
                  <a:pt x="3108960" y="250547"/>
                  <a:pt x="3108960" y="559613"/>
                </a:cubicBezTo>
                <a:lnTo>
                  <a:pt x="3108960" y="6858000"/>
                </a:lnTo>
                <a:lnTo>
                  <a:pt x="0" y="6858000"/>
                </a:lnTo>
              </a:path>
            </a:pathLst>
          </a:custGeom>
          <a:blipFill>
            <a:blip r:embed="rId4"/>
            <a:srcRect l="34895" r="3489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332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Material World: A Journey Through Natural and Man-Made Materials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3703320" y="2407809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We learned about the differences between materials that come from nature and those created by humans.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703320" y="2067882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Natural vs Man-Made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848600" y="2407809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We explored the various characteristics of materials, including texture, flexibility, strength, and color.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848600" y="2067882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Material Properties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703320" y="4532468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We discovered that we can identify whether materials are natural or man-made by observing their texture, origin, and appearance.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703320" y="4192541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Material Detectives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848600" y="4532468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Remember, materials are all around us, and we can continue to explore and learn about them every day!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848600" y="4192541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Learning Journey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 rot="9088373">
            <a:off x="9527435" y="308568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 flipV="1">
            <a:off x="5145240" y="-308241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 flipH="1" flipV="1" rot="179449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85800" y="2595644"/>
            <a:ext cx="2468880" cy="3383280"/>
          </a:xfrm>
          <a:custGeom>
            <a:avLst/>
            <a:gdLst/>
            <a:ahLst/>
            <a:cxnLst/>
            <a:rect l="l" t="t" r="r" b="b"/>
            <a:pathLst>
              <a:path w="2468880" h="3383280">
                <a:moveTo>
                  <a:pt x="0" y="338328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383280"/>
                </a:lnTo>
                <a:lnTo>
                  <a:pt x="0" y="3383280"/>
                </a:lnTo>
              </a:path>
            </a:pathLst>
          </a:custGeom>
          <a:solidFill>
            <a:srgbClr val="F7D5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3373968" y="2595644"/>
            <a:ext cx="2468880" cy="3383280"/>
          </a:xfrm>
          <a:custGeom>
            <a:avLst/>
            <a:gdLst/>
            <a:ahLst/>
            <a:cxnLst/>
            <a:rect l="l" t="t" r="r" b="b"/>
            <a:pathLst>
              <a:path w="2468880" h="3383280">
                <a:moveTo>
                  <a:pt x="0" y="338328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383280"/>
                </a:lnTo>
                <a:lnTo>
                  <a:pt x="0" y="3383280"/>
                </a:lnTo>
              </a:path>
            </a:pathLst>
          </a:custGeom>
          <a:solidFill>
            <a:srgbClr val="F7D5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062135" y="2595644"/>
            <a:ext cx="2468880" cy="3383280"/>
          </a:xfrm>
          <a:custGeom>
            <a:avLst/>
            <a:gdLst/>
            <a:ahLst/>
            <a:cxnLst/>
            <a:rect l="l" t="t" r="r" b="b"/>
            <a:pathLst>
              <a:path w="2468880" h="3383280">
                <a:moveTo>
                  <a:pt x="0" y="338328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383280"/>
                </a:lnTo>
                <a:lnTo>
                  <a:pt x="0" y="3383280"/>
                </a:lnTo>
              </a:path>
            </a:pathLst>
          </a:custGeom>
          <a:solidFill>
            <a:srgbClr val="F7D5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85800" y="1017281"/>
            <a:ext cx="7848600" cy="1247927"/>
          </a:xfrm>
          <a:custGeom>
            <a:avLst/>
            <a:gdLst/>
            <a:ahLst/>
            <a:cxnLst/>
            <a:rect l="l" t="t" r="r" b="b"/>
            <a:pathLst>
              <a:path w="7848600" h="1247927">
                <a:moveTo>
                  <a:pt x="0" y="1247927"/>
                </a:moveTo>
                <a:lnTo>
                  <a:pt x="0" y="0"/>
                </a:lnTo>
                <a:lnTo>
                  <a:pt x="7848600" y="0"/>
                </a:lnTo>
                <a:lnTo>
                  <a:pt x="7848600" y="1247927"/>
                </a:lnTo>
                <a:lnTo>
                  <a:pt x="0" y="12479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Q&amp;A and Interaction</a:t>
            </a:r>
            <a:endParaRPr lang="en-US" sz="4400" dirty="0"/>
          </a:p>
        </p:txBody>
      </p:sp>
      <p:sp>
        <p:nvSpPr>
          <p:cNvPr id="10" name="Text 8"/>
          <p:cNvSpPr/>
          <p:nvPr/>
        </p:nvSpPr>
        <p:spPr>
          <a:xfrm>
            <a:off x="68580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Material World: A Journey Through Natural and Man-Made Materials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215102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11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8991600" y="0"/>
            <a:ext cx="3200400" cy="6858000"/>
          </a:xfrm>
          <a:custGeom>
            <a:avLst/>
            <a:gdLst/>
            <a:ahLst/>
            <a:cxnLst/>
            <a:rect l="l" t="t" r="r" b="b"/>
            <a:pathLst>
              <a:path w="3200400" h="6858000">
                <a:moveTo>
                  <a:pt x="0" y="68580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858000"/>
                </a:lnTo>
                <a:lnTo>
                  <a:pt x="0" y="6858000"/>
                </a:lnTo>
              </a:path>
            </a:pathLst>
          </a:custGeom>
          <a:blipFill>
            <a:blip r:embed="rId4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914399" y="3404710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1515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Ask open-ended questions</a:t>
            </a:r>
            <a:endParaRPr lang="en-US" sz="1100" dirty="0"/>
          </a:p>
          <a:p>
            <a:pPr algn="l" marL="0" indent="0">
              <a:lnSpc>
                <a:spcPct val="151515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Provide positive feedback</a:t>
            </a:r>
            <a:endParaRPr lang="en-US" sz="1100" dirty="0"/>
          </a:p>
          <a:p>
            <a:pPr algn="l" marL="0" indent="0">
              <a:lnSpc>
                <a:spcPct val="151515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Create a safe environment for sharing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914399" y="2878508"/>
            <a:ext cx="2011680" cy="360099"/>
          </a:xfrm>
          <a:custGeom>
            <a:avLst/>
            <a:gdLst/>
            <a:ahLst/>
            <a:cxnLst/>
            <a:rect l="l" t="t" r="r" b="b"/>
            <a:pathLst>
              <a:path w="2011680" h="360099">
                <a:moveTo>
                  <a:pt x="0" y="360099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360099"/>
                </a:lnTo>
                <a:lnTo>
                  <a:pt x="0" y="3600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Encouragement for student participation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602568" y="3404710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1515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Designate a section for questions</a:t>
            </a:r>
            <a:endParaRPr lang="en-US" sz="1100" dirty="0"/>
          </a:p>
          <a:p>
            <a:pPr algn="l" marL="0" indent="0">
              <a:lnSpc>
                <a:spcPct val="151515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Encourage students to write down their questions</a:t>
            </a:r>
            <a:endParaRPr lang="en-US" sz="1100" dirty="0"/>
          </a:p>
          <a:p>
            <a:pPr algn="l" marL="0" indent="0">
              <a:lnSpc>
                <a:spcPct val="151515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Review and address questions regularly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602568" y="2878508"/>
            <a:ext cx="2011680" cy="180049"/>
          </a:xfrm>
          <a:custGeom>
            <a:avLst/>
            <a:gdLst/>
            <a:ahLst/>
            <a:cxnLst/>
            <a:rect l="l" t="t" r="r" b="b"/>
            <a:pathLst>
              <a:path w="2011680" h="180049">
                <a:moveTo>
                  <a:pt x="0" y="180049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180049"/>
                </a:lnTo>
                <a:lnTo>
                  <a:pt x="0" y="18004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064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Placeholder for student questions</a:t>
            </a:r>
            <a:endParaRPr lang="en-US" sz="1064" dirty="0"/>
          </a:p>
        </p:txBody>
      </p:sp>
      <p:sp>
        <p:nvSpPr>
          <p:cNvPr id="18" name="Text 16"/>
          <p:cNvSpPr/>
          <p:nvPr/>
        </p:nvSpPr>
        <p:spPr>
          <a:xfrm>
            <a:off x="6290735" y="3404710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1515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Use bright colors</a:t>
            </a:r>
            <a:endParaRPr lang="en-US" sz="1100" dirty="0"/>
          </a:p>
          <a:p>
            <a:pPr algn="l" marL="0" indent="0">
              <a:lnSpc>
                <a:spcPct val="151515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Incorporate engaging visuals</a:t>
            </a:r>
            <a:endParaRPr lang="en-US" sz="1100" dirty="0"/>
          </a:p>
          <a:p>
            <a:pPr algn="l" marL="0" indent="0">
              <a:lnSpc>
                <a:spcPct val="151515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Ensure readability and accessibility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290735" y="2878508"/>
            <a:ext cx="2011680" cy="180049"/>
          </a:xfrm>
          <a:custGeom>
            <a:avLst/>
            <a:gdLst/>
            <a:ahLst/>
            <a:cxnLst/>
            <a:rect l="l" t="t" r="r" b="b"/>
            <a:pathLst>
              <a:path w="2011680" h="180049">
                <a:moveTo>
                  <a:pt x="0" y="180049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180049"/>
                </a:lnTo>
                <a:lnTo>
                  <a:pt x="0" y="18004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Colorful, welcoming design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 flipV="1">
            <a:off x="-6810452" y="-3057769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V="1" rot="7200000">
            <a:off x="10171491" y="-2341623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 rot="3600000">
            <a:off x="-5626447" y="635422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 flipV="1">
            <a:off x="8553905" y="224377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933923" y="677350"/>
            <a:ext cx="1915690" cy="1915690"/>
          </a:xfrm>
          <a:custGeom>
            <a:avLst/>
            <a:gdLst/>
            <a:ahLst/>
            <a:cxnLst/>
            <a:rect l="l" t="t" r="r" b="b"/>
            <a:pathLst>
              <a:path w="1915690" h="1915690">
                <a:moveTo>
                  <a:pt x="957845" y="0"/>
                </a:moveTo>
                <a:cubicBezTo>
                  <a:pt x="428841" y="0"/>
                  <a:pt x="0" y="428841"/>
                  <a:pt x="0" y="957845"/>
                </a:cubicBezTo>
                <a:cubicBezTo>
                  <a:pt x="0" y="1486849"/>
                  <a:pt x="428841" y="1915690"/>
                  <a:pt x="957845" y="1915690"/>
                </a:cubicBezTo>
                <a:cubicBezTo>
                  <a:pt x="1486849" y="1915690"/>
                  <a:pt x="1915690" y="1486849"/>
                  <a:pt x="1915690" y="957845"/>
                </a:cubicBezTo>
                <a:cubicBezTo>
                  <a:pt x="1915690" y="428841"/>
                  <a:pt x="1486849" y="0"/>
                  <a:pt x="957845" y="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366280" y="2472522"/>
            <a:ext cx="1915690" cy="1915690"/>
          </a:xfrm>
          <a:custGeom>
            <a:avLst/>
            <a:gdLst/>
            <a:ahLst/>
            <a:cxnLst/>
            <a:rect l="l" t="t" r="r" b="b"/>
            <a:pathLst>
              <a:path w="1915690" h="1915690">
                <a:moveTo>
                  <a:pt x="957845" y="0"/>
                </a:moveTo>
                <a:cubicBezTo>
                  <a:pt x="428841" y="0"/>
                  <a:pt x="0" y="428841"/>
                  <a:pt x="0" y="957845"/>
                </a:cubicBezTo>
                <a:cubicBezTo>
                  <a:pt x="0" y="1486849"/>
                  <a:pt x="428841" y="1915690"/>
                  <a:pt x="957845" y="1915690"/>
                </a:cubicBezTo>
                <a:cubicBezTo>
                  <a:pt x="1486849" y="1915690"/>
                  <a:pt x="1915690" y="1486849"/>
                  <a:pt x="1915690" y="957845"/>
                </a:cubicBezTo>
                <a:cubicBezTo>
                  <a:pt x="1915690" y="428841"/>
                  <a:pt x="1486849" y="0"/>
                  <a:pt x="957845" y="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2798637" y="4267635"/>
            <a:ext cx="1915690" cy="1915690"/>
          </a:xfrm>
          <a:custGeom>
            <a:avLst/>
            <a:gdLst/>
            <a:ahLst/>
            <a:cxnLst/>
            <a:rect l="l" t="t" r="r" b="b"/>
            <a:pathLst>
              <a:path w="1915690" h="1915690">
                <a:moveTo>
                  <a:pt x="957845" y="0"/>
                </a:moveTo>
                <a:cubicBezTo>
                  <a:pt x="428841" y="0"/>
                  <a:pt x="0" y="428841"/>
                  <a:pt x="0" y="957845"/>
                </a:cubicBezTo>
                <a:cubicBezTo>
                  <a:pt x="0" y="1486849"/>
                  <a:pt x="428841" y="1915690"/>
                  <a:pt x="957845" y="1915690"/>
                </a:cubicBezTo>
                <a:cubicBezTo>
                  <a:pt x="1486849" y="1915690"/>
                  <a:pt x="1915690" y="1486849"/>
                  <a:pt x="1915690" y="957845"/>
                </a:cubicBezTo>
                <a:cubicBezTo>
                  <a:pt x="1915690" y="428841"/>
                  <a:pt x="1486849" y="0"/>
                  <a:pt x="957845" y="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3147839" y="4616898"/>
            <a:ext cx="1217225" cy="1217225"/>
          </a:xfrm>
          <a:custGeom>
            <a:avLst/>
            <a:gdLst/>
            <a:ahLst/>
            <a:cxnLst/>
            <a:rect l="l" t="t" r="r" b="b"/>
            <a:pathLst>
              <a:path w="1217225" h="1217225">
                <a:moveTo>
                  <a:pt x="0" y="608613"/>
                </a:moveTo>
                <a:cubicBezTo>
                  <a:pt x="0" y="272485"/>
                  <a:pt x="272485" y="0"/>
                  <a:pt x="608613" y="0"/>
                </a:cubicBezTo>
                <a:cubicBezTo>
                  <a:pt x="944740" y="0"/>
                  <a:pt x="1217225" y="272485"/>
                  <a:pt x="1217225" y="608613"/>
                </a:cubicBezTo>
                <a:cubicBezTo>
                  <a:pt x="1217225" y="944740"/>
                  <a:pt x="944740" y="1217225"/>
                  <a:pt x="608613" y="1217225"/>
                </a:cubicBezTo>
                <a:cubicBezTo>
                  <a:pt x="272485" y="1217225"/>
                  <a:pt x="0" y="944740"/>
                  <a:pt x="0" y="608613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03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4715482" y="2821725"/>
            <a:ext cx="1217225" cy="1217225"/>
          </a:xfrm>
          <a:custGeom>
            <a:avLst/>
            <a:gdLst/>
            <a:ahLst/>
            <a:cxnLst/>
            <a:rect l="l" t="t" r="r" b="b"/>
            <a:pathLst>
              <a:path w="1217225" h="1217225">
                <a:moveTo>
                  <a:pt x="0" y="608613"/>
                </a:moveTo>
                <a:cubicBezTo>
                  <a:pt x="0" y="272485"/>
                  <a:pt x="272485" y="0"/>
                  <a:pt x="608613" y="0"/>
                </a:cubicBezTo>
                <a:cubicBezTo>
                  <a:pt x="944740" y="0"/>
                  <a:pt x="1217225" y="272485"/>
                  <a:pt x="1217225" y="608613"/>
                </a:cubicBezTo>
                <a:cubicBezTo>
                  <a:pt x="1217225" y="944740"/>
                  <a:pt x="944740" y="1217225"/>
                  <a:pt x="608613" y="1217225"/>
                </a:cubicBezTo>
                <a:cubicBezTo>
                  <a:pt x="272485" y="1217225"/>
                  <a:pt x="0" y="944740"/>
                  <a:pt x="0" y="608613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02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6283126" y="1026552"/>
            <a:ext cx="1217225" cy="1217225"/>
          </a:xfrm>
          <a:custGeom>
            <a:avLst/>
            <a:gdLst/>
            <a:ahLst/>
            <a:cxnLst/>
            <a:rect l="l" t="t" r="r" b="b"/>
            <a:pathLst>
              <a:path w="1217225" h="1217225">
                <a:moveTo>
                  <a:pt x="0" y="608613"/>
                </a:moveTo>
                <a:cubicBezTo>
                  <a:pt x="0" y="272485"/>
                  <a:pt x="272485" y="0"/>
                  <a:pt x="608613" y="0"/>
                </a:cubicBezTo>
                <a:cubicBezTo>
                  <a:pt x="944740" y="0"/>
                  <a:pt x="1217225" y="272485"/>
                  <a:pt x="1217225" y="608613"/>
                </a:cubicBezTo>
                <a:cubicBezTo>
                  <a:pt x="1217225" y="944740"/>
                  <a:pt x="944740" y="1217225"/>
                  <a:pt x="608613" y="1217225"/>
                </a:cubicBezTo>
                <a:cubicBezTo>
                  <a:pt x="272485" y="1217225"/>
                  <a:pt x="0" y="944740"/>
                  <a:pt x="0" y="608613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01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4366279" y="3430337"/>
            <a:ext cx="347987" cy="1795173"/>
          </a:xfrm>
          <a:custGeom>
            <a:avLst/>
            <a:gdLst/>
            <a:ahLst/>
            <a:cxnLst/>
            <a:rect l="l" t="t" r="r" b="b"/>
            <a:pathLst>
              <a:path w="347987" h="1795173">
                <a:moveTo>
                  <a:pt x="0" y="0"/>
                </a:moveTo>
                <a:lnTo>
                  <a:pt x="347987" y="0"/>
                </a:lnTo>
                <a:lnTo>
                  <a:pt x="347987" y="1795173"/>
                </a:lnTo>
                <a:lnTo>
                  <a:pt x="0" y="1795173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5933923" y="1635164"/>
            <a:ext cx="347987" cy="1795173"/>
          </a:xfrm>
          <a:custGeom>
            <a:avLst/>
            <a:gdLst/>
            <a:ahLst/>
            <a:cxnLst/>
            <a:rect l="l" t="t" r="r" b="b"/>
            <a:pathLst>
              <a:path w="347987" h="1795173">
                <a:moveTo>
                  <a:pt x="0" y="0"/>
                </a:moveTo>
                <a:lnTo>
                  <a:pt x="347987" y="0"/>
                </a:lnTo>
                <a:lnTo>
                  <a:pt x="347987" y="1795173"/>
                </a:lnTo>
                <a:lnTo>
                  <a:pt x="0" y="1795173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501566" y="-172696"/>
            <a:ext cx="347987" cy="1807860"/>
          </a:xfrm>
          <a:custGeom>
            <a:avLst/>
            <a:gdLst/>
            <a:ahLst/>
            <a:cxnLst/>
            <a:rect l="l" t="t" r="r" b="b"/>
            <a:pathLst>
              <a:path w="347987" h="1807860">
                <a:moveTo>
                  <a:pt x="0" y="0"/>
                </a:moveTo>
                <a:lnTo>
                  <a:pt x="347987" y="0"/>
                </a:lnTo>
                <a:lnTo>
                  <a:pt x="347987" y="1807860"/>
                </a:lnTo>
                <a:lnTo>
                  <a:pt x="0" y="1807860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2799853" y="5225510"/>
            <a:ext cx="347987" cy="1817298"/>
          </a:xfrm>
          <a:custGeom>
            <a:avLst/>
            <a:gdLst/>
            <a:ahLst/>
            <a:cxnLst/>
            <a:rect l="l" t="t" r="r" b="b"/>
            <a:pathLst>
              <a:path w="347987" h="1817298">
                <a:moveTo>
                  <a:pt x="0" y="0"/>
                </a:moveTo>
                <a:lnTo>
                  <a:pt x="347987" y="0"/>
                </a:lnTo>
                <a:lnTo>
                  <a:pt x="347987" y="1817298"/>
                </a:lnTo>
                <a:lnTo>
                  <a:pt x="0" y="1817298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12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Material World: A Journey Through Natural and Man-Made Materials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5044379" y="5135525"/>
            <a:ext cx="3383280" cy="1005840"/>
          </a:xfrm>
          <a:custGeom>
            <a:avLst/>
            <a:gdLst/>
            <a:ahLst/>
            <a:cxnLst/>
            <a:rect l="l" t="t" r="r" b="b"/>
            <a:pathLst>
              <a:path w="3383280" h="1005840">
                <a:moveTo>
                  <a:pt x="0" y="100584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005840"/>
                </a:lnTo>
                <a:lnTo>
                  <a:pt x="0" y="10058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4167"/>
              </a:lnSpc>
              <a:spcAft>
                <a:spcPts val="689"/>
              </a:spcAft>
              <a:buNone/>
            </a:pPr>
            <a:r>
              <a:rPr lang="en-US" sz="826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Wood from trees</a:t>
            </a:r>
            <a:endParaRPr lang="en-US" sz="826" dirty="0"/>
          </a:p>
          <a:p>
            <a:pPr algn="l" marL="0" indent="0">
              <a:lnSpc>
                <a:spcPct val="104167"/>
              </a:lnSpc>
              <a:spcAft>
                <a:spcPts val="689"/>
              </a:spcAft>
              <a:buNone/>
            </a:pPr>
            <a:r>
              <a:rPr lang="en-US" sz="826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Stones from mountains</a:t>
            </a:r>
            <a:endParaRPr lang="en-US" sz="826" dirty="0"/>
          </a:p>
          <a:p>
            <a:pPr algn="l" marL="0" indent="0">
              <a:lnSpc>
                <a:spcPct val="104167"/>
              </a:lnSpc>
              <a:spcAft>
                <a:spcPts val="689"/>
              </a:spcAft>
              <a:buNone/>
            </a:pPr>
            <a:r>
              <a:rPr lang="en-US" sz="826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Cotton from plants</a:t>
            </a:r>
            <a:endParaRPr lang="en-US" sz="826" dirty="0"/>
          </a:p>
          <a:p>
            <a:pPr algn="l" marL="0" indent="0">
              <a:lnSpc>
                <a:spcPct val="104167"/>
              </a:lnSpc>
              <a:spcAft>
                <a:spcPts val="689"/>
              </a:spcAft>
              <a:buNone/>
            </a:pPr>
            <a:r>
              <a:rPr lang="en-US" sz="826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Leaves</a:t>
            </a:r>
            <a:endParaRPr lang="en-US" sz="826" dirty="0"/>
          </a:p>
          <a:p>
            <a:pPr algn="l" marL="0" indent="0">
              <a:lnSpc>
                <a:spcPct val="104167"/>
              </a:lnSpc>
              <a:spcAft>
                <a:spcPts val="689"/>
              </a:spcAft>
              <a:buNone/>
            </a:pPr>
            <a:r>
              <a:rPr lang="en-US" sz="826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Rocks</a:t>
            </a:r>
            <a:endParaRPr lang="en-US" sz="826" dirty="0"/>
          </a:p>
        </p:txBody>
      </p:sp>
      <p:sp>
        <p:nvSpPr>
          <p:cNvPr id="20" name="Text 18"/>
          <p:cNvSpPr/>
          <p:nvPr/>
        </p:nvSpPr>
        <p:spPr>
          <a:xfrm>
            <a:off x="5044379" y="4612601"/>
            <a:ext cx="3383280" cy="411653"/>
          </a:xfrm>
          <a:custGeom>
            <a:avLst/>
            <a:gdLst/>
            <a:ahLst/>
            <a:cxnLst/>
            <a:rect l="l" t="t" r="r" b="b"/>
            <a:pathLst>
              <a:path w="3383280" h="411653">
                <a:moveTo>
                  <a:pt x="0" y="411653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Examples: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8169431" y="1523425"/>
            <a:ext cx="3382487" cy="1005840"/>
          </a:xfrm>
          <a:custGeom>
            <a:avLst/>
            <a:gdLst/>
            <a:ahLst/>
            <a:cxnLst/>
            <a:rect l="l" t="t" r="r" b="b"/>
            <a:pathLst>
              <a:path w="3382487" h="1005840">
                <a:moveTo>
                  <a:pt x="0" y="1005840"/>
                </a:moveTo>
                <a:lnTo>
                  <a:pt x="0" y="0"/>
                </a:lnTo>
                <a:lnTo>
                  <a:pt x="3382487" y="0"/>
                </a:lnTo>
                <a:lnTo>
                  <a:pt x="3382487" y="1005840"/>
                </a:lnTo>
                <a:lnTo>
                  <a:pt x="0" y="10058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8169432" y="1026552"/>
            <a:ext cx="3382486" cy="411653"/>
          </a:xfrm>
          <a:custGeom>
            <a:avLst/>
            <a:gdLst/>
            <a:ahLst/>
            <a:cxnLst/>
            <a:rect l="l" t="t" r="r" b="b"/>
            <a:pathLst>
              <a:path w="3382486" h="411653">
                <a:moveTo>
                  <a:pt x="0" y="411653"/>
                </a:moveTo>
                <a:lnTo>
                  <a:pt x="0" y="0"/>
                </a:lnTo>
                <a:lnTo>
                  <a:pt x="3382486" y="0"/>
                </a:lnTo>
                <a:lnTo>
                  <a:pt x="3382486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Directly from nature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6612083" y="3346974"/>
            <a:ext cx="3383280" cy="1005840"/>
          </a:xfrm>
          <a:custGeom>
            <a:avLst/>
            <a:gdLst/>
            <a:ahLst/>
            <a:cxnLst/>
            <a:rect l="l" t="t" r="r" b="b"/>
            <a:pathLst>
              <a:path w="3383280" h="1005840">
                <a:moveTo>
                  <a:pt x="0" y="100584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005840"/>
                </a:lnTo>
                <a:lnTo>
                  <a:pt x="0" y="10058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6612081" y="2824050"/>
            <a:ext cx="3383280" cy="411653"/>
          </a:xfrm>
          <a:custGeom>
            <a:avLst/>
            <a:gdLst/>
            <a:ahLst/>
            <a:cxnLst/>
            <a:rect l="l" t="t" r="r" b="b"/>
            <a:pathLst>
              <a:path w="3383280" h="411653">
                <a:moveTo>
                  <a:pt x="0" y="411653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Not changed by humans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685800" y="1304970"/>
            <a:ext cx="3603231" cy="2042003"/>
          </a:xfrm>
          <a:custGeom>
            <a:avLst/>
            <a:gdLst/>
            <a:ahLst/>
            <a:cxnLst/>
            <a:rect l="l" t="t" r="r" b="b"/>
            <a:pathLst>
              <a:path w="3603231" h="2042003">
                <a:moveTo>
                  <a:pt x="0" y="2042003"/>
                </a:moveTo>
                <a:lnTo>
                  <a:pt x="0" y="0"/>
                </a:lnTo>
                <a:lnTo>
                  <a:pt x="3603231" y="0"/>
                </a:lnTo>
                <a:lnTo>
                  <a:pt x="3603231" y="2042003"/>
                </a:lnTo>
                <a:lnTo>
                  <a:pt x="0" y="204200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Key Features of Natural Materials</a:t>
            </a:r>
            <a:endParaRPr lang="en-US" sz="4000" dirty="0"/>
          </a:p>
        </p:txBody>
      </p:sp>
      <p:sp>
        <p:nvSpPr>
          <p:cNvPr id="26" name="Text 24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5145240" y="-308241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H="1" rot="9088373">
            <a:off x="9527435" y="308568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 rot="179449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184508" y="702802"/>
            <a:ext cx="7321692" cy="1287365"/>
          </a:xfrm>
          <a:custGeom>
            <a:avLst/>
            <a:gdLst/>
            <a:ahLst/>
            <a:cxnLst/>
            <a:rect l="l" t="t" r="r" b="b"/>
            <a:pathLst>
              <a:path w="7321692" h="1287365">
                <a:moveTo>
                  <a:pt x="0" y="1287365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1287365"/>
                </a:lnTo>
                <a:lnTo>
                  <a:pt x="0" y="12873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72"/>
              </a:spcBef>
              <a:buNone/>
            </a:pPr>
            <a:r>
              <a:rPr lang="en-US" sz="4279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Benefits of Man-Made Materials</a:t>
            </a:r>
            <a:endParaRPr lang="en-US" sz="4279" dirty="0"/>
          </a:p>
        </p:txBody>
      </p:sp>
      <p:sp>
        <p:nvSpPr>
          <p:cNvPr id="7" name="Text 5"/>
          <p:cNvSpPr/>
          <p:nvPr/>
        </p:nvSpPr>
        <p:spPr>
          <a:xfrm>
            <a:off x="4184508" y="2293257"/>
            <a:ext cx="7321692" cy="3713014"/>
          </a:xfrm>
          <a:custGeom>
            <a:avLst/>
            <a:gdLst/>
            <a:ahLst/>
            <a:cxnLst/>
            <a:rect l="l" t="t" r="r" b="b"/>
            <a:pathLst>
              <a:path w="7321692" h="3713014">
                <a:moveTo>
                  <a:pt x="0" y="3713014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3713014"/>
                </a:lnTo>
                <a:lnTo>
                  <a:pt x="0" y="371301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48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Man-Made Materials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Created by humans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Processed and transformed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Examples: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Plastic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Synthetic fabrics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189564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Material World: A Journey Through Natural and Man-Made Materials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1190287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2999232" y="0"/>
                </a:lnTo>
                <a:cubicBezTo>
                  <a:pt x="3362839" y="0"/>
                  <a:pt x="3657600" y="294761"/>
                  <a:pt x="3657600" y="658368"/>
                </a:cubicBez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blipFill>
            <a:blip r:embed="rId4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 flipV="1">
            <a:off x="-6810452" y="-3057769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V="1" rot="7200000">
            <a:off x="10171491" y="-2341623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 rot="3600000">
            <a:off x="-5626447" y="635422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 flipV="1">
            <a:off x="8553905" y="224377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933923" y="677350"/>
            <a:ext cx="1915690" cy="1915690"/>
          </a:xfrm>
          <a:custGeom>
            <a:avLst/>
            <a:gdLst/>
            <a:ahLst/>
            <a:cxnLst/>
            <a:rect l="l" t="t" r="r" b="b"/>
            <a:pathLst>
              <a:path w="1915690" h="1915690">
                <a:moveTo>
                  <a:pt x="957845" y="0"/>
                </a:moveTo>
                <a:cubicBezTo>
                  <a:pt x="428841" y="0"/>
                  <a:pt x="0" y="428841"/>
                  <a:pt x="0" y="957845"/>
                </a:cubicBezTo>
                <a:cubicBezTo>
                  <a:pt x="0" y="1486849"/>
                  <a:pt x="428841" y="1915690"/>
                  <a:pt x="957845" y="1915690"/>
                </a:cubicBezTo>
                <a:cubicBezTo>
                  <a:pt x="1486849" y="1915690"/>
                  <a:pt x="1915690" y="1486849"/>
                  <a:pt x="1915690" y="957845"/>
                </a:cubicBezTo>
                <a:cubicBezTo>
                  <a:pt x="1915690" y="428841"/>
                  <a:pt x="1486849" y="0"/>
                  <a:pt x="957845" y="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366280" y="2472522"/>
            <a:ext cx="1915690" cy="1915690"/>
          </a:xfrm>
          <a:custGeom>
            <a:avLst/>
            <a:gdLst/>
            <a:ahLst/>
            <a:cxnLst/>
            <a:rect l="l" t="t" r="r" b="b"/>
            <a:pathLst>
              <a:path w="1915690" h="1915690">
                <a:moveTo>
                  <a:pt x="957845" y="0"/>
                </a:moveTo>
                <a:cubicBezTo>
                  <a:pt x="428841" y="0"/>
                  <a:pt x="0" y="428841"/>
                  <a:pt x="0" y="957845"/>
                </a:cubicBezTo>
                <a:cubicBezTo>
                  <a:pt x="0" y="1486849"/>
                  <a:pt x="428841" y="1915690"/>
                  <a:pt x="957845" y="1915690"/>
                </a:cubicBezTo>
                <a:cubicBezTo>
                  <a:pt x="1486849" y="1915690"/>
                  <a:pt x="1915690" y="1486849"/>
                  <a:pt x="1915690" y="957845"/>
                </a:cubicBezTo>
                <a:cubicBezTo>
                  <a:pt x="1915690" y="428841"/>
                  <a:pt x="1486849" y="0"/>
                  <a:pt x="957845" y="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2798637" y="4267635"/>
            <a:ext cx="1915690" cy="1915690"/>
          </a:xfrm>
          <a:custGeom>
            <a:avLst/>
            <a:gdLst/>
            <a:ahLst/>
            <a:cxnLst/>
            <a:rect l="l" t="t" r="r" b="b"/>
            <a:pathLst>
              <a:path w="1915690" h="1915690">
                <a:moveTo>
                  <a:pt x="957845" y="0"/>
                </a:moveTo>
                <a:cubicBezTo>
                  <a:pt x="428841" y="0"/>
                  <a:pt x="0" y="428841"/>
                  <a:pt x="0" y="957845"/>
                </a:cubicBezTo>
                <a:cubicBezTo>
                  <a:pt x="0" y="1486849"/>
                  <a:pt x="428841" y="1915690"/>
                  <a:pt x="957845" y="1915690"/>
                </a:cubicBezTo>
                <a:cubicBezTo>
                  <a:pt x="1486849" y="1915690"/>
                  <a:pt x="1915690" y="1486849"/>
                  <a:pt x="1915690" y="957845"/>
                </a:cubicBezTo>
                <a:cubicBezTo>
                  <a:pt x="1915690" y="428841"/>
                  <a:pt x="1486849" y="0"/>
                  <a:pt x="957845" y="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3147839" y="4616898"/>
            <a:ext cx="1217225" cy="1217225"/>
          </a:xfrm>
          <a:custGeom>
            <a:avLst/>
            <a:gdLst/>
            <a:ahLst/>
            <a:cxnLst/>
            <a:rect l="l" t="t" r="r" b="b"/>
            <a:pathLst>
              <a:path w="1217225" h="1217225">
                <a:moveTo>
                  <a:pt x="0" y="608613"/>
                </a:moveTo>
                <a:cubicBezTo>
                  <a:pt x="0" y="272485"/>
                  <a:pt x="272485" y="0"/>
                  <a:pt x="608613" y="0"/>
                </a:cubicBezTo>
                <a:cubicBezTo>
                  <a:pt x="944740" y="0"/>
                  <a:pt x="1217225" y="272485"/>
                  <a:pt x="1217225" y="608613"/>
                </a:cubicBezTo>
                <a:cubicBezTo>
                  <a:pt x="1217225" y="944740"/>
                  <a:pt x="944740" y="1217225"/>
                  <a:pt x="608613" y="1217225"/>
                </a:cubicBezTo>
                <a:cubicBezTo>
                  <a:pt x="272485" y="1217225"/>
                  <a:pt x="0" y="944740"/>
                  <a:pt x="0" y="608613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03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4715482" y="2821725"/>
            <a:ext cx="1217225" cy="1217225"/>
          </a:xfrm>
          <a:custGeom>
            <a:avLst/>
            <a:gdLst/>
            <a:ahLst/>
            <a:cxnLst/>
            <a:rect l="l" t="t" r="r" b="b"/>
            <a:pathLst>
              <a:path w="1217225" h="1217225">
                <a:moveTo>
                  <a:pt x="0" y="608613"/>
                </a:moveTo>
                <a:cubicBezTo>
                  <a:pt x="0" y="272485"/>
                  <a:pt x="272485" y="0"/>
                  <a:pt x="608613" y="0"/>
                </a:cubicBezTo>
                <a:cubicBezTo>
                  <a:pt x="944740" y="0"/>
                  <a:pt x="1217225" y="272485"/>
                  <a:pt x="1217225" y="608613"/>
                </a:cubicBezTo>
                <a:cubicBezTo>
                  <a:pt x="1217225" y="944740"/>
                  <a:pt x="944740" y="1217225"/>
                  <a:pt x="608613" y="1217225"/>
                </a:cubicBezTo>
                <a:cubicBezTo>
                  <a:pt x="272485" y="1217225"/>
                  <a:pt x="0" y="944740"/>
                  <a:pt x="0" y="608613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02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6283126" y="1026552"/>
            <a:ext cx="1217225" cy="1217225"/>
          </a:xfrm>
          <a:custGeom>
            <a:avLst/>
            <a:gdLst/>
            <a:ahLst/>
            <a:cxnLst/>
            <a:rect l="l" t="t" r="r" b="b"/>
            <a:pathLst>
              <a:path w="1217225" h="1217225">
                <a:moveTo>
                  <a:pt x="0" y="608613"/>
                </a:moveTo>
                <a:cubicBezTo>
                  <a:pt x="0" y="272485"/>
                  <a:pt x="272485" y="0"/>
                  <a:pt x="608613" y="0"/>
                </a:cubicBezTo>
                <a:cubicBezTo>
                  <a:pt x="944740" y="0"/>
                  <a:pt x="1217225" y="272485"/>
                  <a:pt x="1217225" y="608613"/>
                </a:cubicBezTo>
                <a:cubicBezTo>
                  <a:pt x="1217225" y="944740"/>
                  <a:pt x="944740" y="1217225"/>
                  <a:pt x="608613" y="1217225"/>
                </a:cubicBezTo>
                <a:cubicBezTo>
                  <a:pt x="272485" y="1217225"/>
                  <a:pt x="0" y="944740"/>
                  <a:pt x="0" y="608613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01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4366279" y="3430337"/>
            <a:ext cx="347987" cy="1795173"/>
          </a:xfrm>
          <a:custGeom>
            <a:avLst/>
            <a:gdLst/>
            <a:ahLst/>
            <a:cxnLst/>
            <a:rect l="l" t="t" r="r" b="b"/>
            <a:pathLst>
              <a:path w="347987" h="1795173">
                <a:moveTo>
                  <a:pt x="0" y="0"/>
                </a:moveTo>
                <a:lnTo>
                  <a:pt x="347987" y="0"/>
                </a:lnTo>
                <a:lnTo>
                  <a:pt x="347987" y="1795173"/>
                </a:lnTo>
                <a:lnTo>
                  <a:pt x="0" y="1795173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5933923" y="1635164"/>
            <a:ext cx="347987" cy="1795173"/>
          </a:xfrm>
          <a:custGeom>
            <a:avLst/>
            <a:gdLst/>
            <a:ahLst/>
            <a:cxnLst/>
            <a:rect l="l" t="t" r="r" b="b"/>
            <a:pathLst>
              <a:path w="347987" h="1795173">
                <a:moveTo>
                  <a:pt x="0" y="0"/>
                </a:moveTo>
                <a:lnTo>
                  <a:pt x="347987" y="0"/>
                </a:lnTo>
                <a:lnTo>
                  <a:pt x="347987" y="1795173"/>
                </a:lnTo>
                <a:lnTo>
                  <a:pt x="0" y="1795173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501566" y="-172696"/>
            <a:ext cx="347987" cy="1807860"/>
          </a:xfrm>
          <a:custGeom>
            <a:avLst/>
            <a:gdLst/>
            <a:ahLst/>
            <a:cxnLst/>
            <a:rect l="l" t="t" r="r" b="b"/>
            <a:pathLst>
              <a:path w="347987" h="1807860">
                <a:moveTo>
                  <a:pt x="0" y="0"/>
                </a:moveTo>
                <a:lnTo>
                  <a:pt x="347987" y="0"/>
                </a:lnTo>
                <a:lnTo>
                  <a:pt x="347987" y="1807860"/>
                </a:lnTo>
                <a:lnTo>
                  <a:pt x="0" y="1807860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2799853" y="5225510"/>
            <a:ext cx="347987" cy="1817298"/>
          </a:xfrm>
          <a:custGeom>
            <a:avLst/>
            <a:gdLst/>
            <a:ahLst/>
            <a:cxnLst/>
            <a:rect l="l" t="t" r="r" b="b"/>
            <a:pathLst>
              <a:path w="347987" h="1817298">
                <a:moveTo>
                  <a:pt x="0" y="0"/>
                </a:moveTo>
                <a:lnTo>
                  <a:pt x="347987" y="0"/>
                </a:lnTo>
                <a:lnTo>
                  <a:pt x="347987" y="1817298"/>
                </a:lnTo>
                <a:lnTo>
                  <a:pt x="0" y="1817298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14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Material World: A Journey Through Natural and Man-Made Materials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5044379" y="5135525"/>
            <a:ext cx="3383280" cy="1005840"/>
          </a:xfrm>
          <a:custGeom>
            <a:avLst/>
            <a:gdLst/>
            <a:ahLst/>
            <a:cxnLst/>
            <a:rect l="l" t="t" r="r" b="b"/>
            <a:pathLst>
              <a:path w="3383280" h="1005840">
                <a:moveTo>
                  <a:pt x="0" y="100584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005840"/>
                </a:lnTo>
                <a:lnTo>
                  <a:pt x="0" y="10058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41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Pay attention to details and characteristics of each material.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5044379" y="4612601"/>
            <a:ext cx="3383280" cy="411653"/>
          </a:xfrm>
          <a:custGeom>
            <a:avLst/>
            <a:gdLst/>
            <a:ahLst/>
            <a:cxnLst/>
            <a:rect l="l" t="t" r="r" b="b"/>
            <a:pathLst>
              <a:path w="3383280" h="411653">
                <a:moveTo>
                  <a:pt x="0" y="411653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Use Your Detective Skills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8169431" y="1523425"/>
            <a:ext cx="3382487" cy="1005840"/>
          </a:xfrm>
          <a:custGeom>
            <a:avLst/>
            <a:gdLst/>
            <a:ahLst/>
            <a:cxnLst/>
            <a:rect l="l" t="t" r="r" b="b"/>
            <a:pathLst>
              <a:path w="3382487" h="1005840">
                <a:moveTo>
                  <a:pt x="0" y="1005840"/>
                </a:moveTo>
                <a:lnTo>
                  <a:pt x="0" y="0"/>
                </a:lnTo>
                <a:lnTo>
                  <a:pt x="3382487" y="0"/>
                </a:lnTo>
                <a:lnTo>
                  <a:pt x="3382487" y="1005840"/>
                </a:lnTo>
                <a:lnTo>
                  <a:pt x="0" y="10058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41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Look at the texture, origin, and appearance of the materials.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169432" y="1026552"/>
            <a:ext cx="3382486" cy="411653"/>
          </a:xfrm>
          <a:custGeom>
            <a:avLst/>
            <a:gdLst/>
            <a:ahLst/>
            <a:cxnLst/>
            <a:rect l="l" t="t" r="r" b="b"/>
            <a:pathLst>
              <a:path w="3382486" h="411653">
                <a:moveTo>
                  <a:pt x="0" y="411653"/>
                </a:moveTo>
                <a:lnTo>
                  <a:pt x="0" y="0"/>
                </a:lnTo>
                <a:lnTo>
                  <a:pt x="3382486" y="0"/>
                </a:lnTo>
                <a:lnTo>
                  <a:pt x="3382486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Observe Carefully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6612083" y="3346974"/>
            <a:ext cx="3383280" cy="1005840"/>
          </a:xfrm>
          <a:custGeom>
            <a:avLst/>
            <a:gdLst/>
            <a:ahLst/>
            <a:cxnLst/>
            <a:rect l="l" t="t" r="r" b="b"/>
            <a:pathLst>
              <a:path w="3383280" h="1005840">
                <a:moveTo>
                  <a:pt x="0" y="100584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005840"/>
                </a:lnTo>
                <a:lnTo>
                  <a:pt x="0" y="10058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41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Determine whether the materials are from nature or created by humans.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6612081" y="2824050"/>
            <a:ext cx="3383280" cy="411653"/>
          </a:xfrm>
          <a:custGeom>
            <a:avLst/>
            <a:gdLst/>
            <a:ahLst/>
            <a:cxnLst/>
            <a:rect l="l" t="t" r="r" b="b"/>
            <a:pathLst>
              <a:path w="3383280" h="411653">
                <a:moveTo>
                  <a:pt x="0" y="411653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Identify Natural vs Man-Made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685800" y="1304970"/>
            <a:ext cx="3603231" cy="2042003"/>
          </a:xfrm>
          <a:custGeom>
            <a:avLst/>
            <a:gdLst/>
            <a:ahLst/>
            <a:cxnLst/>
            <a:rect l="l" t="t" r="r" b="b"/>
            <a:pathLst>
              <a:path w="3603231" h="2042003">
                <a:moveTo>
                  <a:pt x="0" y="2042003"/>
                </a:moveTo>
                <a:lnTo>
                  <a:pt x="0" y="0"/>
                </a:lnTo>
                <a:lnTo>
                  <a:pt x="3603231" y="0"/>
                </a:lnTo>
                <a:lnTo>
                  <a:pt x="3603231" y="2042003"/>
                </a:lnTo>
                <a:lnTo>
                  <a:pt x="0" y="204200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Steps to Material Detective Challenge</a:t>
            </a:r>
            <a:endParaRPr lang="en-US" sz="4000" dirty="0"/>
          </a:p>
        </p:txBody>
      </p:sp>
      <p:sp>
        <p:nvSpPr>
          <p:cNvPr id="26" name="Text 24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834301" y="94323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rot="12511627">
            <a:off x="10659540" y="-1971263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309665" y="2286840"/>
            <a:ext cx="1789933" cy="1789933"/>
          </a:xfrm>
          <a:custGeom>
            <a:avLst/>
            <a:gdLst/>
            <a:ahLst/>
            <a:cxnLst/>
            <a:rect l="l" t="t" r="r" b="b"/>
            <a:pathLst>
              <a:path w="1789933" h="1789933">
                <a:moveTo>
                  <a:pt x="0" y="0"/>
                </a:moveTo>
                <a:lnTo>
                  <a:pt x="1789933" y="0"/>
                </a:lnTo>
                <a:lnTo>
                  <a:pt x="1789933" y="1789933"/>
                </a:lnTo>
                <a:lnTo>
                  <a:pt x="0" y="1789933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828031" y="2286840"/>
            <a:ext cx="1789933" cy="1789933"/>
          </a:xfrm>
          <a:custGeom>
            <a:avLst/>
            <a:gdLst/>
            <a:ahLst/>
            <a:cxnLst/>
            <a:rect l="l" t="t" r="r" b="b"/>
            <a:pathLst>
              <a:path w="1789933" h="1789933">
                <a:moveTo>
                  <a:pt x="0" y="0"/>
                </a:moveTo>
                <a:lnTo>
                  <a:pt x="1789933" y="0"/>
                </a:lnTo>
                <a:lnTo>
                  <a:pt x="1789933" y="1789933"/>
                </a:lnTo>
                <a:lnTo>
                  <a:pt x="0" y="1789933"/>
                </a:lnTo>
                <a:lnTo>
                  <a:pt x="0" y="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 flipH="1">
            <a:off x="6099599" y="2286840"/>
            <a:ext cx="1789933" cy="1789933"/>
          </a:xfrm>
          <a:custGeom>
            <a:avLst/>
            <a:gdLst/>
            <a:ahLst/>
            <a:cxnLst/>
            <a:rect l="l" t="t" r="r" b="b"/>
            <a:pathLst>
              <a:path w="1789933" h="1789933">
                <a:moveTo>
                  <a:pt x="1789933" y="0"/>
                </a:moveTo>
                <a:lnTo>
                  <a:pt x="0" y="0"/>
                </a:lnTo>
                <a:lnTo>
                  <a:pt x="0" y="1789933"/>
                </a:lnTo>
                <a:lnTo>
                  <a:pt x="1789933" y="1789933"/>
                </a:lnTo>
                <a:lnTo>
                  <a:pt x="1789933" y="0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710870" y="1908062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384461"/>
                </a:moveTo>
                <a:cubicBezTo>
                  <a:pt x="0" y="172129"/>
                  <a:pt x="172144" y="0"/>
                  <a:pt x="384495" y="0"/>
                </a:cubicBezTo>
                <a:cubicBezTo>
                  <a:pt x="596845" y="0"/>
                  <a:pt x="768989" y="172129"/>
                  <a:pt x="768989" y="384461"/>
                </a:cubicBezTo>
                <a:cubicBezTo>
                  <a:pt x="768989" y="596792"/>
                  <a:pt x="596845" y="768921"/>
                  <a:pt x="384495" y="768921"/>
                </a:cubicBezTo>
                <a:cubicBezTo>
                  <a:pt x="172144" y="768921"/>
                  <a:pt x="0" y="596792"/>
                  <a:pt x="0" y="384461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03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477674" y="3287065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384461"/>
                </a:moveTo>
                <a:cubicBezTo>
                  <a:pt x="0" y="172129"/>
                  <a:pt x="172144" y="0"/>
                  <a:pt x="384495" y="0"/>
                </a:cubicBezTo>
                <a:cubicBezTo>
                  <a:pt x="596845" y="0"/>
                  <a:pt x="768989" y="172129"/>
                  <a:pt x="768989" y="384461"/>
                </a:cubicBezTo>
                <a:cubicBezTo>
                  <a:pt x="768989" y="596792"/>
                  <a:pt x="596845" y="768921"/>
                  <a:pt x="384495" y="768921"/>
                </a:cubicBezTo>
                <a:cubicBezTo>
                  <a:pt x="172144" y="768921"/>
                  <a:pt x="0" y="596792"/>
                  <a:pt x="0" y="384461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04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9266699" y="1908052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384461"/>
                </a:moveTo>
                <a:cubicBezTo>
                  <a:pt x="0" y="172129"/>
                  <a:pt x="172144" y="0"/>
                  <a:pt x="384495" y="0"/>
                </a:cubicBezTo>
                <a:cubicBezTo>
                  <a:pt x="596845" y="0"/>
                  <a:pt x="768989" y="172129"/>
                  <a:pt x="768989" y="384461"/>
                </a:cubicBezTo>
                <a:cubicBezTo>
                  <a:pt x="768989" y="596792"/>
                  <a:pt x="596845" y="768921"/>
                  <a:pt x="384495" y="768921"/>
                </a:cubicBezTo>
                <a:cubicBezTo>
                  <a:pt x="172144" y="768921"/>
                  <a:pt x="0" y="596792"/>
                  <a:pt x="0" y="384461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05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 flipH="1">
            <a:off x="2579480" y="2286840"/>
            <a:ext cx="1789933" cy="1789933"/>
          </a:xfrm>
          <a:custGeom>
            <a:avLst/>
            <a:gdLst/>
            <a:ahLst/>
            <a:cxnLst/>
            <a:rect l="l" t="t" r="r" b="b"/>
            <a:pathLst>
              <a:path w="1789933" h="1789933">
                <a:moveTo>
                  <a:pt x="1789933" y="0"/>
                </a:moveTo>
                <a:lnTo>
                  <a:pt x="0" y="0"/>
                </a:lnTo>
                <a:lnTo>
                  <a:pt x="0" y="1789933"/>
                </a:lnTo>
                <a:lnTo>
                  <a:pt x="1789933" y="1789933"/>
                </a:lnTo>
                <a:lnTo>
                  <a:pt x="1789933" y="0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2163509" y="1908062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384461"/>
                </a:moveTo>
                <a:cubicBezTo>
                  <a:pt x="0" y="172129"/>
                  <a:pt x="172144" y="0"/>
                  <a:pt x="384495" y="0"/>
                </a:cubicBezTo>
                <a:cubicBezTo>
                  <a:pt x="596845" y="0"/>
                  <a:pt x="768989" y="172129"/>
                  <a:pt x="768989" y="384461"/>
                </a:cubicBezTo>
                <a:cubicBezTo>
                  <a:pt x="768989" y="596792"/>
                  <a:pt x="596845" y="768921"/>
                  <a:pt x="384495" y="768921"/>
                </a:cubicBezTo>
                <a:cubicBezTo>
                  <a:pt x="172144" y="768921"/>
                  <a:pt x="0" y="596792"/>
                  <a:pt x="0" y="384461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01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3925470" y="3287075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384461"/>
                </a:moveTo>
                <a:cubicBezTo>
                  <a:pt x="0" y="172129"/>
                  <a:pt x="172144" y="0"/>
                  <a:pt x="384495" y="0"/>
                </a:cubicBezTo>
                <a:cubicBezTo>
                  <a:pt x="596845" y="0"/>
                  <a:pt x="768989" y="172129"/>
                  <a:pt x="768989" y="384461"/>
                </a:cubicBezTo>
                <a:cubicBezTo>
                  <a:pt x="768989" y="596792"/>
                  <a:pt x="596845" y="768921"/>
                  <a:pt x="384495" y="768921"/>
                </a:cubicBezTo>
                <a:cubicBezTo>
                  <a:pt x="172144" y="768921"/>
                  <a:pt x="0" y="596792"/>
                  <a:pt x="0" y="384461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 flipH="1" flipV="1" rot="12511627">
            <a:off x="-3330460" y="2556482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8580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Material World: A Journey Through Natural and Man-Made Materials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15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1672130" y="858109"/>
            <a:ext cx="8847743" cy="790122"/>
          </a:xfrm>
          <a:custGeom>
            <a:avLst/>
            <a:gdLst/>
            <a:ahLst/>
            <a:cxnLst/>
            <a:rect l="l" t="t" r="r" b="b"/>
            <a:pathLst>
              <a:path w="8847743" h="790122">
                <a:moveTo>
                  <a:pt x="0" y="790122"/>
                </a:moveTo>
                <a:lnTo>
                  <a:pt x="0" y="0"/>
                </a:lnTo>
                <a:lnTo>
                  <a:pt x="8847743" y="0"/>
                </a:lnTo>
                <a:lnTo>
                  <a:pt x="8847743" y="790122"/>
                </a:lnTo>
                <a:lnTo>
                  <a:pt x="0" y="79012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Timeline of Material Production</a:t>
            </a:r>
            <a:endParaRPr lang="en-US" sz="2800" dirty="0"/>
          </a:p>
        </p:txBody>
      </p:sp>
      <p:sp>
        <p:nvSpPr>
          <p:cNvPr id="19" name="Text 17"/>
          <p:cNvSpPr/>
          <p:nvPr/>
        </p:nvSpPr>
        <p:spPr>
          <a:xfrm>
            <a:off x="1390760" y="3448564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Humans used stones as tools and weapons.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1390760" y="2902843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Stone Age (2.5 million years ago)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3120945" y="5170652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Bronze, an alloy of copper and tin, was widely used for tools and weapons.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3120945" y="4639564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Bronze Age (3300–1200 BCE)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910878" y="3448565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Iron became the dominant material for tools and weapons.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4910878" y="2902843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Iron Age (1200 BCE–550 CE)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6673448" y="5064183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Introduction of machinery and mass production of materials like steel and textiles.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6673448" y="4518461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Industrial Revolution (18th–19th centuries)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8462473" y="3448565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Advancements in materials science leading to the development of plastics, composites, and nanomaterials.</a:t>
            </a:r>
            <a:endParaRPr lang="en-US" sz="950" dirty="0"/>
          </a:p>
        </p:txBody>
      </p:sp>
      <p:sp>
        <p:nvSpPr>
          <p:cNvPr id="28" name="Text 26"/>
          <p:cNvSpPr/>
          <p:nvPr/>
        </p:nvSpPr>
        <p:spPr>
          <a:xfrm>
            <a:off x="8462473" y="2902843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Modern Era (20th century–present)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 flipV="1">
            <a:off x="-6810452" y="-3057769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V="1" rot="7200000">
            <a:off x="10171491" y="-2341623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 rot="3600000">
            <a:off x="-5626447" y="635422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 flipV="1">
            <a:off x="8553905" y="224377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807353" y="1961269"/>
            <a:ext cx="2591845" cy="307777"/>
          </a:xfrm>
          <a:custGeom>
            <a:avLst/>
            <a:gdLst/>
            <a:ahLst/>
            <a:cxnLst/>
            <a:rect l="l" t="t" r="r" b="b"/>
            <a:pathLst>
              <a:path w="2591845" h="307777">
                <a:moveTo>
                  <a:pt x="0" y="307777"/>
                </a:moveTo>
                <a:lnTo>
                  <a:pt x="0" y="0"/>
                </a:lnTo>
                <a:lnTo>
                  <a:pt x="2591845" y="0"/>
                </a:lnTo>
                <a:lnTo>
                  <a:pt x="2591845" y="307777"/>
                </a:lnTo>
                <a:lnTo>
                  <a:pt x="0" y="30777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Strengths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807353" y="4097383"/>
            <a:ext cx="2591845" cy="307777"/>
          </a:xfrm>
          <a:custGeom>
            <a:avLst/>
            <a:gdLst/>
            <a:ahLst/>
            <a:cxnLst/>
            <a:rect l="l" t="t" r="r" b="b"/>
            <a:pathLst>
              <a:path w="2591845" h="307777">
                <a:moveTo>
                  <a:pt x="0" y="307777"/>
                </a:moveTo>
                <a:lnTo>
                  <a:pt x="0" y="0"/>
                </a:lnTo>
                <a:lnTo>
                  <a:pt x="2591845" y="0"/>
                </a:lnTo>
                <a:lnTo>
                  <a:pt x="2591845" y="307777"/>
                </a:lnTo>
                <a:lnTo>
                  <a:pt x="0" y="30777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Opportunities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7169001" y="4097383"/>
            <a:ext cx="2588381" cy="307777"/>
          </a:xfrm>
          <a:custGeom>
            <a:avLst/>
            <a:gdLst/>
            <a:ahLst/>
            <a:cxnLst/>
            <a:rect l="l" t="t" r="r" b="b"/>
            <a:pathLst>
              <a:path w="2588381" h="307777">
                <a:moveTo>
                  <a:pt x="0" y="307777"/>
                </a:moveTo>
                <a:lnTo>
                  <a:pt x="0" y="0"/>
                </a:lnTo>
                <a:lnTo>
                  <a:pt x="2588381" y="0"/>
                </a:lnTo>
                <a:lnTo>
                  <a:pt x="2588381" y="307777"/>
                </a:lnTo>
                <a:lnTo>
                  <a:pt x="0" y="30777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Threats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7169001" y="1963243"/>
            <a:ext cx="2566012" cy="307777"/>
          </a:xfrm>
          <a:custGeom>
            <a:avLst/>
            <a:gdLst/>
            <a:ahLst/>
            <a:cxnLst/>
            <a:rect l="l" t="t" r="r" b="b"/>
            <a:pathLst>
              <a:path w="2566012" h="307777">
                <a:moveTo>
                  <a:pt x="0" y="307777"/>
                </a:moveTo>
                <a:lnTo>
                  <a:pt x="0" y="0"/>
                </a:lnTo>
                <a:lnTo>
                  <a:pt x="2566012" y="0"/>
                </a:lnTo>
                <a:lnTo>
                  <a:pt x="2566012" y="307777"/>
                </a:lnTo>
                <a:lnTo>
                  <a:pt x="0" y="30777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Weaknesses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356786" y="1981204"/>
            <a:ext cx="257527" cy="267908"/>
          </a:xfrm>
          <a:custGeom>
            <a:avLst/>
            <a:gdLst/>
            <a:ahLst/>
            <a:cxnLst/>
            <a:rect l="l" t="t" r="r" b="b"/>
            <a:pathLst>
              <a:path w="257527" h="267908">
                <a:moveTo>
                  <a:pt x="0" y="0"/>
                </a:moveTo>
                <a:lnTo>
                  <a:pt x="257527" y="0"/>
                </a:lnTo>
                <a:lnTo>
                  <a:pt x="257527" y="267908"/>
                </a:lnTo>
                <a:lnTo>
                  <a:pt x="0" y="267908"/>
                </a:lnTo>
                <a:lnTo>
                  <a:pt x="0" y="0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356786" y="4123095"/>
            <a:ext cx="257527" cy="267908"/>
          </a:xfrm>
          <a:custGeom>
            <a:avLst/>
            <a:gdLst/>
            <a:ahLst/>
            <a:cxnLst/>
            <a:rect l="l" t="t" r="r" b="b"/>
            <a:pathLst>
              <a:path w="257527" h="267908">
                <a:moveTo>
                  <a:pt x="0" y="0"/>
                </a:moveTo>
                <a:lnTo>
                  <a:pt x="257527" y="0"/>
                </a:lnTo>
                <a:lnTo>
                  <a:pt x="257527" y="267908"/>
                </a:lnTo>
                <a:lnTo>
                  <a:pt x="0" y="267908"/>
                </a:lnTo>
                <a:lnTo>
                  <a:pt x="0" y="0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6718434" y="1981204"/>
            <a:ext cx="257527" cy="267908"/>
          </a:xfrm>
          <a:custGeom>
            <a:avLst/>
            <a:gdLst/>
            <a:ahLst/>
            <a:cxnLst/>
            <a:rect l="l" t="t" r="r" b="b"/>
            <a:pathLst>
              <a:path w="257527" h="267908">
                <a:moveTo>
                  <a:pt x="0" y="0"/>
                </a:moveTo>
                <a:lnTo>
                  <a:pt x="257527" y="0"/>
                </a:lnTo>
                <a:lnTo>
                  <a:pt x="257527" y="267908"/>
                </a:lnTo>
                <a:lnTo>
                  <a:pt x="0" y="267908"/>
                </a:lnTo>
                <a:lnTo>
                  <a:pt x="0" y="0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18434" y="4123095"/>
            <a:ext cx="257527" cy="267908"/>
          </a:xfrm>
          <a:custGeom>
            <a:avLst/>
            <a:gdLst/>
            <a:ahLst/>
            <a:cxnLst/>
            <a:rect l="l" t="t" r="r" b="b"/>
            <a:pathLst>
              <a:path w="257527" h="267908">
                <a:moveTo>
                  <a:pt x="0" y="0"/>
                </a:moveTo>
                <a:lnTo>
                  <a:pt x="257527" y="0"/>
                </a:lnTo>
                <a:lnTo>
                  <a:pt x="257527" y="267908"/>
                </a:lnTo>
                <a:lnTo>
                  <a:pt x="0" y="267908"/>
                </a:lnTo>
                <a:lnTo>
                  <a:pt x="0" y="0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356785" y="1078465"/>
            <a:ext cx="9476450" cy="526833"/>
          </a:xfrm>
          <a:custGeom>
            <a:avLst/>
            <a:gdLst/>
            <a:ahLst/>
            <a:cxnLst/>
            <a:rect l="l" t="t" r="r" b="b"/>
            <a:pathLst>
              <a:path w="9476450" h="526833">
                <a:moveTo>
                  <a:pt x="0" y="526833"/>
                </a:moveTo>
                <a:lnTo>
                  <a:pt x="0" y="0"/>
                </a:lnTo>
                <a:lnTo>
                  <a:pt x="9476450" y="0"/>
                </a:lnTo>
                <a:lnTo>
                  <a:pt x="9476450" y="526833"/>
                </a:lnTo>
                <a:lnTo>
                  <a:pt x="0" y="52683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SWOT Analysis of Material Exploration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68580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Material World: A Journey Through Natural and Man-Made Materials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16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356786" y="2517567"/>
            <a:ext cx="4114800" cy="1280160"/>
          </a:xfrm>
          <a:custGeom>
            <a:avLst/>
            <a:gdLst/>
            <a:ahLst/>
            <a:cxnLst/>
            <a:rect l="l" t="t" r="r" b="b"/>
            <a:pathLst>
              <a:path w="4114800" h="1280160">
                <a:moveTo>
                  <a:pt x="0" y="128016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Abundance of natural materials in the environment</a:t>
            </a:r>
            <a:endParaRPr lang="en-US" sz="1400" dirty="0"/>
          </a:p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Diverse range of man-made materials for specific purposes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6718434" y="2517567"/>
            <a:ext cx="4114800" cy="1280160"/>
          </a:xfrm>
          <a:custGeom>
            <a:avLst/>
            <a:gdLst/>
            <a:ahLst/>
            <a:cxnLst/>
            <a:rect l="l" t="t" r="r" b="b"/>
            <a:pathLst>
              <a:path w="4114800" h="1280160">
                <a:moveTo>
                  <a:pt x="0" y="128016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Limited availability of certain natural materials</a:t>
            </a:r>
            <a:endParaRPr lang="en-US" sz="1400" dirty="0"/>
          </a:p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Environmental impact of manufacturing man-made materials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56785" y="4590856"/>
            <a:ext cx="4114800" cy="1280160"/>
          </a:xfrm>
          <a:custGeom>
            <a:avLst/>
            <a:gdLst/>
            <a:ahLst/>
            <a:cxnLst/>
            <a:rect l="l" t="t" r="r" b="b"/>
            <a:pathLst>
              <a:path w="4114800" h="1280160">
                <a:moveTo>
                  <a:pt x="0" y="128016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Innovation in sustainable material production</a:t>
            </a:r>
            <a:endParaRPr lang="en-US" sz="1400" dirty="0"/>
          </a:p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Exploration of new materials for advanced applications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6718434" y="4594581"/>
            <a:ext cx="4114800" cy="1280160"/>
          </a:xfrm>
          <a:custGeom>
            <a:avLst/>
            <a:gdLst/>
            <a:ahLst/>
            <a:cxnLst/>
            <a:rect l="l" t="t" r="r" b="b"/>
            <a:pathLst>
              <a:path w="4114800" h="1280160">
                <a:moveTo>
                  <a:pt x="0" y="128016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Depletion of natural resources</a:t>
            </a:r>
            <a:endParaRPr lang="en-US" sz="1400" dirty="0"/>
          </a:p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Pollution caused by improper disposal of materials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 flipV="1">
            <a:off x="-6810452" y="-3057769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V="1" rot="7200000">
            <a:off x="10171491" y="-2341623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 rot="3600000">
            <a:off x="-5626447" y="635422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 flipV="1">
            <a:off x="8553905" y="224377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528122" y="2433317"/>
            <a:ext cx="3657600" cy="3657600"/>
          </a:xfrm>
          <a:custGeom>
            <a:avLst/>
            <a:gdLst/>
            <a:ahLst/>
            <a:cxnLst/>
            <a:rect l="l" t="t" r="r" b="b"/>
            <a:pathLst>
              <a:path w="3657600" h="3657600">
                <a:moveTo>
                  <a:pt x="0" y="1828800"/>
                </a:moveTo>
                <a:cubicBezTo>
                  <a:pt x="0" y="818782"/>
                  <a:pt x="818782" y="0"/>
                  <a:pt x="1828800" y="0"/>
                </a:cubicBezTo>
                <a:cubicBezTo>
                  <a:pt x="2838818" y="0"/>
                  <a:pt x="3657600" y="818782"/>
                  <a:pt x="3657600" y="1828800"/>
                </a:cubicBezTo>
                <a:cubicBezTo>
                  <a:pt x="3657600" y="2838818"/>
                  <a:pt x="2838818" y="3657600"/>
                  <a:pt x="1828800" y="3657600"/>
                </a:cubicBezTo>
                <a:cubicBezTo>
                  <a:pt x="818782" y="3657600"/>
                  <a:pt x="0" y="2838818"/>
                  <a:pt x="0" y="1828800"/>
                </a:cubicBezTo>
              </a:path>
            </a:pathLst>
          </a:custGeom>
          <a:gradFill>
            <a:gsLst>
              <a:gs pos="0">
                <a:srgbClr val="d92773">
                  <a:alpha val="100000"/>
                </a:srgbClr>
              </a:gs>
              <a:gs pos="100000">
                <a:srgbClr val="6d1339">
                  <a:alpha val="100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970711" y="2433317"/>
            <a:ext cx="3657600" cy="3657600"/>
          </a:xfrm>
          <a:custGeom>
            <a:avLst/>
            <a:gdLst/>
            <a:ahLst/>
            <a:cxnLst/>
            <a:rect l="l" t="t" r="r" b="b"/>
            <a:pathLst>
              <a:path w="3657600" h="3657600">
                <a:moveTo>
                  <a:pt x="0" y="1828800"/>
                </a:moveTo>
                <a:cubicBezTo>
                  <a:pt x="0" y="818782"/>
                  <a:pt x="818782" y="0"/>
                  <a:pt x="1828800" y="0"/>
                </a:cubicBezTo>
                <a:cubicBezTo>
                  <a:pt x="2838818" y="0"/>
                  <a:pt x="3657600" y="818782"/>
                  <a:pt x="3657600" y="1828800"/>
                </a:cubicBezTo>
                <a:cubicBezTo>
                  <a:pt x="3657600" y="2838818"/>
                  <a:pt x="2838818" y="3657600"/>
                  <a:pt x="1828800" y="3657600"/>
                </a:cubicBezTo>
                <a:cubicBezTo>
                  <a:pt x="818782" y="3657600"/>
                  <a:pt x="0" y="2838818"/>
                  <a:pt x="0" y="1828800"/>
                </a:cubicBezTo>
              </a:path>
            </a:pathLst>
          </a:custGeom>
          <a:gradFill>
            <a:gsLst>
              <a:gs pos="0">
                <a:srgbClr val="d92773">
                  <a:alpha val="100000"/>
                </a:srgbClr>
              </a:gs>
              <a:gs pos="100000">
                <a:srgbClr val="6d1339">
                  <a:alpha val="100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8580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Material World: A Journey Through Natural and Man-Made Materials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685800" y="1304971"/>
            <a:ext cx="10820402" cy="790122"/>
          </a:xfrm>
          <a:custGeom>
            <a:avLst/>
            <a:gdLst/>
            <a:ahLst/>
            <a:cxnLst/>
            <a:rect l="l" t="t" r="r" b="b"/>
            <a:pathLst>
              <a:path w="10820402" h="790122">
                <a:moveTo>
                  <a:pt x="0" y="790122"/>
                </a:moveTo>
                <a:lnTo>
                  <a:pt x="0" y="0"/>
                </a:lnTo>
                <a:lnTo>
                  <a:pt x="10820402" y="0"/>
                </a:lnTo>
                <a:lnTo>
                  <a:pt x="10820402" y="790122"/>
                </a:lnTo>
                <a:lnTo>
                  <a:pt x="0" y="79012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Revenue Growth in Material Education</a:t>
            </a:r>
            <a:endParaRPr lang="en-US" sz="4400" dirty="0"/>
          </a:p>
        </p:txBody>
      </p:sp>
      <p:sp>
        <p:nvSpPr>
          <p:cNvPr id="12" name="Text 10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2427911" y="4544965"/>
            <a:ext cx="2743200" cy="184666"/>
          </a:xfrm>
          <a:custGeom>
            <a:avLst/>
            <a:gdLst/>
            <a:ahLst/>
            <a:cxnLst/>
            <a:rect l="l" t="t" r="r" b="b"/>
            <a:pathLst>
              <a:path w="2743200" h="184666">
                <a:moveTo>
                  <a:pt x="0" y="184666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84666"/>
                </a:lnTo>
                <a:lnTo>
                  <a:pt x="0" y="18466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Enrollment Increase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2427911" y="3685139"/>
            <a:ext cx="2743200" cy="738664"/>
          </a:xfrm>
          <a:custGeom>
            <a:avLst/>
            <a:gdLst/>
            <a:ahLst/>
            <a:cxnLst/>
            <a:rect l="l" t="t" r="r" b="b"/>
            <a:pathLst>
              <a:path w="2743200" h="738664">
                <a:moveTo>
                  <a:pt x="0" y="738664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738664"/>
                </a:lnTo>
                <a:lnTo>
                  <a:pt x="0" y="738664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25%</a:t>
            </a:r>
            <a:endParaRPr lang="en-US" sz="4800" dirty="0"/>
          </a:p>
        </p:txBody>
      </p:sp>
      <p:sp>
        <p:nvSpPr>
          <p:cNvPr id="15" name="Text 13"/>
          <p:cNvSpPr/>
          <p:nvPr/>
        </p:nvSpPr>
        <p:spPr>
          <a:xfrm>
            <a:off x="6985322" y="4544965"/>
            <a:ext cx="2743200" cy="184666"/>
          </a:xfrm>
          <a:custGeom>
            <a:avLst/>
            <a:gdLst/>
            <a:ahLst/>
            <a:cxnLst/>
            <a:rect l="l" t="t" r="r" b="b"/>
            <a:pathLst>
              <a:path w="2743200" h="184666">
                <a:moveTo>
                  <a:pt x="0" y="184666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84666"/>
                </a:lnTo>
                <a:lnTo>
                  <a:pt x="0" y="18466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Fundraising Revenue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985322" y="3685139"/>
            <a:ext cx="2743200" cy="738664"/>
          </a:xfrm>
          <a:custGeom>
            <a:avLst/>
            <a:gdLst/>
            <a:ahLst/>
            <a:cxnLst/>
            <a:rect l="l" t="t" r="r" b="b"/>
            <a:pathLst>
              <a:path w="2743200" h="738664">
                <a:moveTo>
                  <a:pt x="0" y="738664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738664"/>
                </a:lnTo>
                <a:lnTo>
                  <a:pt x="0" y="738664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$10,000</a:t>
            </a:r>
            <a:endParaRPr lang="en-US" sz="4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5145240" y="-308241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H="1" rot="9088373">
            <a:off x="9527435" y="308568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 rot="179449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184508" y="702802"/>
            <a:ext cx="7321692" cy="1287365"/>
          </a:xfrm>
          <a:custGeom>
            <a:avLst/>
            <a:gdLst/>
            <a:ahLst/>
            <a:cxnLst/>
            <a:rect l="l" t="t" r="r" b="b"/>
            <a:pathLst>
              <a:path w="7321692" h="1287365">
                <a:moveTo>
                  <a:pt x="0" y="1287365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1287365"/>
                </a:lnTo>
                <a:lnTo>
                  <a:pt x="0" y="12873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60"/>
              </a:spcBef>
              <a:buNone/>
            </a:pPr>
            <a:r>
              <a:rPr lang="en-US" sz="4224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Interactive Material Sorting Grid</a:t>
            </a:r>
            <a:endParaRPr lang="en-US" sz="4224" dirty="0"/>
          </a:p>
        </p:txBody>
      </p:sp>
      <p:sp>
        <p:nvSpPr>
          <p:cNvPr id="7" name="Text 5"/>
          <p:cNvSpPr/>
          <p:nvPr/>
        </p:nvSpPr>
        <p:spPr>
          <a:xfrm>
            <a:off x="4184508" y="2293257"/>
            <a:ext cx="7321692" cy="3713014"/>
          </a:xfrm>
          <a:custGeom>
            <a:avLst/>
            <a:gdLst/>
            <a:ahLst/>
            <a:cxnLst/>
            <a:rect l="l" t="t" r="r" b="b"/>
            <a:pathLst>
              <a:path w="7321692" h="3713014">
                <a:moveTo>
                  <a:pt x="0" y="3713014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3713014"/>
                </a:lnTo>
                <a:lnTo>
                  <a:pt x="0" y="371301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48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Material Detective Challenge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1. Identify whether materials are natural or man-made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2. Use your observation skills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3. Look at texture, origin, and appearance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Grid of material images for interactive sorting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189564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Material World: A Journey Through Natural and Man-Made Materials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1190287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2999232" y="0"/>
                </a:lnTo>
                <a:cubicBezTo>
                  <a:pt x="3362839" y="0"/>
                  <a:pt x="3657600" y="294761"/>
                  <a:pt x="3657600" y="658368"/>
                </a:cubicBez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blipFill>
            <a:blip r:embed="rId4"/>
            <a:srcRect l="32250" r="3225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5145240" y="-308241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H="1" rot="9088373">
            <a:off x="9527435" y="308568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 rot="179449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184508" y="702802"/>
            <a:ext cx="7321692" cy="1287365"/>
          </a:xfrm>
          <a:custGeom>
            <a:avLst/>
            <a:gdLst/>
            <a:ahLst/>
            <a:cxnLst/>
            <a:rect l="l" t="t" r="r" b="b"/>
            <a:pathLst>
              <a:path w="7321692" h="1287365">
                <a:moveTo>
                  <a:pt x="0" y="1287365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1287365"/>
                </a:lnTo>
                <a:lnTo>
                  <a:pt x="0" y="12873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60"/>
              </a:spcBef>
              <a:buNone/>
            </a:pPr>
            <a:r>
              <a:rPr lang="en-US" sz="4224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Material Detective Activity Suggestions</a:t>
            </a:r>
            <a:endParaRPr lang="en-US" sz="4224" dirty="0"/>
          </a:p>
        </p:txBody>
      </p:sp>
      <p:sp>
        <p:nvSpPr>
          <p:cNvPr id="7" name="Text 5"/>
          <p:cNvSpPr/>
          <p:nvPr/>
        </p:nvSpPr>
        <p:spPr>
          <a:xfrm>
            <a:off x="4184508" y="2293257"/>
            <a:ext cx="7321692" cy="3713014"/>
          </a:xfrm>
          <a:custGeom>
            <a:avLst/>
            <a:gdLst/>
            <a:ahLst/>
            <a:cxnLst/>
            <a:rect l="l" t="t" r="r" b="b"/>
            <a:pathLst>
              <a:path w="7321692" h="3713014">
                <a:moveTo>
                  <a:pt x="0" y="3713014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3713014"/>
                </a:lnTo>
                <a:lnTo>
                  <a:pt x="0" y="371301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48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Fun Material Exploration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Touch different materials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Collect natural objects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Draw material discoveries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Ask questions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189564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Material World: A Journey Through Natural and Man-Made Materials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1190287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2999232" y="0"/>
                </a:lnTo>
                <a:cubicBezTo>
                  <a:pt x="3362839" y="0"/>
                  <a:pt x="3657600" y="294761"/>
                  <a:pt x="3657600" y="658368"/>
                </a:cubicBez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blipFill>
            <a:blip r:embed="rId4"/>
            <a:srcRect l="35000" r="350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2024-11-19T14:48:16Z</dcterms:created>
  <dcterms:modified xsi:type="dcterms:W3CDTF">2024-11-19T14:48:16Z</dcterms:modified>
</cp:coreProperties>
</file>