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c6bd7aef3b9b70dc550cae82fbae7bd9a4f212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80b884ce432ee7958bb7f286a87618687ca506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dfa40bdafab4bec20e863c691944924ba0de0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36b6e65b61031b361367848ebcfdb5e1475b0b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a1f36c8a3e42f4278a509d3f414278cec00354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f4b45863732d67560b001477508b7f09740207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1d120befe4ff8246e5df7b3710e7ea6d45680b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d3404ce2a2e4da82bcb3ece1b4d8827c1b2b13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490cc061f5a3bcbd2391c4a549ab5a50ef362f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677e9e5a47224a4076d34da462d995010b863b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d574f40773cd79f1a759404e6d11dd678a4230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07abb48df6ca76f6e14c7c9bc3348da80372d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96871" r="-968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Overview of the Dynamics Shaping Global Politics, Organizations, and Governance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953"/>
              </a:spcBef>
              <a:buNone/>
            </a:pPr>
            <a:r>
              <a:rPr lang="en-US" sz="34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International Systems: Evolution, Challenges, and Global Cooperation</a:t>
            </a:r>
            <a:endParaRPr lang="en-US" sz="3431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International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Treaty of Westphalia (1648)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Concert of Europe (1815-1914)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League of Nations (1920-1946)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United Nations (1945-present)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Globalization and International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Contemporary Challenges in International Relat…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Organizations and Global Governa…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Non-State Actors and International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Rights and International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Reflection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5670" r="-1256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 is crucial for navigating the complexities of global affairs and addressing global challenges.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enables effective decision-making in a rapidly changing world.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International Systems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evolution of international systems has been shaped by a range of factors, including politics, economics, and technology.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collectively influence the dynamics and structure of global interactions.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Factors Shaping International Systems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refer to the complex network of relationships between states, international organizations, and non-state actors that shape global politics, economies, and societies.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are integral to understanding the interconnected nature of the modern world.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International Systems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International Systems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Treaty of Westphalia (1648)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Treaty of Westphalia has had a lasting impact on international relations, shaping the principles of sovereignty, non-interference, and diplomacy.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influence continues to be felt in the way modern states interact and resolve conflicts.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Lasting Impact on Diplomacy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Treaty of Westphalia established the principle of sovereignty, allowing states to govern without external interference.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became a cornerstone of international relations and diplomacy.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Principles of Sovereignty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39"/>
            <a:ext cx="365760" cy="284431"/>
          </a:xfrm>
          <a:custGeom>
            <a:avLst/>
            <a:gdLst/>
            <a:ahLst/>
            <a:cxnLst/>
            <a:rect l="l" t="t" r="r" b="b"/>
            <a:pathLst>
              <a:path w="365760" h="284431">
                <a:moveTo>
                  <a:pt x="196183" y="46982"/>
                </a:moveTo>
                <a:cubicBezTo>
                  <a:pt x="203421" y="42539"/>
                  <a:pt x="208245" y="34476"/>
                  <a:pt x="208245" y="25397"/>
                </a:cubicBezTo>
                <a:cubicBezTo>
                  <a:pt x="208245" y="11366"/>
                  <a:pt x="196881" y="0"/>
                  <a:pt x="182851" y="0"/>
                </a:cubicBezTo>
                <a:cubicBezTo>
                  <a:pt x="168820" y="0"/>
                  <a:pt x="157456" y="11366"/>
                  <a:pt x="157456" y="25397"/>
                </a:cubicBezTo>
                <a:cubicBezTo>
                  <a:pt x="157456" y="34538"/>
                  <a:pt x="162280" y="42539"/>
                  <a:pt x="169519" y="46982"/>
                </a:cubicBezTo>
                <a:lnTo>
                  <a:pt x="165836" y="54346"/>
                </a:lnTo>
                <a:lnTo>
                  <a:pt x="133140" y="119740"/>
                </a:lnTo>
                <a:cubicBezTo>
                  <a:pt x="127361" y="131293"/>
                  <a:pt x="112380" y="134595"/>
                  <a:pt x="102285" y="126532"/>
                </a:cubicBezTo>
                <a:lnTo>
                  <a:pt x="56572" y="89962"/>
                </a:lnTo>
                <a:lnTo>
                  <a:pt x="45716" y="81265"/>
                </a:lnTo>
                <a:cubicBezTo>
                  <a:pt x="48891" y="77010"/>
                  <a:pt x="50797" y="71742"/>
                  <a:pt x="50797" y="66028"/>
                </a:cubicBezTo>
                <a:cubicBezTo>
                  <a:pt x="50797" y="51997"/>
                  <a:pt x="39433" y="40631"/>
                  <a:pt x="25402" y="40631"/>
                </a:cubicBezTo>
                <a:cubicBezTo>
                  <a:pt x="11372" y="40631"/>
                  <a:pt x="7" y="51997"/>
                  <a:pt x="7" y="66028"/>
                </a:cubicBezTo>
                <a:cubicBezTo>
                  <a:pt x="7" y="80059"/>
                  <a:pt x="11372" y="91424"/>
                  <a:pt x="25402" y="91424"/>
                </a:cubicBezTo>
                <a:cubicBezTo>
                  <a:pt x="25530" y="91424"/>
                  <a:pt x="25720" y="91424"/>
                  <a:pt x="25848" y="91424"/>
                </a:cubicBezTo>
                <a:lnTo>
                  <a:pt x="28643" y="106599"/>
                </a:lnTo>
                <a:lnTo>
                  <a:pt x="54864" y="251036"/>
                </a:lnTo>
                <a:cubicBezTo>
                  <a:pt x="58357" y="270337"/>
                  <a:pt x="75182" y="284431"/>
                  <a:pt x="94864" y="284431"/>
                </a:cubicBezTo>
                <a:lnTo>
                  <a:pt x="270856" y="284431"/>
                </a:lnTo>
                <a:cubicBezTo>
                  <a:pt x="290476" y="284431"/>
                  <a:pt x="307301" y="270400"/>
                  <a:pt x="310856" y="251036"/>
                </a:cubicBezTo>
                <a:lnTo>
                  <a:pt x="337139" y="106599"/>
                </a:lnTo>
                <a:lnTo>
                  <a:pt x="339934" y="91424"/>
                </a:lnTo>
                <a:cubicBezTo>
                  <a:pt x="340062" y="91424"/>
                  <a:pt x="340252" y="91424"/>
                  <a:pt x="340380" y="91424"/>
                </a:cubicBezTo>
                <a:cubicBezTo>
                  <a:pt x="354411" y="91424"/>
                  <a:pt x="365775" y="80059"/>
                  <a:pt x="365775" y="66028"/>
                </a:cubicBezTo>
                <a:cubicBezTo>
                  <a:pt x="365775" y="51997"/>
                  <a:pt x="354411" y="40631"/>
                  <a:pt x="340380" y="40631"/>
                </a:cubicBezTo>
                <a:cubicBezTo>
                  <a:pt x="326350" y="40631"/>
                  <a:pt x="314985" y="51997"/>
                  <a:pt x="314985" y="66028"/>
                </a:cubicBezTo>
                <a:cubicBezTo>
                  <a:pt x="314985" y="71742"/>
                  <a:pt x="316891" y="77012"/>
                  <a:pt x="320066" y="81265"/>
                </a:cubicBezTo>
                <a:lnTo>
                  <a:pt x="309210" y="89962"/>
                </a:lnTo>
                <a:lnTo>
                  <a:pt x="263497" y="126532"/>
                </a:lnTo>
                <a:cubicBezTo>
                  <a:pt x="253402" y="134595"/>
                  <a:pt x="238421" y="131293"/>
                  <a:pt x="232642" y="119740"/>
                </a:cubicBezTo>
                <a:lnTo>
                  <a:pt x="199881" y="54409"/>
                </a:lnTo>
                <a:lnTo>
                  <a:pt x="196183" y="46982"/>
                </a:lnTo>
                <a:moveTo>
                  <a:pt x="84886" y="245640"/>
                </a:moveTo>
                <a:lnTo>
                  <a:pt x="64886" y="135614"/>
                </a:lnTo>
                <a:lnTo>
                  <a:pt x="83232" y="150279"/>
                </a:lnTo>
                <a:cubicBezTo>
                  <a:pt x="108503" y="170468"/>
                  <a:pt x="145960" y="162279"/>
                  <a:pt x="160371" y="133327"/>
                </a:cubicBezTo>
                <a:lnTo>
                  <a:pt x="182847" y="88441"/>
                </a:lnTo>
                <a:lnTo>
                  <a:pt x="205323" y="133327"/>
                </a:lnTo>
                <a:cubicBezTo>
                  <a:pt x="219800" y="162279"/>
                  <a:pt x="257257" y="170468"/>
                  <a:pt x="282462" y="150279"/>
                </a:cubicBezTo>
                <a:lnTo>
                  <a:pt x="300808" y="135614"/>
                </a:lnTo>
                <a:lnTo>
                  <a:pt x="280809" y="245640"/>
                </a:lnTo>
                <a:cubicBezTo>
                  <a:pt x="279920" y="250464"/>
                  <a:pt x="275728" y="253957"/>
                  <a:pt x="270842" y="253957"/>
                </a:cubicBezTo>
                <a:lnTo>
                  <a:pt x="94849" y="253957"/>
                </a:lnTo>
                <a:cubicBezTo>
                  <a:pt x="89959" y="253957"/>
                  <a:pt x="85705" y="250464"/>
                  <a:pt x="84882" y="245640"/>
                </a:cubicBezTo>
                <a:lnTo>
                  <a:pt x="84886" y="2456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5"/>
              </a:spcBef>
              <a:buNone/>
            </a:pPr>
            <a:r>
              <a:rPr lang="en-US" sz="12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Treaty of Westphalia marked the beginning of the modern system of nation-states, where sovereignty and non-interference in internal affairs became the guiding principles of international relations.</a:t>
            </a:r>
            <a:endParaRPr lang="en-US" sz="1228" dirty="0"/>
          </a:p>
          <a:p>
            <a:pPr algn="l" marL="0" indent="0">
              <a:lnSpc>
                <a:spcPct val="100000"/>
              </a:lnSpc>
              <a:spcBef>
                <a:spcPts val="965"/>
              </a:spcBef>
              <a:buNone/>
            </a:pPr>
            <a:r>
              <a:rPr lang="en-US" sz="12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treaty recognized the authority of individual states to govern their own territories and affairs, laying the foundation for the modern system of international relations.</a:t>
            </a:r>
            <a:endParaRPr lang="en-US" sz="1228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of Nation-States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Concert of Europe (1815-1914)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Concert of Europe ultimately failed to prevent the outbreak of World War I.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However, it laid the groundwork for the development of modern international organizations.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Legacy and Limitations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Concert of Europe was characterized by regular meetings and negotiations between European powers.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interactions helped to prevent major conflicts and maintain peace in Europe.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Mechanisms of Operation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Concert of Europe was a system of diplomacy and collective security that emerged after the Napoleonic Wars.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aimed at maintaining balance and stability on the continent.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Origins and Purpose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League of Nations (1920-1946)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Despite its limitations, the League of Nations laid the groundwork for modern international organizations.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served as a precursor to the United Nations, shaping the framework for global governance.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Legacy and Influence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544" y="30346"/>
                </a:moveTo>
                <a:cubicBezTo>
                  <a:pt x="7886" y="23774"/>
                  <a:pt x="33719" y="0"/>
                  <a:pt x="73152" y="0"/>
                </a:cubicBezTo>
                <a:cubicBezTo>
                  <a:pt x="111385" y="0"/>
                  <a:pt x="136816" y="22347"/>
                  <a:pt x="144131" y="29717"/>
                </a:cubicBezTo>
                <a:lnTo>
                  <a:pt x="174877" y="15259"/>
                </a:lnTo>
                <a:cubicBezTo>
                  <a:pt x="196194" y="5200"/>
                  <a:pt x="219456" y="0"/>
                  <a:pt x="243000" y="0"/>
                </a:cubicBezTo>
                <a:lnTo>
                  <a:pt x="352040" y="0"/>
                </a:lnTo>
                <a:cubicBezTo>
                  <a:pt x="359641" y="0"/>
                  <a:pt x="365756" y="6115"/>
                  <a:pt x="365756" y="13717"/>
                </a:cubicBezTo>
                <a:cubicBezTo>
                  <a:pt x="365756" y="21319"/>
                  <a:pt x="359641" y="27435"/>
                  <a:pt x="352040" y="27435"/>
                </a:cubicBezTo>
                <a:lnTo>
                  <a:pt x="243000" y="27435"/>
                </a:lnTo>
                <a:cubicBezTo>
                  <a:pt x="223454" y="27435"/>
                  <a:pt x="204196" y="31721"/>
                  <a:pt x="186534" y="40064"/>
                </a:cubicBezTo>
                <a:lnTo>
                  <a:pt x="109666" y="76239"/>
                </a:lnTo>
                <a:cubicBezTo>
                  <a:pt x="108064" y="125330"/>
                  <a:pt x="67775" y="164592"/>
                  <a:pt x="18284" y="164592"/>
                </a:cubicBezTo>
                <a:lnTo>
                  <a:pt x="9140" y="164592"/>
                </a:lnTo>
                <a:cubicBezTo>
                  <a:pt x="4111" y="164592"/>
                  <a:pt x="-4" y="160478"/>
                  <a:pt x="-4" y="155448"/>
                </a:cubicBezTo>
                <a:lnTo>
                  <a:pt x="-4" y="146304"/>
                </a:lnTo>
                <a:cubicBezTo>
                  <a:pt x="-4" y="111214"/>
                  <a:pt x="19714" y="80809"/>
                  <a:pt x="48690" y="65436"/>
                </a:cubicBezTo>
                <a:cubicBezTo>
                  <a:pt x="23087" y="58750"/>
                  <a:pt x="6456" y="43318"/>
                  <a:pt x="1540" y="38232"/>
                </a:cubicBezTo>
                <a:cubicBezTo>
                  <a:pt x="512" y="37146"/>
                  <a:pt x="-4" y="35774"/>
                  <a:pt x="-4" y="34288"/>
                </a:cubicBezTo>
                <a:cubicBezTo>
                  <a:pt x="-4" y="32801"/>
                  <a:pt x="512" y="31429"/>
                  <a:pt x="1540" y="30343"/>
                </a:cubicBezTo>
                <a:lnTo>
                  <a:pt x="1544" y="30346"/>
                </a:lnTo>
                <a:moveTo>
                  <a:pt x="228256" y="244029"/>
                </a:moveTo>
                <a:cubicBezTo>
                  <a:pt x="239287" y="229340"/>
                  <a:pt x="246888" y="207854"/>
                  <a:pt x="246888" y="182880"/>
                </a:cubicBezTo>
                <a:cubicBezTo>
                  <a:pt x="246888" y="157906"/>
                  <a:pt x="239288" y="136417"/>
                  <a:pt x="228256" y="121731"/>
                </a:cubicBezTo>
                <a:cubicBezTo>
                  <a:pt x="217283" y="107042"/>
                  <a:pt x="204138" y="100584"/>
                  <a:pt x="192024" y="100584"/>
                </a:cubicBezTo>
                <a:cubicBezTo>
                  <a:pt x="179910" y="100584"/>
                  <a:pt x="166765" y="107100"/>
                  <a:pt x="155792" y="121731"/>
                </a:cubicBezTo>
                <a:cubicBezTo>
                  <a:pt x="144761" y="136420"/>
                  <a:pt x="137160" y="157964"/>
                  <a:pt x="137160" y="182880"/>
                </a:cubicBezTo>
                <a:cubicBezTo>
                  <a:pt x="137160" y="207799"/>
                  <a:pt x="144760" y="229343"/>
                  <a:pt x="155792" y="244029"/>
                </a:cubicBezTo>
                <a:cubicBezTo>
                  <a:pt x="166765" y="258718"/>
                  <a:pt x="179910" y="265176"/>
                  <a:pt x="192024" y="265176"/>
                </a:cubicBezTo>
                <a:cubicBezTo>
                  <a:pt x="204138" y="265176"/>
                  <a:pt x="217283" y="258660"/>
                  <a:pt x="228256" y="244029"/>
                </a:cubicBezTo>
                <a:moveTo>
                  <a:pt x="192024" y="292608"/>
                </a:moveTo>
                <a:cubicBezTo>
                  <a:pt x="146589" y="292608"/>
                  <a:pt x="109728" y="243459"/>
                  <a:pt x="109728" y="182880"/>
                </a:cubicBezTo>
                <a:cubicBezTo>
                  <a:pt x="109728" y="122301"/>
                  <a:pt x="146589" y="73152"/>
                  <a:pt x="192024" y="73152"/>
                </a:cubicBezTo>
                <a:cubicBezTo>
                  <a:pt x="237459" y="73152"/>
                  <a:pt x="274320" y="122301"/>
                  <a:pt x="274320" y="182880"/>
                </a:cubicBezTo>
                <a:cubicBezTo>
                  <a:pt x="274320" y="243459"/>
                  <a:pt x="237459" y="292608"/>
                  <a:pt x="192024" y="292608"/>
                </a:cubicBezTo>
                <a:moveTo>
                  <a:pt x="266149" y="269632"/>
                </a:moveTo>
                <a:cubicBezTo>
                  <a:pt x="271522" y="262145"/>
                  <a:pt x="276207" y="253916"/>
                  <a:pt x="280092" y="245001"/>
                </a:cubicBezTo>
                <a:cubicBezTo>
                  <a:pt x="282151" y="245457"/>
                  <a:pt x="284148" y="245858"/>
                  <a:pt x="286094" y="246145"/>
                </a:cubicBezTo>
                <a:cubicBezTo>
                  <a:pt x="303866" y="248773"/>
                  <a:pt x="317527" y="244088"/>
                  <a:pt x="326214" y="235114"/>
                </a:cubicBezTo>
                <a:cubicBezTo>
                  <a:pt x="335014" y="225970"/>
                  <a:pt x="339872" y="211052"/>
                  <a:pt x="337187" y="191679"/>
                </a:cubicBezTo>
                <a:cubicBezTo>
                  <a:pt x="334502" y="172361"/>
                  <a:pt x="324499" y="150761"/>
                  <a:pt x="306785" y="132414"/>
                </a:cubicBezTo>
                <a:cubicBezTo>
                  <a:pt x="296496" y="121728"/>
                  <a:pt x="285238" y="113839"/>
                  <a:pt x="274097" y="108581"/>
                </a:cubicBezTo>
                <a:cubicBezTo>
                  <a:pt x="271295" y="103551"/>
                  <a:pt x="268212" y="98752"/>
                  <a:pt x="264839" y="94293"/>
                </a:cubicBezTo>
                <a:cubicBezTo>
                  <a:pt x="258837" y="86293"/>
                  <a:pt x="251866" y="79148"/>
                  <a:pt x="244152" y="73205"/>
                </a:cubicBezTo>
                <a:cubicBezTo>
                  <a:pt x="271697" y="74118"/>
                  <a:pt x="302045" y="87949"/>
                  <a:pt x="326561" y="113380"/>
                </a:cubicBezTo>
                <a:cubicBezTo>
                  <a:pt x="369425" y="157842"/>
                  <a:pt x="378112" y="220878"/>
                  <a:pt x="345936" y="254197"/>
                </a:cubicBezTo>
                <a:cubicBezTo>
                  <a:pt x="326448" y="274428"/>
                  <a:pt x="296331" y="279057"/>
                  <a:pt x="266156" y="269627"/>
                </a:cubicBezTo>
                <a:lnTo>
                  <a:pt x="266149" y="2696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League of Nations brought together nations to promote peace and security on a global scale.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marked a significant step in international cooperation and addressing worldwide issues.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Collaboration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League of Nations was an international organization established after World War I, aimed at promoting collective security and preventing future wars.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the first international organization to bring together nations from around the world to address global challenges.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and Purpose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57367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United Nations (1945-present)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Evolution and Reforms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United Nations has undergone significant reforms and expansions since its establishment, including the creation of new agencies and programs to address emerging global challenges.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changes reflect its adaptability and commitment to addressing the needs of a changing world.</a:t>
            </a:r>
            <a:endParaRPr lang="en-US" sz="909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International Relations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United Nations has played a crucial role in shaping international relations, from promoting decolonization to addressing global challenges such as climate change and human rights.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initiatives have influenced policies and fostered global partnerships to tackle pressing issues.</a:t>
            </a:r>
            <a:endParaRPr lang="en-US" sz="909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and Purpose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United Nations is an international organization established in 1945, aimed at promoting peace, security, and cooperation among nations.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platform for dialogue and collaboration among member states to address global issues.</a:t>
            </a:r>
            <a:endParaRPr lang="en-US" sz="9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Globalization and International Systems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Globalization has created new opportunities for international cooperation and collaboration.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However, it has also raised concerns about inequality, environmental degradation, and cultural homogenization.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and Challenges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Globalization has led to the emergence of new global actors, such as multinational corporations and non-governmental organizations.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actors have challenged the traditional state-centric model of international relations.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Emergence of New Global Actors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Globalization refers to the increasing interconnectedness of the world's economies, societies, and cultures.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has transformed the way nations interact and operate on a global scale.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Globalization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Challenges in International Relations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International Systems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7"/>
              </a:spcBef>
              <a:buNone/>
            </a:pPr>
            <a:r>
              <a:rPr lang="en-US" sz="97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must adapt to address these challenges and promote peace, security, and cooperation among nations.</a:t>
            </a:r>
            <a:endParaRPr lang="en-US" sz="975" dirty="0"/>
          </a:p>
          <a:p>
            <a:pPr algn="l" marL="0" indent="0">
              <a:lnSpc>
                <a:spcPct val="90000"/>
              </a:lnSpc>
              <a:spcBef>
                <a:spcPts val="697"/>
              </a:spcBef>
              <a:buNone/>
            </a:pPr>
            <a:r>
              <a:rPr lang="en-US" sz="97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adaptation is crucial for ensuring stability and fostering global partnerships.</a:t>
            </a:r>
            <a:endParaRPr lang="en-US" sz="975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Emerging Global Powers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rise of new global powers, such as China and India, has created new opportunities for international cooperation and collaboration.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However, it also raises concerns about the distribution of power and influence in the international system.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International Relations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Contemporary international relations are characterized by a range of challenges, including climate change, human rights, and conflict resolution.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issues demand coordinated efforts and innovative solutions from the global community.</a:t>
            </a:r>
            <a:endParaRPr lang="en-US" sz="9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International Organizations and Global Governance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organizations must work together to promote cooperation and address global challenges.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However, they face challenges such as funding, legitimacy, and effectiveness in achieving their goals.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International Organizations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 governance refers to the system of rules, norms, and institutions that regulate global interactions and address global challenges.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framework for managing international relations and fostering collective action.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Global Governance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organizations, such as the United Nations, play a crucial role in promoting global governance and addressing global challenges.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platforms for cooperation and coordination among nations to tackle pressing global issues.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International Organizations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Non-State Actors and International Systems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0533" b="-1205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must adapt to the growing influence of non-state actors.</a:t>
            </a:r>
            <a:endParaRPr lang="en-US" sz="1372" dirty="0"/>
          </a:p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Promoting cooperation and collaboration between states and non-state actors is essential for global progress.</a:t>
            </a:r>
            <a:endParaRPr lang="en-US" sz="1372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International Systems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7"/>
              </a:spcBef>
              <a:buNone/>
            </a:pPr>
            <a:r>
              <a:rPr lang="en-US" sz="12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Non-state actors raise concerns about accountability, transparency, and legitimacy.</a:t>
            </a:r>
            <a:endParaRPr lang="en-US" sz="1269" dirty="0"/>
          </a:p>
          <a:p>
            <a:pPr algn="ctr" marL="0" indent="0">
              <a:lnSpc>
                <a:spcPct val="90000"/>
              </a:lnSpc>
              <a:spcBef>
                <a:spcPts val="907"/>
              </a:spcBef>
              <a:buNone/>
            </a:pPr>
            <a:r>
              <a:rPr lang="en-US" sz="12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growing influence necessitates mechanisms to ensure ethical and responsible behavior.</a:t>
            </a:r>
            <a:endParaRPr lang="en-US" sz="1269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of Non-State Actors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Non-state actors, such as multinational corporations and non-governmental organizations, play an increasingly important role in international systems.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influence global policies and contribute to addressing international challenges.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Non-State Actors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rights are essential for promoting peace, security, and cooperation among nations, but also face challenges such as implementation, enforcement, and cultural relativism.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these challenges requires collective efforts and innovative solutions from the international community.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Human Rights Implementation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have established a range of human rights instruments and mechanisms, including the Universal Declaration of Human Rights and the International Criminal Court.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frameworks aim to protect individuals and hold violators accountable on a global scale.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International Human Rights Instruments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rights are a fundamental aspect of international systems, promoting dignity, justice, and equality for all individuals.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cornerstone for fostering global cooperation and mutual respect among nations.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Role of Human Rights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Rights and International Systems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64286" r="-1642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must adapt to promote peace, security, and cooperation among nations.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must also address emerging global challenges such as climate change, human rights, and conflict resolution.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to Emerging Challenges</a:t>
            </a:r>
            <a:endParaRPr lang="en-US" sz="1225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 is crucial for navigating the complexities of global affairs and addressing global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framework for analyzing and responding to the interconnected issues facing the world today.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Global Affairs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have evolved significantly since the Treaty of Westphalia, shaped by a range of factors including politics, economics, and technology.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evolution highlights the dynamic nature of global interactions and the need for continuous adaptation.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Evolution of International Systems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International Systems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must adapt to promote peace, security, and cooperation among nations.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adaptations are crucial for addressing contemporary global issues.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Globalization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Globalization has led to the emergence of new global actors and challenges.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changes demand innovative approaches to governance and cooperation.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Treaty of Westphalia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Treaty of Westphalia marked the beginning of the modern system of nation-states.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established principles that continue to influence international relations today.</a:t>
            </a:r>
            <a:endParaRPr lang="en-US" sz="12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Solutions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5"/>
              </a:spcBef>
              <a:buNone/>
            </a:pPr>
            <a:r>
              <a:rPr lang="en-US" sz="108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major challenges facing international systems today, and how can they be addressed?</a:t>
            </a:r>
            <a:endParaRPr lang="en-US" sz="1084" dirty="0"/>
          </a:p>
          <a:p>
            <a:pPr algn="l" marL="0" indent="0">
              <a:lnSpc>
                <a:spcPct val="90000"/>
              </a:lnSpc>
              <a:spcBef>
                <a:spcPts val="775"/>
              </a:spcBef>
              <a:buNone/>
            </a:pPr>
            <a:r>
              <a:rPr lang="en-US" sz="108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Challenges include climate change, inequality, and conflict, which require collaborative global efforts to resolve.</a:t>
            </a:r>
            <a:endParaRPr lang="en-US" sz="1084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Globalization and Non-State Actors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have globalization and non-state actors influenced international systems?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have introduced new dimensions of interconnectivity and shifted traditional power structures.</a:t>
            </a:r>
            <a:endParaRPr lang="en-US" sz="121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Factors in Evolution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key factors that have shaped the evolution of international systems?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factors include historical events, power dynamics, and technological advancements.</a:t>
            </a:r>
            <a:endParaRPr lang="en-US" sz="12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Governance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deeper understanding of international organizations and global governance.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Investigate their roles in addressing worldwide issues and fostering collaboration.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Challenges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0"/>
              </a:spcBef>
              <a:buNone/>
            </a:pPr>
            <a:r>
              <a:rPr lang="en-US" sz="11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Examine contemporary challenges in international relations, such as climate change and human rights.</a:t>
            </a:r>
            <a:endParaRPr lang="en-US" sz="1190" dirty="0"/>
          </a:p>
          <a:p>
            <a:pPr algn="l" marL="0" indent="0">
              <a:lnSpc>
                <a:spcPct val="90000"/>
              </a:lnSpc>
              <a:spcBef>
                <a:spcPts val="850"/>
              </a:spcBef>
              <a:buNone/>
            </a:pPr>
            <a:r>
              <a:rPr lang="en-US" sz="11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implications of these challenges on global stability and cooperation.</a:t>
            </a:r>
            <a:endParaRPr lang="en-US" sz="119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Globalization's Impact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rise of globalization and its impact on international 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how interconnected economies and cultures shape global dynamics.</a:t>
            </a:r>
            <a:endParaRPr lang="en-US" sz="12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Enroll in the 'International Relations' course on Coursera to enhance your knowledge.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online course offers flexible learning opportunities for global studies enthusiasts.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Course on Coursera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97767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into 'International Relations' by Joshua S. Goldstein and Jon C. Pevehouse for an in-depth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textbook is a key resource for students and professionals in the field.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International Relations Textbook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42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official United Nations website for comprehensive information on global issues.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Visit [www.un.org](http://www.un.org) to access resources and updates on international relations.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United Nations Website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Global Affairs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dynamics of international systems is key to addressing global challenges.</a:t>
            </a:r>
            <a:endParaRPr lang="en-US" sz="1384" dirty="0"/>
          </a:p>
          <a:p>
            <a:pPr algn="l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enables nations to work towards sustainable solutions for global issues.</a:t>
            </a:r>
            <a:endParaRPr lang="en-US" sz="1384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Global Cooperation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together, we can promote peace, security, and cooperation among nations.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efforts are essential to address emerging global challenges effectively.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Complexity of International Systems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International systems are complex and dynamic, shaped by a range of factors including politics, economics, and technology.</a:t>
            </a:r>
            <a:endParaRPr lang="en-US" sz="1144" dirty="0"/>
          </a:p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 is crucial for navigating the complexities of global affairs and addressing global challenges.</a:t>
            </a:r>
            <a:endParaRPr lang="en-US" sz="1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Reflection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International Systems: Evolution, Challenges, and Global Cooperation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implications of international systems for global governance and cooperation?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international systems?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Implications for Global Governance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your knowledge of international systems to real-world scenarios?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implications of international systems for global governance and cooperation?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Real-World Scenarios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international systems?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your knowledge of international systems to real-world scenarios?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About International Systems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72"/>
            <a:ext cx="274320" cy="274213"/>
          </a:xfrm>
          <a:custGeom>
            <a:avLst/>
            <a:gdLst/>
            <a:ahLst/>
            <a:cxnLst/>
            <a:rect l="l" t="t" r="r" b="b"/>
            <a:pathLst>
              <a:path w="274320" h="274213">
                <a:moveTo>
                  <a:pt x="167719" y="3776"/>
                </a:moveTo>
                <a:cubicBezTo>
                  <a:pt x="172701" y="8756"/>
                  <a:pt x="172753" y="16790"/>
                  <a:pt x="167826" y="21825"/>
                </a:cubicBezTo>
                <a:lnTo>
                  <a:pt x="252495" y="106493"/>
                </a:lnTo>
                <a:cubicBezTo>
                  <a:pt x="257529" y="101566"/>
                  <a:pt x="265564" y="101621"/>
                  <a:pt x="270543" y="106600"/>
                </a:cubicBezTo>
                <a:cubicBezTo>
                  <a:pt x="275576" y="111635"/>
                  <a:pt x="275576" y="119773"/>
                  <a:pt x="270543" y="124756"/>
                </a:cubicBezTo>
                <a:lnTo>
                  <a:pt x="261600" y="133753"/>
                </a:lnTo>
                <a:lnTo>
                  <a:pt x="210563" y="184789"/>
                </a:lnTo>
                <a:lnTo>
                  <a:pt x="201993" y="193358"/>
                </a:lnTo>
                <a:cubicBezTo>
                  <a:pt x="196959" y="198393"/>
                  <a:pt x="188817" y="198393"/>
                  <a:pt x="183838" y="193358"/>
                </a:cubicBezTo>
                <a:cubicBezTo>
                  <a:pt x="179018" y="188538"/>
                  <a:pt x="178805" y="180772"/>
                  <a:pt x="183355" y="175740"/>
                </a:cubicBezTo>
                <a:lnTo>
                  <a:pt x="98632" y="91017"/>
                </a:lnTo>
                <a:cubicBezTo>
                  <a:pt x="93598" y="95517"/>
                  <a:pt x="85832" y="95355"/>
                  <a:pt x="81012" y="90534"/>
                </a:cubicBezTo>
                <a:cubicBezTo>
                  <a:pt x="75978" y="85500"/>
                  <a:pt x="75978" y="77361"/>
                  <a:pt x="81012" y="72378"/>
                </a:cubicBezTo>
                <a:lnTo>
                  <a:pt x="89582" y="63809"/>
                </a:lnTo>
                <a:lnTo>
                  <a:pt x="140567" y="12773"/>
                </a:lnTo>
                <a:lnTo>
                  <a:pt x="149510" y="3776"/>
                </a:lnTo>
                <a:cubicBezTo>
                  <a:pt x="154544" y="-1259"/>
                  <a:pt x="162685" y="-1259"/>
                  <a:pt x="167664" y="3776"/>
                </a:cubicBezTo>
                <a:lnTo>
                  <a:pt x="167719" y="3776"/>
                </a:lnTo>
                <a:moveTo>
                  <a:pt x="149617" y="40032"/>
                </a:moveTo>
                <a:lnTo>
                  <a:pt x="116789" y="72861"/>
                </a:lnTo>
                <a:lnTo>
                  <a:pt x="201458" y="157530"/>
                </a:lnTo>
                <a:lnTo>
                  <a:pt x="234286" y="124701"/>
                </a:lnTo>
                <a:lnTo>
                  <a:pt x="149617" y="40032"/>
                </a:lnTo>
                <a:moveTo>
                  <a:pt x="119735" y="136377"/>
                </a:moveTo>
                <a:lnTo>
                  <a:pt x="137890" y="154533"/>
                </a:lnTo>
                <a:lnTo>
                  <a:pt x="111220" y="181203"/>
                </a:lnTo>
                <a:lnTo>
                  <a:pt x="114970" y="184951"/>
                </a:lnTo>
                <a:cubicBezTo>
                  <a:pt x="121664" y="191645"/>
                  <a:pt x="121664" y="202517"/>
                  <a:pt x="114970" y="209211"/>
                </a:cubicBezTo>
                <a:lnTo>
                  <a:pt x="54990" y="269192"/>
                </a:lnTo>
                <a:cubicBezTo>
                  <a:pt x="48297" y="275885"/>
                  <a:pt x="37425" y="275885"/>
                  <a:pt x="30729" y="269192"/>
                </a:cubicBezTo>
                <a:lnTo>
                  <a:pt x="5023" y="243484"/>
                </a:lnTo>
                <a:cubicBezTo>
                  <a:pt x="-1671" y="236791"/>
                  <a:pt x="-1671" y="225918"/>
                  <a:pt x="5023" y="219225"/>
                </a:cubicBezTo>
                <a:lnTo>
                  <a:pt x="65003" y="159244"/>
                </a:lnTo>
                <a:cubicBezTo>
                  <a:pt x="71696" y="152550"/>
                  <a:pt x="82567" y="152550"/>
                  <a:pt x="89264" y="159244"/>
                </a:cubicBezTo>
                <a:lnTo>
                  <a:pt x="93014" y="162992"/>
                </a:lnTo>
                <a:lnTo>
                  <a:pt x="119683" y="136322"/>
                </a:lnTo>
                <a:lnTo>
                  <a:pt x="119735" y="136377"/>
                </a:lnTo>
                <a:moveTo>
                  <a:pt x="77213" y="183506"/>
                </a:moveTo>
                <a:lnTo>
                  <a:pt x="29336" y="231384"/>
                </a:lnTo>
                <a:lnTo>
                  <a:pt x="42939" y="244987"/>
                </a:lnTo>
                <a:lnTo>
                  <a:pt x="90816" y="197110"/>
                </a:lnTo>
                <a:lnTo>
                  <a:pt x="77213" y="18350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202580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2025-08-25T10:28:59Z</dcterms:created>
  <dcterms:modified xsi:type="dcterms:W3CDTF">2025-08-25T10:28:59Z</dcterms:modified>
</cp:coreProperties>
</file>