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a4e6457fb8be789b8b7d11399199865cde5aef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e5ddf2a1b5cf01369ff942882cd4dd2c168fd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ee2ba7edacb57f164e89d411ef310d913b72d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21263dd5082902a62850391948e3b23c1144a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95645cefc26ff7a9ad93e14159c5136f7bc7d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9afc93456ffadb97ef5467a84a9e105761ec3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13ba55c86367ce340dfec51f9c531f78b7a0a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cbc175c8d21ce10838cbb28c0217444251b25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and Activities for Effective Comprehension and Vocabulary Development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Literacy Skills through Comprehensive Instruction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Follow-up Comprehension and Vo…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Comprehension and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Plan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Vocabulary Instruction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Comprehension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learners benefit from extension tasks that promote deeper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encourage critical thinking and further exploration of the material.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Tasks for Advanced Learners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Follow-up activities are designed to cater to mixed-ability groups, ensuring inclusivity.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guarantees that every student is both engaged and appropriately challenged.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Mixed-Ability Groups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Implementing follow-up comprehension and vocabulary activities is crucial for enhancing reading skills in 8-year-olds.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structured opportunities for skill development and engagement.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Follow-up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Follow-up Comprehension and Vocabulary Activities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047" r="-100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Comprehension and Vocabulary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integration of comprehension and vocabulary skills enhances overall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synergy supports students in achieving their educational goals.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of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Comprehension strategies help students make sense of texts and extract meaning.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are crucial for developing critical thinking and analytical skills.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Strategies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010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instruction enables students to understand and interpret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the tools necessary for decoding and grasping textual information.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Vocabulary Instruction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Comprehension and vocabulary are fundamental to all areas of the curriculum.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academic success and effective communication.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of Curriculum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3077"/>
            <a:ext cx="274320" cy="243835"/>
          </a:xfrm>
          <a:custGeom>
            <a:avLst/>
            <a:gdLst/>
            <a:ahLst/>
            <a:cxnLst/>
            <a:rect l="l" t="t" r="r" b="b"/>
            <a:pathLst>
              <a:path w="274320" h="243835">
                <a:moveTo>
                  <a:pt x="63873" y="6952"/>
                </a:moveTo>
                <a:cubicBezTo>
                  <a:pt x="62062" y="2760"/>
                  <a:pt x="57920" y="0"/>
                  <a:pt x="53347" y="0"/>
                </a:cubicBezTo>
                <a:cubicBezTo>
                  <a:pt x="48774" y="0"/>
                  <a:pt x="44632" y="2763"/>
                  <a:pt x="42821" y="6952"/>
                </a:cubicBezTo>
                <a:lnTo>
                  <a:pt x="913" y="106007"/>
                </a:lnTo>
                <a:cubicBezTo>
                  <a:pt x="-1564" y="111818"/>
                  <a:pt x="1152" y="118533"/>
                  <a:pt x="7009" y="121008"/>
                </a:cubicBezTo>
                <a:cubicBezTo>
                  <a:pt x="12866" y="123485"/>
                  <a:pt x="19534" y="120769"/>
                  <a:pt x="22009" y="114912"/>
                </a:cubicBezTo>
                <a:lnTo>
                  <a:pt x="27056" y="102864"/>
                </a:lnTo>
                <a:lnTo>
                  <a:pt x="79583" y="102864"/>
                </a:lnTo>
                <a:lnTo>
                  <a:pt x="84680" y="114961"/>
                </a:lnTo>
                <a:cubicBezTo>
                  <a:pt x="87157" y="120771"/>
                  <a:pt x="93823" y="123485"/>
                  <a:pt x="99679" y="121057"/>
                </a:cubicBezTo>
                <a:cubicBezTo>
                  <a:pt x="105536" y="118628"/>
                  <a:pt x="108203" y="111913"/>
                  <a:pt x="105775" y="106056"/>
                </a:cubicBezTo>
                <a:lnTo>
                  <a:pt x="63867" y="7000"/>
                </a:lnTo>
                <a:lnTo>
                  <a:pt x="63873" y="6952"/>
                </a:lnTo>
                <a:moveTo>
                  <a:pt x="69968" y="80007"/>
                </a:moveTo>
                <a:lnTo>
                  <a:pt x="36775" y="80007"/>
                </a:lnTo>
                <a:lnTo>
                  <a:pt x="53347" y="40767"/>
                </a:lnTo>
                <a:lnTo>
                  <a:pt x="69968" y="80007"/>
                </a:lnTo>
                <a:moveTo>
                  <a:pt x="121924" y="11429"/>
                </a:moveTo>
                <a:lnTo>
                  <a:pt x="121924" y="60956"/>
                </a:lnTo>
                <a:lnTo>
                  <a:pt x="121924" y="110484"/>
                </a:lnTo>
                <a:cubicBezTo>
                  <a:pt x="121924" y="116819"/>
                  <a:pt x="127021" y="121913"/>
                  <a:pt x="133352" y="121913"/>
                </a:cubicBezTo>
                <a:lnTo>
                  <a:pt x="177164" y="121913"/>
                </a:lnTo>
                <a:cubicBezTo>
                  <a:pt x="197165" y="121913"/>
                  <a:pt x="213358" y="105722"/>
                  <a:pt x="213358" y="85720"/>
                </a:cubicBezTo>
                <a:cubicBezTo>
                  <a:pt x="213358" y="74004"/>
                  <a:pt x="207786" y="63624"/>
                  <a:pt x="199167" y="57004"/>
                </a:cubicBezTo>
                <a:cubicBezTo>
                  <a:pt x="203310" y="51098"/>
                  <a:pt x="205740" y="43907"/>
                  <a:pt x="205740" y="36193"/>
                </a:cubicBezTo>
                <a:cubicBezTo>
                  <a:pt x="205740" y="16191"/>
                  <a:pt x="189550" y="0"/>
                  <a:pt x="169546" y="0"/>
                </a:cubicBezTo>
                <a:lnTo>
                  <a:pt x="133353" y="0"/>
                </a:lnTo>
                <a:cubicBezTo>
                  <a:pt x="127019" y="0"/>
                  <a:pt x="121924" y="5096"/>
                  <a:pt x="121924" y="11429"/>
                </a:cubicBezTo>
                <a:lnTo>
                  <a:pt x="121924" y="11429"/>
                </a:lnTo>
                <a:moveTo>
                  <a:pt x="169549" y="49528"/>
                </a:moveTo>
                <a:lnTo>
                  <a:pt x="144786" y="49528"/>
                </a:lnTo>
                <a:lnTo>
                  <a:pt x="144786" y="22860"/>
                </a:lnTo>
                <a:lnTo>
                  <a:pt x="169549" y="22860"/>
                </a:lnTo>
                <a:cubicBezTo>
                  <a:pt x="176931" y="22860"/>
                  <a:pt x="182884" y="28812"/>
                  <a:pt x="182884" y="36195"/>
                </a:cubicBezTo>
                <a:cubicBezTo>
                  <a:pt x="182884" y="43576"/>
                  <a:pt x="176931" y="49530"/>
                  <a:pt x="169549" y="49530"/>
                </a:cubicBezTo>
                <a:lnTo>
                  <a:pt x="169549" y="49528"/>
                </a:lnTo>
                <a:moveTo>
                  <a:pt x="144783" y="72387"/>
                </a:moveTo>
                <a:lnTo>
                  <a:pt x="169546" y="72387"/>
                </a:lnTo>
                <a:lnTo>
                  <a:pt x="177167" y="72387"/>
                </a:lnTo>
                <a:cubicBezTo>
                  <a:pt x="184549" y="72387"/>
                  <a:pt x="190502" y="78339"/>
                  <a:pt x="190502" y="85722"/>
                </a:cubicBezTo>
                <a:cubicBezTo>
                  <a:pt x="190502" y="93103"/>
                  <a:pt x="184549" y="99058"/>
                  <a:pt x="177167" y="99058"/>
                </a:cubicBezTo>
                <a:lnTo>
                  <a:pt x="144783" y="99058"/>
                </a:lnTo>
                <a:lnTo>
                  <a:pt x="144783" y="72387"/>
                </a:lnTo>
                <a:moveTo>
                  <a:pt x="270792" y="149202"/>
                </a:moveTo>
                <a:cubicBezTo>
                  <a:pt x="275365" y="144821"/>
                  <a:pt x="275508" y="137584"/>
                  <a:pt x="271127" y="133058"/>
                </a:cubicBezTo>
                <a:cubicBezTo>
                  <a:pt x="266746" y="128535"/>
                  <a:pt x="259507" y="128342"/>
                  <a:pt x="254983" y="132724"/>
                </a:cubicBezTo>
                <a:lnTo>
                  <a:pt x="167835" y="216396"/>
                </a:lnTo>
                <a:lnTo>
                  <a:pt x="126212" y="174773"/>
                </a:lnTo>
                <a:cubicBezTo>
                  <a:pt x="121735" y="170296"/>
                  <a:pt x="114496" y="170296"/>
                  <a:pt x="110068" y="174773"/>
                </a:cubicBezTo>
                <a:cubicBezTo>
                  <a:pt x="105638" y="179250"/>
                  <a:pt x="105591" y="186489"/>
                  <a:pt x="110068" y="190918"/>
                </a:cubicBezTo>
                <a:lnTo>
                  <a:pt x="159547" y="240492"/>
                </a:lnTo>
                <a:cubicBezTo>
                  <a:pt x="163928" y="244873"/>
                  <a:pt x="171072" y="244968"/>
                  <a:pt x="175548" y="240635"/>
                </a:cubicBezTo>
                <a:lnTo>
                  <a:pt x="270792" y="14920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learners are provided with additional tasks to challenge their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segment is designed to last 3 minutes.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01039" y="4010913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collaborate in a group discussion to share insights.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planned for 5 minutes.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28062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focused session on expanding vocabulary is conducted.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segment is scheduled for 7 minutes.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01980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engage in an activity to enhance comprehension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allocated 8 minutes.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Activity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session begins with a brief introduction and review of previous material.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segment is designed to last 5 minutes.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and Review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519" y="1595789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44175" r="-14417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 Activities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main ideas and supporting details.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develops summarization and critical thinking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Summary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connections between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understanding of word relationships.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Association Activity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for mixed-ability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ensure inclusivity and cater to diverse learning needs.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 Questions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Categorizing words into themes or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aids in understanding relationships between words.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Sorting Game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Highlighting key vocabulary and phrases.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identifying important terms within the text.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Marking Activity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a book review or literary analysis deepens understanding of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suitable for learners seeking to explore literature in depth.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using new vocabulary encourages learners to apply their knowledge in original ways.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creativity and language proficiency.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Activity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75817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reading comprehension worksheet allows learners to practice understanding written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improve reading skills and critical thinking.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Intermediate Activity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matching exercises are designed to help learners associate words with their meanings.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ideal for those starting to build their language skills.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Beginner Activity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Vocabulary Instruction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Explicit vocabulary instruction is critical for reading comprehension.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students understand and engage with texts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Instruction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should be taught in context, using a range of strategies.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grasp the meaning and usage of words.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Vocabulary Teaching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encouraged to use vocabulary in their own writing and speaking.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usage reinforces learning and aids retention.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Active Vocabulary Use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can enhance vocabulary instruction, with online resources and games.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interactive and engaging ways to learn new words.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Vocabulary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Comprehension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Comprehension strategies are essential for helping students understand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enable learners to process and interpret information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Comprehension Strategies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Summarizing, visualizing, questioning, and making connections are vital strategies.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technique serves to enhance the student's ability to engage with and understand the material.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Comprehension Techniques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should explicitly model and teach comprehension strategies.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grasp the methods and can apply them independently.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Educators in Teaching Strategies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encouraged to use comprehension strategies across different scenarios.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in reinforcing their understanding and adaptability.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Strategies in Varied Contexts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Choice boards provide students with choices and autonomy.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self-directed learning and cater to diverse interests.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Choice Boards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Flexible grouping involves grouping and regrouping students based on needs and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promotes collaboration and addresses individual learning requirements.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Flexible Grouping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uses digital tools to enhance teaching and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interactive and innovative methods to engage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assignments offer varying levels of complexity and challenge.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tasks are appropriate for each student's skill level.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Tiered Assignments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centers cater to different learning styles and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tailored environments for students to engage with material effectively.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Centers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visual representations and projects.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Expressing ideas and concepts through artistic mediums.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Art and Design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 and Problem-Solving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mathematical reasoning and logic.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problem-solving skills to real-world scenarios.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 and Technology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science texts and conducting experiments.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technological advancements through scientific inquiry.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English Language Arts and History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historical contexts and events.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interplay between language and historical narratives.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Express understanding of the text through artistic and written forms.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personal interpretation and creative engagement with the material.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Expression Workshop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Analysis Groups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literary elements such as characters, plot, and themes in small groups.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critical thinking and deeper understanding of the text.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 Teams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together to enhance vocabulary skills by creating flashcards and quizzes.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promotes active learning and retention of new words.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Literature Circle Roles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collaborative discussions by taking on specific roles such as leader, summarizer, questioner, and connector.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roles help structure the conversation and ensure comprehensive exploration of the text.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118219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227756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discussions host forums and discussions.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facilitate communication and idea exchange in virtual spaces.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227756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Discussions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227756" y="4028062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301098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storytelling involves creating multimedia presentations.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combines various media to convey narratives effectively.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301098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Storytelling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01098" y="4038345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81737" y="10288"/>
                </a:moveTo>
                <a:cubicBezTo>
                  <a:pt x="181737" y="4587"/>
                  <a:pt x="177150" y="2"/>
                  <a:pt x="171450" y="2"/>
                </a:cubicBezTo>
                <a:cubicBezTo>
                  <a:pt x="165750" y="2"/>
                  <a:pt x="161163" y="4589"/>
                  <a:pt x="161163" y="10290"/>
                </a:cubicBezTo>
                <a:lnTo>
                  <a:pt x="161163" y="44580"/>
                </a:lnTo>
                <a:cubicBezTo>
                  <a:pt x="161163" y="50282"/>
                  <a:pt x="165750" y="54869"/>
                  <a:pt x="171450" y="54869"/>
                </a:cubicBezTo>
                <a:cubicBezTo>
                  <a:pt x="177150" y="54869"/>
                  <a:pt x="181737" y="50282"/>
                  <a:pt x="181737" y="44583"/>
                </a:cubicBezTo>
                <a:lnTo>
                  <a:pt x="181737" y="10288"/>
                </a:lnTo>
                <a:moveTo>
                  <a:pt x="113585" y="16716"/>
                </a:moveTo>
                <a:cubicBezTo>
                  <a:pt x="109555" y="12687"/>
                  <a:pt x="103040" y="12687"/>
                  <a:pt x="99054" y="16716"/>
                </a:cubicBezTo>
                <a:cubicBezTo>
                  <a:pt x="95068" y="20745"/>
                  <a:pt x="95024" y="27261"/>
                  <a:pt x="99054" y="31246"/>
                </a:cubicBezTo>
                <a:lnTo>
                  <a:pt x="123057" y="55250"/>
                </a:lnTo>
                <a:cubicBezTo>
                  <a:pt x="127087" y="59280"/>
                  <a:pt x="133602" y="59280"/>
                  <a:pt x="137588" y="55250"/>
                </a:cubicBezTo>
                <a:cubicBezTo>
                  <a:pt x="141574" y="51221"/>
                  <a:pt x="141618" y="44705"/>
                  <a:pt x="137588" y="40720"/>
                </a:cubicBezTo>
                <a:lnTo>
                  <a:pt x="113585" y="16716"/>
                </a:lnTo>
                <a:moveTo>
                  <a:pt x="243887" y="31290"/>
                </a:moveTo>
                <a:cubicBezTo>
                  <a:pt x="247917" y="27261"/>
                  <a:pt x="247917" y="20745"/>
                  <a:pt x="243887" y="16760"/>
                </a:cubicBezTo>
                <a:cubicBezTo>
                  <a:pt x="239857" y="12774"/>
                  <a:pt x="233342" y="12731"/>
                  <a:pt x="229356" y="16760"/>
                </a:cubicBezTo>
                <a:lnTo>
                  <a:pt x="205309" y="40720"/>
                </a:lnTo>
                <a:cubicBezTo>
                  <a:pt x="201280" y="44749"/>
                  <a:pt x="201280" y="51265"/>
                  <a:pt x="205309" y="55250"/>
                </a:cubicBezTo>
                <a:cubicBezTo>
                  <a:pt x="209339" y="59236"/>
                  <a:pt x="215854" y="59279"/>
                  <a:pt x="219840" y="55250"/>
                </a:cubicBezTo>
                <a:lnTo>
                  <a:pt x="243843" y="31248"/>
                </a:lnTo>
                <a:lnTo>
                  <a:pt x="243887" y="31290"/>
                </a:lnTo>
                <a:moveTo>
                  <a:pt x="123444" y="137160"/>
                </a:moveTo>
                <a:cubicBezTo>
                  <a:pt x="123444" y="110648"/>
                  <a:pt x="144937" y="89154"/>
                  <a:pt x="171450" y="89154"/>
                </a:cubicBezTo>
                <a:cubicBezTo>
                  <a:pt x="197963" y="89154"/>
                  <a:pt x="219456" y="110648"/>
                  <a:pt x="219456" y="137160"/>
                </a:cubicBezTo>
                <a:cubicBezTo>
                  <a:pt x="219456" y="163672"/>
                  <a:pt x="197963" y="185166"/>
                  <a:pt x="171450" y="185166"/>
                </a:cubicBezTo>
                <a:cubicBezTo>
                  <a:pt x="144937" y="185166"/>
                  <a:pt x="123444" y="163672"/>
                  <a:pt x="123444" y="137160"/>
                </a:cubicBezTo>
                <a:lnTo>
                  <a:pt x="123444" y="137160"/>
                </a:lnTo>
                <a:moveTo>
                  <a:pt x="240030" y="137160"/>
                </a:moveTo>
                <a:cubicBezTo>
                  <a:pt x="240030" y="124686"/>
                  <a:pt x="236686" y="112943"/>
                  <a:pt x="230857" y="102870"/>
                </a:cubicBezTo>
                <a:lnTo>
                  <a:pt x="246888" y="102870"/>
                </a:lnTo>
                <a:cubicBezTo>
                  <a:pt x="250660" y="102870"/>
                  <a:pt x="253746" y="105956"/>
                  <a:pt x="253746" y="109728"/>
                </a:cubicBezTo>
                <a:lnTo>
                  <a:pt x="253746" y="164592"/>
                </a:lnTo>
                <a:cubicBezTo>
                  <a:pt x="253746" y="168364"/>
                  <a:pt x="250660" y="171450"/>
                  <a:pt x="246888" y="171450"/>
                </a:cubicBezTo>
                <a:lnTo>
                  <a:pt x="230857" y="171450"/>
                </a:lnTo>
                <a:cubicBezTo>
                  <a:pt x="236686" y="161377"/>
                  <a:pt x="240030" y="149634"/>
                  <a:pt x="240030" y="137160"/>
                </a:cubicBezTo>
                <a:moveTo>
                  <a:pt x="171450" y="205740"/>
                </a:moveTo>
                <a:cubicBezTo>
                  <a:pt x="186881" y="205740"/>
                  <a:pt x="201153" y="200640"/>
                  <a:pt x="212598" y="192024"/>
                </a:cubicBezTo>
                <a:lnTo>
                  <a:pt x="219456" y="192024"/>
                </a:lnTo>
                <a:lnTo>
                  <a:pt x="219456" y="209170"/>
                </a:lnTo>
                <a:cubicBezTo>
                  <a:pt x="219456" y="214872"/>
                  <a:pt x="224043" y="219458"/>
                  <a:pt x="229743" y="219458"/>
                </a:cubicBezTo>
                <a:cubicBezTo>
                  <a:pt x="235443" y="219458"/>
                  <a:pt x="240030" y="214872"/>
                  <a:pt x="240030" y="209172"/>
                </a:cubicBezTo>
                <a:lnTo>
                  <a:pt x="240030" y="192029"/>
                </a:lnTo>
                <a:lnTo>
                  <a:pt x="246888" y="192029"/>
                </a:lnTo>
                <a:cubicBezTo>
                  <a:pt x="262020" y="192029"/>
                  <a:pt x="274320" y="179728"/>
                  <a:pt x="274320" y="164597"/>
                </a:cubicBezTo>
                <a:lnTo>
                  <a:pt x="274320" y="109733"/>
                </a:lnTo>
                <a:cubicBezTo>
                  <a:pt x="274320" y="94601"/>
                  <a:pt x="262020" y="82301"/>
                  <a:pt x="246888" y="82301"/>
                </a:cubicBezTo>
                <a:lnTo>
                  <a:pt x="212598" y="82301"/>
                </a:lnTo>
                <a:cubicBezTo>
                  <a:pt x="201153" y="73685"/>
                  <a:pt x="186880" y="68585"/>
                  <a:pt x="171450" y="68585"/>
                </a:cubicBezTo>
                <a:cubicBezTo>
                  <a:pt x="156019" y="68585"/>
                  <a:pt x="141747" y="73685"/>
                  <a:pt x="130302" y="82301"/>
                </a:cubicBezTo>
                <a:lnTo>
                  <a:pt x="27432" y="82301"/>
                </a:lnTo>
                <a:cubicBezTo>
                  <a:pt x="12300" y="82301"/>
                  <a:pt x="0" y="94601"/>
                  <a:pt x="0" y="109733"/>
                </a:cubicBezTo>
                <a:lnTo>
                  <a:pt x="0" y="164597"/>
                </a:lnTo>
                <a:cubicBezTo>
                  <a:pt x="0" y="179728"/>
                  <a:pt x="12300" y="192029"/>
                  <a:pt x="27432" y="192029"/>
                </a:cubicBezTo>
                <a:lnTo>
                  <a:pt x="34290" y="192029"/>
                </a:lnTo>
                <a:lnTo>
                  <a:pt x="34290" y="209175"/>
                </a:lnTo>
                <a:cubicBezTo>
                  <a:pt x="34290" y="214876"/>
                  <a:pt x="38877" y="219463"/>
                  <a:pt x="44577" y="219463"/>
                </a:cubicBezTo>
                <a:cubicBezTo>
                  <a:pt x="50277" y="219463"/>
                  <a:pt x="54864" y="214876"/>
                  <a:pt x="54864" y="209177"/>
                </a:cubicBezTo>
                <a:lnTo>
                  <a:pt x="54864" y="192033"/>
                </a:lnTo>
                <a:lnTo>
                  <a:pt x="130302" y="192033"/>
                </a:lnTo>
                <a:cubicBezTo>
                  <a:pt x="141747" y="200649"/>
                  <a:pt x="156019" y="205749"/>
                  <a:pt x="171450" y="205749"/>
                </a:cubicBezTo>
                <a:lnTo>
                  <a:pt x="171450" y="205740"/>
                </a:lnTo>
                <a:moveTo>
                  <a:pt x="102870" y="137160"/>
                </a:moveTo>
                <a:cubicBezTo>
                  <a:pt x="102870" y="149634"/>
                  <a:pt x="106214" y="161377"/>
                  <a:pt x="112043" y="171450"/>
                </a:cubicBez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109728"/>
                </a:lnTo>
                <a:cubicBezTo>
                  <a:pt x="20574" y="105956"/>
                  <a:pt x="23660" y="102870"/>
                  <a:pt x="27432" y="102870"/>
                </a:cubicBezTo>
                <a:lnTo>
                  <a:pt x="112043" y="102870"/>
                </a:lnTo>
                <a:cubicBezTo>
                  <a:pt x="106214" y="112943"/>
                  <a:pt x="102870" y="124686"/>
                  <a:pt x="102870" y="137160"/>
                </a:cubicBezTo>
                <a:moveTo>
                  <a:pt x="54864" y="137160"/>
                </a:moveTo>
                <a:cubicBezTo>
                  <a:pt x="54864" y="131478"/>
                  <a:pt x="50258" y="126874"/>
                  <a:pt x="44577" y="126874"/>
                </a:cubicBezTo>
                <a:cubicBezTo>
                  <a:pt x="38896" y="126874"/>
                  <a:pt x="34290" y="131481"/>
                  <a:pt x="34290" y="137162"/>
                </a:cubicBezTo>
                <a:cubicBezTo>
                  <a:pt x="34290" y="142844"/>
                  <a:pt x="38896" y="147450"/>
                  <a:pt x="44577" y="147450"/>
                </a:cubicBezTo>
                <a:cubicBezTo>
                  <a:pt x="50258" y="147450"/>
                  <a:pt x="54864" y="142844"/>
                  <a:pt x="54864" y="137165"/>
                </a:cubicBezTo>
                <a:lnTo>
                  <a:pt x="54864" y="137160"/>
                </a:lnTo>
                <a:moveTo>
                  <a:pt x="78867" y="147448"/>
                </a:moveTo>
                <a:cubicBezTo>
                  <a:pt x="84548" y="147448"/>
                  <a:pt x="89154" y="142842"/>
                  <a:pt x="89154" y="137162"/>
                </a:cubicBezTo>
                <a:cubicBezTo>
                  <a:pt x="89154" y="131481"/>
                  <a:pt x="84548" y="126876"/>
                  <a:pt x="78867" y="126876"/>
                </a:cubicBezTo>
                <a:cubicBezTo>
                  <a:pt x="73186" y="126876"/>
                  <a:pt x="68580" y="131483"/>
                  <a:pt x="68580" y="137165"/>
                </a:cubicBezTo>
                <a:cubicBezTo>
                  <a:pt x="68580" y="142846"/>
                  <a:pt x="73186" y="147453"/>
                  <a:pt x="78867" y="147453"/>
                </a:cubicBezTo>
                <a:lnTo>
                  <a:pt x="78867" y="1474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54414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documents serve as online tools for group work.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real-time collaboration and sharing among users.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9154414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Documents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54414" y="158245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0" y="34291"/>
                </a:moveTo>
                <a:cubicBezTo>
                  <a:pt x="0" y="15379"/>
                  <a:pt x="15376" y="0"/>
                  <a:pt x="34290" y="0"/>
                </a:cubicBezTo>
                <a:lnTo>
                  <a:pt x="105067" y="0"/>
                </a:lnTo>
                <a:cubicBezTo>
                  <a:pt x="115299" y="0"/>
                  <a:pt x="125106" y="4071"/>
                  <a:pt x="132337" y="11305"/>
                </a:cubicBezTo>
                <a:lnTo>
                  <a:pt x="155323" y="34291"/>
                </a:lnTo>
                <a:lnTo>
                  <a:pt x="240030" y="34291"/>
                </a:lnTo>
                <a:cubicBezTo>
                  <a:pt x="258944" y="34291"/>
                  <a:pt x="274320" y="49667"/>
                  <a:pt x="274320" y="68581"/>
                </a:cubicBezTo>
                <a:lnTo>
                  <a:pt x="274320" y="205742"/>
                </a:lnTo>
                <a:cubicBezTo>
                  <a:pt x="274320" y="224654"/>
                  <a:pt x="258944" y="240032"/>
                  <a:pt x="240030" y="240032"/>
                </a:cubicBezTo>
                <a:lnTo>
                  <a:pt x="34290" y="240032"/>
                </a:lnTo>
                <a:cubicBezTo>
                  <a:pt x="15376" y="240032"/>
                  <a:pt x="0" y="224656"/>
                  <a:pt x="0" y="205742"/>
                </a:cubicBezTo>
                <a:lnTo>
                  <a:pt x="0" y="34291"/>
                </a:lnTo>
                <a:moveTo>
                  <a:pt x="34290" y="25717"/>
                </a:moveTo>
                <a:cubicBezTo>
                  <a:pt x="29574" y="25717"/>
                  <a:pt x="25718" y="29574"/>
                  <a:pt x="25718" y="34288"/>
                </a:cubicBezTo>
                <a:lnTo>
                  <a:pt x="25718" y="205739"/>
                </a:lnTo>
                <a:cubicBezTo>
                  <a:pt x="25718" y="210454"/>
                  <a:pt x="29574" y="214311"/>
                  <a:pt x="34290" y="214311"/>
                </a:cubicBezTo>
                <a:lnTo>
                  <a:pt x="240030" y="214311"/>
                </a:lnTo>
                <a:cubicBezTo>
                  <a:pt x="244746" y="214311"/>
                  <a:pt x="248603" y="210454"/>
                  <a:pt x="248603" y="205739"/>
                </a:cubicBezTo>
                <a:lnTo>
                  <a:pt x="248603" y="68579"/>
                </a:lnTo>
                <a:cubicBezTo>
                  <a:pt x="248603" y="63865"/>
                  <a:pt x="244746" y="60008"/>
                  <a:pt x="240030" y="60008"/>
                </a:cubicBezTo>
                <a:lnTo>
                  <a:pt x="153556" y="60008"/>
                </a:lnTo>
                <a:cubicBezTo>
                  <a:pt x="147878" y="60008"/>
                  <a:pt x="142411" y="57758"/>
                  <a:pt x="138394" y="53738"/>
                </a:cubicBezTo>
                <a:lnTo>
                  <a:pt x="114178" y="29466"/>
                </a:lnTo>
                <a:cubicBezTo>
                  <a:pt x="111766" y="27056"/>
                  <a:pt x="108499" y="25717"/>
                  <a:pt x="105070" y="25717"/>
                </a:cubicBezTo>
                <a:lnTo>
                  <a:pt x="34290" y="257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227756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apps provide interactive lessons and games.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designed to improve language skills effectively.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227756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Apps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301098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E-reading platforms offer interactive features and quizzes.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the reading experience and promote engagement.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301098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E-reading Platforms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318243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35233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06878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Assessment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journals allow students to record their thoughts and insights.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support personal reflection and deeper understanding of the material.</a:t>
            </a:r>
            <a:endParaRPr lang="en-US" sz="1287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Journals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review involves students providing feedback and suggestions to each other.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fosters critical thinking and constructive communication.</a:t>
            </a:r>
            <a:endParaRPr lang="en-US" sz="1288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Review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4"/>
              </a:spcBef>
              <a:buNone/>
            </a:pPr>
            <a:r>
              <a:rPr lang="en-US" sz="11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checklists help students evaluate their own understanding and progress.</a:t>
            </a:r>
            <a:endParaRPr lang="en-US" sz="1182" dirty="0"/>
          </a:p>
          <a:p>
            <a:pPr algn="l" marL="0" indent="0">
              <a:lnSpc>
                <a:spcPct val="90000"/>
              </a:lnSpc>
              <a:spcBef>
                <a:spcPts val="844"/>
              </a:spcBef>
              <a:buNone/>
            </a:pPr>
            <a:r>
              <a:rPr lang="en-US" sz="11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promotes self-awareness and responsibility in learning.</a:t>
            </a:r>
            <a:endParaRPr lang="en-US" sz="1182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Checklists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 discussions serve as a platform to review key points and address questions.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active participation and collaborative learning.</a:t>
            </a:r>
            <a:endParaRPr lang="en-US" sz="1288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Weekly quizzes are utilized to assess students' understanding and progress.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quizzes provide a structured way to measure learning outcomes.</a:t>
            </a:r>
            <a:endParaRPr lang="en-US" sz="1287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Weekly Quizzes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learning experience and progress.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involves introspection and articulation of personal educational growth.</a:t>
            </a:r>
            <a:endParaRPr lang="en-US" sz="1092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Essay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Presentation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Summarizing main points and demonstrating understanding.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collaborate to present their insights and comprehension collectively.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Quiz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knowledge of new vocabulary.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test measures the acquisition and retention of recently introduced terms.</a:t>
            </a:r>
            <a:endParaRPr lang="en-US" sz="1092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Test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Assessing understanding of reading material.</a:t>
            </a:r>
            <a:endParaRPr lang="en-US" sz="1107" dirty="0"/>
          </a:p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evaluates the ability to grasp and interpret written content.</a:t>
            </a:r>
            <a:endParaRPr lang="en-US" sz="1107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presentation or video on a literary topic.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creative ways to convey literary themes and ideas.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reading and discussing a selected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insights and interpretations with fellow readers.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Club Discussions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writing a short story or poem.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new vocabulary to enhance the creative process.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646" r="-13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classroom activities and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parents in the educational environment.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Volunteering Opportunities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Assisting students with reading and vocabulary exercises.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guidance to enhance learning at home.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Support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Informing parents of lesson plans and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parents are aware of their children's educational journey.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Updates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139" r="-1051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Ongoing assessment and feedback ensure student progress and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evaluations help identify areas for improvement and celebrate achievements.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Progress Through Feedback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and extension tasks cater to mixed-ability groups and advanced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 are engaged and challenged appropriately.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Learners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Implementing follow-up comprehension and vocabulary activities is essential for enhancing reading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support students in solidifying their understanding and expanding their language proficiency.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Reading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793" r="-1377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2238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8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2238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2238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3064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3064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58403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8403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8403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8403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6261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students to work together.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 foster teamwork and communication skills.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86261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5158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Ongoing evaluation and feedback.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teachers to monitor student progress and adjust instruction accordingly.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25158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87186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digital tools to enhance teaching and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technology can make lessons more interactive and engaging.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87186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25158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temporary support and guidance.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gradually achieve independence in their learning process.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5158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Scaffolding Techniques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86261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1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Catering to different learning styles and abilities.</a:t>
            </a:r>
            <a:endParaRPr lang="en-US" sz="1167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1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 can access and engage with the material effectively.</a:t>
            </a:r>
            <a:endParaRPr lang="en-US" sz="1167" dirty="0"/>
          </a:p>
        </p:txBody>
      </p:sp>
      <p:sp>
        <p:nvSpPr>
          <p:cNvPr id="28" name="Text 26"/>
          <p:cNvSpPr/>
          <p:nvPr/>
        </p:nvSpPr>
        <p:spPr>
          <a:xfrm>
            <a:off x="386261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Depth of Knowledge with Extension Tasks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tasks promote depth of knowledge and critical thinking for advanced learners.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challenge students to apply their learning in innovative and meaningful ways.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Vocabulary Building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is fundamental to reading comprehension and academic success.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vocabulary supports learners in understanding and expressing complex ideas.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Engagement Through Differentiated Instruction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instruction enhances engagement and caters to mixed-ability groups.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learners can access and benefit from the educational material.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921389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Extension Tasks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extension tasks impact advanced learners and their engagement?</a:t>
            </a:r>
            <a:endParaRPr lang="en-US" sz="1247" dirty="0"/>
          </a:p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examines the role of additional challenges in maintaining interest among advanced students.</a:t>
            </a:r>
            <a:endParaRPr lang="en-US" sz="1247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Retention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enhanced vocabulary retention and comprehension?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focuses on methods that support language acquisition.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of Mixed-Ability Groups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 were the differentiated activities in engaging mixed-ability groups?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impact of tailored activities on diverse learners.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Skills through Comprehensive Instruction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Literature Circle Discussions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Literature circle discussions: exploring common themes and literary devices.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engage in group discussions to delve into thematic and stylistic elements of literature.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Project-Based Learning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learning activity: applying skills to create a project or presentation.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practical application of learned skills through creative and collaborative tasks.</a:t>
            </a:r>
            <a:endParaRPr lang="en-US" sz="1205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Analysis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critical thinking and analysis: building on comprehension and vocabulary skills.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focuses on enhancing understanding and language abilities to support analytical thinking.</a:t>
            </a:r>
            <a:endParaRPr lang="en-US" sz="12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2025-06-26T21:58:45Z</dcterms:created>
  <dcterms:modified xsi:type="dcterms:W3CDTF">2025-06-26T21:58:45Z</dcterms:modified>
</cp:coreProperties>
</file>