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66d14cc0e7bc033a492241ced48981aad16914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450af0dad6788fcdad3586b411b689743428489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f38db1d3caaecafe14d1fa38f3b6a5c02861109.png"/><Relationship Id="rId2" Type="http://schemas.openxmlformats.org/officeDocument/2006/relationships/image" Target="../media/569131874dd3e4bcded80e239b1a454a9d132083.png"/><Relationship Id="rId3" Type="http://schemas.openxmlformats.org/officeDocument/2006/relationships/image" Target="../media/df38db1d3caaecafe14d1fa38f3b6a5c02861109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37db781a9183f2ab75e367e9ee88124d7766dc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f38db1d3caaecafe14d1fa38f3b6a5c02861109.png"/><Relationship Id="rId2" Type="http://schemas.openxmlformats.org/officeDocument/2006/relationships/image" Target="../media/569131874dd3e4bcded80e239b1a454a9d132083.png"/><Relationship Id="rId3" Type="http://schemas.openxmlformats.org/officeDocument/2006/relationships/image" Target="../media/df38db1d3caaecafe14d1fa38f3b6a5c02861109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ef4f59b72509d6154111aba776df2abb791f7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69131874dd3e4bcded80e239b1a454a9d132083.png"/><Relationship Id="rId2" Type="http://schemas.openxmlformats.org/officeDocument/2006/relationships/image" Target="../media/df38db1d3caaecafe14d1fa38f3b6a5c02861109.png"/><Relationship Id="rId3" Type="http://schemas.openxmlformats.org/officeDocument/2006/relationships/image" Target="../media/569131874dd3e4bcded80e239b1a454a9d132083.png"/><Relationship Id="rId4" Type="http://schemas.openxmlformats.org/officeDocument/2006/relationships/image" Target="../media/df38db1d3caaecafe14d1fa38f3b6a5c02861109.png"/><Relationship Id="rId5" Type="http://schemas.openxmlformats.org/officeDocument/2006/relationships/image" Target="../media/df38db1d3caaecafe14d1fa38f3b6a5c02861109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569131874dd3e4bcded80e239b1a454a9d132083.png"/><Relationship Id="rId2" Type="http://schemas.openxmlformats.org/officeDocument/2006/relationships/image" Target="../media/df38db1d3caaecafe14d1fa38f3b6a5c02861109.png"/><Relationship Id="rId3" Type="http://schemas.openxmlformats.org/officeDocument/2006/relationships/image" Target="../media/569131874dd3e4bcded80e239b1a454a9d132083.png"/><Relationship Id="rId4" Type="http://schemas.openxmlformats.org/officeDocument/2006/relationships/image" Target="../media/df38db1d3caaecafe14d1fa38f3b6a5c02861109.png"/><Relationship Id="rId5" Type="http://schemas.openxmlformats.org/officeDocument/2006/relationships/image" Target="../media/df38db1d3caaecafe14d1fa38f3b6a5c02861109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f38db1d3caaecafe14d1fa38f3b6a5c02861109.png"/><Relationship Id="rId2" Type="http://schemas.openxmlformats.org/officeDocument/2006/relationships/image" Target="../media/569131874dd3e4bcded80e239b1a454a9d132083.png"/><Relationship Id="rId3" Type="http://schemas.openxmlformats.org/officeDocument/2006/relationships/image" Target="../media/df38db1d3caaecafe14d1fa38f3b6a5c02861109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r="0" t="7796" b="7796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50196"/>
            </a:srgbClr>
          </a:solidFill>
          <a:ln/>
        </p:spPr>
        <p:txBody>
          <a:bodyPr wrap="square" lIns="720000" tIns="0" rIns="720000" bIns="151200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Exploring Materials: From Natural Resources to Everyday Objects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5712716"/>
            <a:ext cx="8212455" cy="823339"/>
          </a:xfrm>
          <a:custGeom>
            <a:avLst/>
            <a:gdLst/>
            <a:ahLst/>
            <a:cxnLst/>
            <a:rect l="l" t="t" r="r" b="b"/>
            <a:pathLst>
              <a:path w="8212455" h="823339">
                <a:moveTo>
                  <a:pt x="0" y="823339"/>
                </a:moveTo>
                <a:lnTo>
                  <a:pt x="0" y="0"/>
                </a:lnTo>
                <a:lnTo>
                  <a:pt x="8212455" y="0"/>
                </a:lnTo>
                <a:lnTo>
                  <a:pt x="8212455" y="823339"/>
                </a:lnTo>
                <a:lnTo>
                  <a:pt x="0" y="8233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Role and Impact of Materials in Daily Life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5482590"/>
            <a:ext cx="10728960" cy="0"/>
          </a:xfrm>
          <a:custGeom>
            <a:avLst/>
            <a:gdLst/>
            <a:ahLst/>
            <a:cxnLst/>
            <a:rect l="l" t="t" r="r" b="b"/>
            <a:pathLst>
              <a:path w="10728960" h="0">
                <a:moveTo>
                  <a:pt x="0" y="0"/>
                </a:moveTo>
                <a:lnTo>
                  <a:pt x="10728960" y="0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200400" y="1365505"/>
            <a:ext cx="7498080" cy="4585080"/>
          </a:xfrm>
          <a:custGeom>
            <a:avLst/>
            <a:gdLst/>
            <a:ahLst/>
            <a:cxnLst/>
            <a:rect l="l" t="t" r="r" b="b"/>
            <a:pathLst>
              <a:path w="7498080" h="4585080">
                <a:moveTo>
                  <a:pt x="0" y="4585080"/>
                </a:moveTo>
                <a:lnTo>
                  <a:pt x="0" y="0"/>
                </a:lnTo>
                <a:lnTo>
                  <a:pt x="7498080" y="0"/>
                </a:lnTo>
                <a:lnTo>
                  <a:pt x="7498080" y="4585080"/>
                </a:lnTo>
                <a:lnTo>
                  <a:pt x="0" y="4585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Lesson Introduction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Subject Knowledge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Materials and Resources Overview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Importance of Materials in Daily Life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Role of Natural Resources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Availability and Accessibility of Materials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Wood as a Building Material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Paper Production from Trees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Metals in Everyday Objects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Responsibility in Resource Usage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11840" y="1365505"/>
            <a:ext cx="640080" cy="4585080"/>
          </a:xfrm>
          <a:custGeom>
            <a:avLst/>
            <a:gdLst/>
            <a:ahLst/>
            <a:cxnLst/>
            <a:rect l="l" t="t" r="r" b="b"/>
            <a:pathLst>
              <a:path w="640080" h="4585080">
                <a:moveTo>
                  <a:pt x="0" y="4585080"/>
                </a:moveTo>
                <a:lnTo>
                  <a:pt x="0" y="0"/>
                </a:lnTo>
                <a:lnTo>
                  <a:pt x="640080" y="0"/>
                </a:lnTo>
                <a:lnTo>
                  <a:pt x="640080" y="4585080"/>
                </a:lnTo>
                <a:lnTo>
                  <a:pt x="0" y="4585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200400" y="1157457"/>
            <a:ext cx="8321040" cy="7082"/>
          </a:xfrm>
          <a:custGeom>
            <a:avLst/>
            <a:gdLst/>
            <a:ahLst/>
            <a:cxnLst/>
            <a:rect l="l" t="t" r="r" b="b"/>
            <a:pathLst>
              <a:path w="8321040" h="7082">
                <a:moveTo>
                  <a:pt x="0" y="0"/>
                </a:moveTo>
                <a:lnTo>
                  <a:pt x="832104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-7641" y="0"/>
            <a:ext cx="2750841" cy="6858000"/>
          </a:xfrm>
          <a:custGeom>
            <a:avLst/>
            <a:gdLst/>
            <a:ahLst/>
            <a:cxnLst/>
            <a:rect l="l" t="t" r="r" b="b"/>
            <a:pathLst>
              <a:path w="2750841" h="6858000">
                <a:moveTo>
                  <a:pt x="0" y="6858000"/>
                </a:moveTo>
                <a:lnTo>
                  <a:pt x="0" y="0"/>
                </a:lnTo>
                <a:lnTo>
                  <a:pt x="2750841" y="0"/>
                </a:lnTo>
                <a:lnTo>
                  <a:pt x="2750841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200400" y="456883"/>
            <a:ext cx="8351520" cy="632277"/>
          </a:xfrm>
          <a:custGeom>
            <a:avLst/>
            <a:gdLst/>
            <a:ahLst/>
            <a:cxnLst/>
            <a:rect l="l" t="t" r="r" b="b"/>
            <a:pathLst>
              <a:path w="8351520" h="632277">
                <a:moveTo>
                  <a:pt x="0" y="632277"/>
                </a:moveTo>
                <a:lnTo>
                  <a:pt x="0" y="0"/>
                </a:lnTo>
                <a:lnTo>
                  <a:pt x="8351520" y="0"/>
                </a:lnTo>
                <a:lnTo>
                  <a:pt x="8351520" y="632277"/>
                </a:lnTo>
                <a:lnTo>
                  <a:pt x="0" y="632277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Materials: From Natural Resources to Everyday Objects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3577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369977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46925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521191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870"/>
              </a:spcAft>
              <a:buNone/>
            </a:pPr>
            <a:r>
              <a:rPr lang="en-US" sz="87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Materials are the physical substances that make up the world around us, such as metals, plastics, wood, glass, and textiles.</a:t>
            </a:r>
            <a:endParaRPr lang="en-US" sz="870" dirty="0"/>
          </a:p>
          <a:p>
            <a:pPr algn="l" marL="0" indent="0">
              <a:lnSpc>
                <a:spcPct val="100000"/>
              </a:lnSpc>
              <a:spcAft>
                <a:spcPts val="870"/>
              </a:spcAft>
              <a:buNone/>
            </a:pPr>
            <a:r>
              <a:rPr lang="en-US" sz="87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materials are obtained from natural resources, which are the raw materials found in the environment that can be used to produce the things we need.</a:t>
            </a:r>
            <a:endParaRPr lang="en-US" sz="870" dirty="0"/>
          </a:p>
        </p:txBody>
      </p:sp>
      <p:sp>
        <p:nvSpPr>
          <p:cNvPr id="17" name="Text 15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966"/>
              </a:spcAft>
              <a:buNone/>
            </a:pPr>
            <a:r>
              <a:rPr lang="en-US" sz="966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availability and accessibility of materials are crucial for meeting human needs.</a:t>
            </a:r>
            <a:endParaRPr lang="en-US" sz="966" dirty="0"/>
          </a:p>
          <a:p>
            <a:pPr algn="l" marL="0" indent="0">
              <a:lnSpc>
                <a:spcPct val="100000"/>
              </a:lnSpc>
              <a:spcAft>
                <a:spcPts val="966"/>
              </a:spcAft>
              <a:buNone/>
            </a:pPr>
            <a:r>
              <a:rPr lang="en-US" sz="966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wood is used to build homes, paper is made from trees, and metals are essential for constructing vehicles and machinery.</a:t>
            </a:r>
            <a:endParaRPr lang="en-US" sz="966" dirty="0"/>
          </a:p>
        </p:txBody>
      </p:sp>
      <p:sp>
        <p:nvSpPr>
          <p:cNvPr id="18" name="Text 16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Throughout this lesson, students will delve into the significance of materials in our daily lives and how they play a vital role in sustaining human needs.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understanding the relationship between materials and resources, students will gain a deeper appreciation for the natural world and the importance of responsible resource management.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Materials and Their Importance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Availability and Accessibility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Lesson Overview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Understanding and Appreciation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Subject Knowledge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Materials: From Natural Resources to Everyday Objects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8654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69061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61316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76806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069061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371044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2037072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41"/>
              </a:spcAft>
              <a:buNone/>
            </a:pPr>
            <a:r>
              <a:rPr lang="en-US" sz="94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Materials are the physical substances that make up the world around us.</a:t>
            </a:r>
            <a:endParaRPr lang="en-US" sz="941" dirty="0"/>
          </a:p>
          <a:p>
            <a:pPr algn="l" marL="0" indent="0">
              <a:lnSpc>
                <a:spcPct val="168000"/>
              </a:lnSpc>
              <a:spcAft>
                <a:spcPts val="941"/>
              </a:spcAft>
              <a:buNone/>
            </a:pPr>
            <a:r>
              <a:rPr lang="en-US" sz="94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metals, plastics, wood, glass, and textiles.</a:t>
            </a:r>
            <a:endParaRPr lang="en-US" sz="941" dirty="0"/>
          </a:p>
        </p:txBody>
      </p:sp>
      <p:sp>
        <p:nvSpPr>
          <p:cNvPr id="15" name="Text 13"/>
          <p:cNvSpPr/>
          <p:nvPr/>
        </p:nvSpPr>
        <p:spPr>
          <a:xfrm>
            <a:off x="2037072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Definition of Materials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297839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Materials are obtained from natural resources.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Natural resources are raw materials found in the environment.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297838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Source of Materials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58238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35"/>
              </a:spcAft>
              <a:buNone/>
            </a:pPr>
            <a:r>
              <a:rPr lang="en-US" sz="93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Availability and accessibility of materials are crucial for meeting human needs.</a:t>
            </a:r>
            <a:endParaRPr lang="en-US" sz="935" dirty="0"/>
          </a:p>
          <a:p>
            <a:pPr algn="l" marL="0" indent="0">
              <a:lnSpc>
                <a:spcPct val="168000"/>
              </a:lnSpc>
              <a:spcAft>
                <a:spcPts val="935"/>
              </a:spcAft>
              <a:buNone/>
            </a:pPr>
            <a:r>
              <a:rPr lang="en-US" sz="93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Examples: wood for homes, paper from trees, metals from ores.</a:t>
            </a:r>
            <a:endParaRPr lang="en-US" sz="935" dirty="0"/>
          </a:p>
        </p:txBody>
      </p:sp>
      <p:sp>
        <p:nvSpPr>
          <p:cNvPr id="19" name="Text 17"/>
          <p:cNvSpPr/>
          <p:nvPr/>
        </p:nvSpPr>
        <p:spPr>
          <a:xfrm>
            <a:off x="8658237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Importance of Materials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5055" y="2742822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Materials are the physical substances that make up the world around us, including metals, plastics, wood, glass, and textiles.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materials are obtained from natural resources, which are raw materials found in the environment.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5055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Materials as Essential Substances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5054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1" y="1159247"/>
            <a:ext cx="7951470" cy="45719"/>
          </a:xfrm>
          <a:custGeom>
            <a:avLst/>
            <a:gdLst/>
            <a:ahLst/>
            <a:cxnLst/>
            <a:rect l="l" t="t" r="r" b="b"/>
            <a:pathLst>
              <a:path w="7951470" h="45719">
                <a:moveTo>
                  <a:pt x="0" y="0"/>
                </a:moveTo>
                <a:lnTo>
                  <a:pt x="795147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"/>
            <a:ext cx="8032593" cy="1034799"/>
          </a:xfrm>
          <a:custGeom>
            <a:avLst/>
            <a:gdLst/>
            <a:ahLst/>
            <a:cxnLst/>
            <a:rect l="l" t="t" r="r" b="b"/>
            <a:pathLst>
              <a:path w="8032593" h="1034799">
                <a:moveTo>
                  <a:pt x="0" y="1034799"/>
                </a:moveTo>
                <a:lnTo>
                  <a:pt x="0" y="0"/>
                </a:lnTo>
                <a:lnTo>
                  <a:pt x="8032593" y="0"/>
                </a:lnTo>
                <a:lnTo>
                  <a:pt x="8032593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Materials and Resources Overview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90016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031" r="330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378704" y="2742822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availability and accessibility of materials are crucial for meeting human needs.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wood is used for building homes, paper is made from trees, and metals are essential for various applications.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78704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Importance of Availability and Accessibility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378704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2353" y="2742822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role of materials in our daily lives helps in developing a deeper appreciation for natural resources.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Responsible usage of resources is necessary to ensure sustainability for future generations.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12353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Sustainable Resource Management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112352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57765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Materials: From Natural Resources to Everyday Objects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306913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Importance of Materials in Daily Life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Materials: From Natural Resources to Everyday Objects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8654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69061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61316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76806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069061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371044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2037072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96"/>
              </a:spcAft>
              <a:buNone/>
            </a:pPr>
            <a:r>
              <a:rPr lang="en-US" sz="996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Materials are physical substances that make up the world around us.</a:t>
            </a:r>
            <a:endParaRPr lang="en-US" sz="996" dirty="0"/>
          </a:p>
          <a:p>
            <a:pPr algn="l" marL="0" indent="0">
              <a:lnSpc>
                <a:spcPct val="168000"/>
              </a:lnSpc>
              <a:spcAft>
                <a:spcPts val="996"/>
              </a:spcAft>
              <a:buNone/>
            </a:pPr>
            <a:r>
              <a:rPr lang="en-US" sz="996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metals, plastics, wood, glass, and textiles.</a:t>
            </a:r>
            <a:endParaRPr lang="en-US" sz="996" dirty="0"/>
          </a:p>
        </p:txBody>
      </p:sp>
      <p:sp>
        <p:nvSpPr>
          <p:cNvPr id="15" name="Text 13"/>
          <p:cNvSpPr/>
          <p:nvPr/>
        </p:nvSpPr>
        <p:spPr>
          <a:xfrm>
            <a:off x="2037072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Definition of Materials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297839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Materials are obtained from natural resources.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Natural resources are raw materials found in the environment.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297838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Source of Materials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58238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35"/>
              </a:spcAft>
              <a:buNone/>
            </a:pPr>
            <a:r>
              <a:rPr lang="en-US" sz="93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Availability of materials is crucial for meeting human needs.</a:t>
            </a:r>
            <a:endParaRPr lang="en-US" sz="935" dirty="0"/>
          </a:p>
          <a:p>
            <a:pPr algn="l" marL="0" indent="0">
              <a:lnSpc>
                <a:spcPct val="168000"/>
              </a:lnSpc>
              <a:spcAft>
                <a:spcPts val="935"/>
              </a:spcAft>
              <a:buNone/>
            </a:pPr>
            <a:r>
              <a:rPr lang="en-US" sz="93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Examples: wood for homes, paper from trees, metals for vehicles and machinery.</a:t>
            </a:r>
            <a:endParaRPr lang="en-US" sz="935" dirty="0"/>
          </a:p>
        </p:txBody>
      </p:sp>
      <p:sp>
        <p:nvSpPr>
          <p:cNvPr id="19" name="Text 17"/>
          <p:cNvSpPr/>
          <p:nvPr/>
        </p:nvSpPr>
        <p:spPr>
          <a:xfrm>
            <a:off x="8658237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Importance of Availability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Role of Natural Resources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Materials: From Natural Resources to Everyday Objects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3577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369977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46925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521191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Materials are the physical substances that make up the world around us, including metals, plastics, wood, glass, and textiles.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materials are obtained from natural resources, which are the raw materials found in the environment that can be used to produce the things we need.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availability and accessibility of materials are crucial for meeting human needs, such as using wood for building homes and paper made from trees.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role of materials in our daily lives emphasizes the need to use natural resources responsibly to sustain our society.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Materials as Essential Substances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Sourcing from Natural Resources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Crucial for Human Needs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Responsibility in Usage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0"/>
            <a:ext cx="3840480" cy="6858000"/>
          </a:xfrm>
          <a:custGeom>
            <a:avLst/>
            <a:gdLst/>
            <a:ahLst/>
            <a:cxnLst/>
            <a:rect l="l" t="t" r="r" b="b"/>
            <a:pathLst>
              <a:path w="3840480" h="6858000">
                <a:moveTo>
                  <a:pt x="0" y="685800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531" r="305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297680" y="2712342"/>
            <a:ext cx="3383280" cy="3291840"/>
          </a:xfrm>
          <a:custGeom>
            <a:avLst/>
            <a:gdLst/>
            <a:ahLst/>
            <a:cxnLst/>
            <a:rect l="l" t="t" r="r" b="b"/>
            <a:pathLst>
              <a:path w="3383280" h="3291840">
                <a:moveTo>
                  <a:pt x="0" y="3291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Materials such as metals, plastics, wood, glass, and textiles are essential for meeting human needs.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materials are obtained from natural resources found in the environment.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297680" y="2037580"/>
            <a:ext cx="3383280" cy="640080"/>
          </a:xfrm>
          <a:custGeom>
            <a:avLst/>
            <a:gdLst/>
            <a:ahLst/>
            <a:cxnLst/>
            <a:rect l="l" t="t" r="r" b="b"/>
            <a:pathLst>
              <a:path w="3383280" h="640080">
                <a:moveTo>
                  <a:pt x="0" y="6400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Availability of Materials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297679" y="1157457"/>
            <a:ext cx="7223760" cy="7082"/>
          </a:xfrm>
          <a:custGeom>
            <a:avLst/>
            <a:gdLst/>
            <a:ahLst/>
            <a:cxnLst/>
            <a:rect l="l" t="t" r="r" b="b"/>
            <a:pathLst>
              <a:path w="7223760" h="7082">
                <a:moveTo>
                  <a:pt x="0" y="0"/>
                </a:moveTo>
                <a:lnTo>
                  <a:pt x="72237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297679" y="1"/>
            <a:ext cx="7257841" cy="1034799"/>
          </a:xfrm>
          <a:custGeom>
            <a:avLst/>
            <a:gdLst/>
            <a:ahLst/>
            <a:cxnLst/>
            <a:rect l="l" t="t" r="r" b="b"/>
            <a:pathLst>
              <a:path w="7257841" h="1034799">
                <a:moveTo>
                  <a:pt x="0" y="1034799"/>
                </a:moveTo>
                <a:lnTo>
                  <a:pt x="0" y="0"/>
                </a:lnTo>
                <a:lnTo>
                  <a:pt x="7257841" y="0"/>
                </a:lnTo>
                <a:lnTo>
                  <a:pt x="72578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Availability and Accessibility of Materials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172240" y="2712342"/>
            <a:ext cx="3383280" cy="3291840"/>
          </a:xfrm>
          <a:custGeom>
            <a:avLst/>
            <a:gdLst/>
            <a:ahLst/>
            <a:cxnLst/>
            <a:rect l="l" t="t" r="r" b="b"/>
            <a:pathLst>
              <a:path w="3383280" h="3291840">
                <a:moveTo>
                  <a:pt x="0" y="3291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Wood is used for building homes.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Paper is produced from trees.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Metals are utilized in various industries for manufacturing products.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172240" y="2037580"/>
            <a:ext cx="3383280" cy="640080"/>
          </a:xfrm>
          <a:custGeom>
            <a:avLst/>
            <a:gdLst/>
            <a:ahLst/>
            <a:cxnLst/>
            <a:rect l="l" t="t" r="r" b="b"/>
            <a:pathLst>
              <a:path w="3383280" h="640080">
                <a:moveTo>
                  <a:pt x="0" y="6400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Accessibility of Materials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297679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63666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406264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514639" y="6309360"/>
            <a:ext cx="7040881" cy="548640"/>
          </a:xfrm>
          <a:custGeom>
            <a:avLst/>
            <a:gdLst/>
            <a:ahLst/>
            <a:cxnLst/>
            <a:rect l="l" t="t" r="r" b="b"/>
            <a:pathLst>
              <a:path w="7040881" h="548640">
                <a:moveTo>
                  <a:pt x="0" y="548640"/>
                </a:moveTo>
                <a:lnTo>
                  <a:pt x="0" y="0"/>
                </a:lnTo>
                <a:lnTo>
                  <a:pt x="7040881" y="0"/>
                </a:lnTo>
                <a:lnTo>
                  <a:pt x="704088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Materials: From Natural Resources to Everyday Objects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096049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57649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Wood as a Building Material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Materials: From Natural Resources to Everyday Objects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6804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08387A"/>
          </a:solidFill>
          <a:ln w="38100">
            <a:solidFill>
              <a:srgbClr val="1570E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564203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55"/>
              </a:spcAft>
              <a:buNone/>
            </a:pPr>
            <a:r>
              <a:rPr lang="en-US" sz="95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Wood is a versatile building material sourced from trees, which are renewable resources that play a vital role in the ecosystem.</a:t>
            </a:r>
            <a:endParaRPr lang="en-US" sz="955" dirty="0"/>
          </a:p>
        </p:txBody>
      </p:sp>
      <p:sp>
        <p:nvSpPr>
          <p:cNvPr id="15" name="Text 13"/>
          <p:cNvSpPr/>
          <p:nvPr/>
        </p:nvSpPr>
        <p:spPr>
          <a:xfrm>
            <a:off x="1564203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Natural Resource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279139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08387A"/>
          </a:solidFill>
          <a:ln w="38100">
            <a:solidFill>
              <a:srgbClr val="0C53B7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0231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55"/>
              </a:spcAft>
              <a:buNone/>
            </a:pPr>
            <a:r>
              <a:rPr lang="en-US" sz="95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Wood offers excellent structural strength, making it ideal for constructing buildings, furniture, and various other products.</a:t>
            </a:r>
            <a:endParaRPr lang="en-US" sz="955" dirty="0"/>
          </a:p>
        </p:txBody>
      </p:sp>
      <p:sp>
        <p:nvSpPr>
          <p:cNvPr id="18" name="Text 16"/>
          <p:cNvSpPr/>
          <p:nvPr/>
        </p:nvSpPr>
        <p:spPr>
          <a:xfrm>
            <a:off x="360231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Structural Integrity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63095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36"/>
              </a:spcAft>
              <a:buNone/>
            </a:pPr>
            <a:r>
              <a:rPr lang="en-US" sz="936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Proper forest management practices ensure the sustainability of wood as a building material, promoting reforestation and responsible harvesting.</a:t>
            </a:r>
            <a:endParaRPr lang="en-US" sz="936" dirty="0"/>
          </a:p>
        </p:txBody>
      </p:sp>
      <p:sp>
        <p:nvSpPr>
          <p:cNvPr id="20" name="Text 18"/>
          <p:cNvSpPr/>
          <p:nvPr/>
        </p:nvSpPr>
        <p:spPr>
          <a:xfrm>
            <a:off x="563095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Sustainability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895922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08387A"/>
          </a:solidFill>
          <a:ln w="38100">
            <a:solidFill>
              <a:srgbClr val="0C53B7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706835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86"/>
              </a:spcAft>
              <a:buNone/>
            </a:pPr>
            <a:r>
              <a:rPr lang="en-US" sz="986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Wood provides natural insulation, helping to regulate indoor temperatures and reduce energy consumption in buildings.</a:t>
            </a:r>
            <a:endParaRPr lang="en-US" sz="986" dirty="0"/>
          </a:p>
        </p:txBody>
      </p:sp>
      <p:sp>
        <p:nvSpPr>
          <p:cNvPr id="23" name="Text 21"/>
          <p:cNvSpPr/>
          <p:nvPr/>
        </p:nvSpPr>
        <p:spPr>
          <a:xfrm>
            <a:off x="7706835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Insulation Properties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902031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08387A"/>
          </a:solidFill>
          <a:ln w="38100">
            <a:solidFill>
              <a:srgbClr val="1570E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712944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natural beauty of wood enhances the visual appeal of structures, creating warm and inviting spaces.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9712944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Aesthetics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82004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08387A"/>
          </a:solidFill>
          <a:ln w="38100">
            <a:solidFill>
              <a:srgbClr val="1570E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9" y="1554480"/>
            <a:ext cx="2103120" cy="4389120"/>
          </a:xfrm>
          <a:custGeom>
            <a:avLst/>
            <a:gdLst/>
            <a:ahLst/>
            <a:cxnLst/>
            <a:rect l="l" t="t" r="r" b="b"/>
            <a:pathLst>
              <a:path w="2103120" h="4389120">
                <a:moveTo>
                  <a:pt x="0" y="438912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4389120"/>
                </a:lnTo>
                <a:lnTo>
                  <a:pt x="0" y="4389120"/>
                </a:lnTo>
              </a:path>
            </a:pathLst>
          </a:custGeom>
          <a:solidFill>
            <a:srgbClr val="0E2841">
              <a:alpha val="3137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83161" y="2660491"/>
            <a:ext cx="1828800" cy="3108960"/>
          </a:xfrm>
          <a:custGeom>
            <a:avLst/>
            <a:gdLst/>
            <a:ahLst/>
            <a:cxnLst/>
            <a:rect l="l" t="t" r="r" b="b"/>
            <a:pathLst>
              <a:path w="1828800" h="3108960">
                <a:moveTo>
                  <a:pt x="0" y="31089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Trees are harvested from sustainably managed forests.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Logs are transported to the paper mill for processing.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83161" y="2178983"/>
            <a:ext cx="1828800" cy="457521"/>
          </a:xfrm>
          <a:custGeom>
            <a:avLst/>
            <a:gdLst/>
            <a:ahLst/>
            <a:cxnLst/>
            <a:rect l="l" t="t" r="r" b="b"/>
            <a:pathLst>
              <a:path w="1828800" h="457521">
                <a:moveTo>
                  <a:pt x="0" y="457521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Harvesting Trees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833739" y="1554480"/>
            <a:ext cx="2103120" cy="4389120"/>
          </a:xfrm>
          <a:custGeom>
            <a:avLst/>
            <a:gdLst/>
            <a:ahLst/>
            <a:cxnLst/>
            <a:rect l="l" t="t" r="r" b="b"/>
            <a:pathLst>
              <a:path w="2103120" h="4389120">
                <a:moveTo>
                  <a:pt x="0" y="438912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4389120"/>
                </a:lnTo>
                <a:lnTo>
                  <a:pt x="0" y="4389120"/>
                </a:lnTo>
              </a:path>
            </a:pathLst>
          </a:custGeom>
          <a:solidFill>
            <a:srgbClr val="0E2841">
              <a:alpha val="3137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976821" y="2660491"/>
            <a:ext cx="1828800" cy="3108960"/>
          </a:xfrm>
          <a:custGeom>
            <a:avLst/>
            <a:gdLst/>
            <a:ahLst/>
            <a:cxnLst/>
            <a:rect l="l" t="t" r="r" b="b"/>
            <a:pathLst>
              <a:path w="1828800" h="3108960">
                <a:moveTo>
                  <a:pt x="0" y="31089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Logs are debarked and chipped into small pieces.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wood chips are then cooked in a chemical solution to break them down into pulp.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76821" y="2178983"/>
            <a:ext cx="1828800" cy="457521"/>
          </a:xfrm>
          <a:custGeom>
            <a:avLst/>
            <a:gdLst/>
            <a:ahLst/>
            <a:cxnLst/>
            <a:rect l="l" t="t" r="r" b="b"/>
            <a:pathLst>
              <a:path w="1828800" h="457521">
                <a:moveTo>
                  <a:pt x="0" y="457521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Wood Processing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27399" y="1554480"/>
            <a:ext cx="2103120" cy="4389120"/>
          </a:xfrm>
          <a:custGeom>
            <a:avLst/>
            <a:gdLst/>
            <a:ahLst/>
            <a:cxnLst/>
            <a:rect l="l" t="t" r="r" b="b"/>
            <a:pathLst>
              <a:path w="2103120" h="4389120">
                <a:moveTo>
                  <a:pt x="0" y="438912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4389120"/>
                </a:lnTo>
                <a:lnTo>
                  <a:pt x="0" y="4389120"/>
                </a:lnTo>
              </a:path>
            </a:pathLst>
          </a:custGeom>
          <a:solidFill>
            <a:srgbClr val="0E2841">
              <a:alpha val="3137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170481" y="2660491"/>
            <a:ext cx="1828800" cy="3108960"/>
          </a:xfrm>
          <a:custGeom>
            <a:avLst/>
            <a:gdLst/>
            <a:ahLst/>
            <a:cxnLst/>
            <a:rect l="l" t="t" r="r" b="b"/>
            <a:pathLst>
              <a:path w="1828800" h="3108960">
                <a:moveTo>
                  <a:pt x="0" y="31089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pulp is washed and screened to remove impurities.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then bleached to achieve the desired brightness.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170481" y="2178983"/>
            <a:ext cx="1828800" cy="457521"/>
          </a:xfrm>
          <a:custGeom>
            <a:avLst/>
            <a:gdLst/>
            <a:ahLst/>
            <a:cxnLst/>
            <a:rect l="l" t="t" r="r" b="b"/>
            <a:pathLst>
              <a:path w="1828800" h="457521">
                <a:moveTo>
                  <a:pt x="0" y="457521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Pulp Formation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221059" y="1554480"/>
            <a:ext cx="2103120" cy="4389120"/>
          </a:xfrm>
          <a:custGeom>
            <a:avLst/>
            <a:gdLst/>
            <a:ahLst/>
            <a:cxnLst/>
            <a:rect l="l" t="t" r="r" b="b"/>
            <a:pathLst>
              <a:path w="2103120" h="4389120">
                <a:moveTo>
                  <a:pt x="0" y="438912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4389120"/>
                </a:lnTo>
                <a:lnTo>
                  <a:pt x="0" y="4389120"/>
                </a:lnTo>
              </a:path>
            </a:pathLst>
          </a:custGeom>
          <a:solidFill>
            <a:srgbClr val="0E2841">
              <a:alpha val="3137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64141" y="2660491"/>
            <a:ext cx="1828800" cy="3108960"/>
          </a:xfrm>
          <a:custGeom>
            <a:avLst/>
            <a:gdLst/>
            <a:ahLst/>
            <a:cxnLst/>
            <a:rect l="l" t="t" r="r" b="b"/>
            <a:pathLst>
              <a:path w="1828800" h="3108960">
                <a:moveTo>
                  <a:pt x="0" y="31089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pulp is mixed with water and additives to create a slurry.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slurry is spread onto a mesh screen to form a sheet of paper.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364141" y="2178983"/>
            <a:ext cx="1828800" cy="457521"/>
          </a:xfrm>
          <a:custGeom>
            <a:avLst/>
            <a:gdLst/>
            <a:ahLst/>
            <a:cxnLst/>
            <a:rect l="l" t="t" r="r" b="b"/>
            <a:pathLst>
              <a:path w="1828800" h="457521">
                <a:moveTo>
                  <a:pt x="0" y="457521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Paper Making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414718" y="1554480"/>
            <a:ext cx="2103120" cy="4389120"/>
          </a:xfrm>
          <a:custGeom>
            <a:avLst/>
            <a:gdLst/>
            <a:ahLst/>
            <a:cxnLst/>
            <a:rect l="l" t="t" r="r" b="b"/>
            <a:pathLst>
              <a:path w="2103120" h="4389120">
                <a:moveTo>
                  <a:pt x="0" y="438912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4389120"/>
                </a:lnTo>
                <a:lnTo>
                  <a:pt x="0" y="4389120"/>
                </a:lnTo>
              </a:path>
            </a:pathLst>
          </a:custGeom>
          <a:solidFill>
            <a:srgbClr val="0E2841">
              <a:alpha val="3137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557800" y="2660491"/>
            <a:ext cx="1828800" cy="3108960"/>
          </a:xfrm>
          <a:custGeom>
            <a:avLst/>
            <a:gdLst/>
            <a:ahLst/>
            <a:cxnLst/>
            <a:rect l="l" t="t" r="r" b="b"/>
            <a:pathLst>
              <a:path w="1828800" h="3108960">
                <a:moveTo>
                  <a:pt x="0" y="31089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paper sheet is dried using heated rollers.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may undergo additional processes like calendaring for smoothness.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51878" y="2178983"/>
            <a:ext cx="1828800" cy="457521"/>
          </a:xfrm>
          <a:custGeom>
            <a:avLst/>
            <a:gdLst/>
            <a:ahLst/>
            <a:cxnLst/>
            <a:rect l="l" t="t" r="r" b="b"/>
            <a:pathLst>
              <a:path w="1828800" h="457521">
                <a:moveTo>
                  <a:pt x="0" y="457521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Drying and Finishing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79" y="1164795"/>
            <a:ext cx="10877759" cy="45719"/>
          </a:xfrm>
          <a:custGeom>
            <a:avLst/>
            <a:gdLst/>
            <a:ahLst/>
            <a:cxnLst/>
            <a:rect l="l" t="t" r="r" b="b"/>
            <a:pathLst>
              <a:path w="10877759" h="45719">
                <a:moveTo>
                  <a:pt x="0" y="0"/>
                </a:moveTo>
                <a:lnTo>
                  <a:pt x="10877759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Paper Production from Trees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783162" y="1693700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976822" y="1693700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02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170482" y="1693700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364142" y="1693700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557801" y="1693700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Materials: From Natural Resources to Everyday Objects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57649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Metals in Everyday Objects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Materials: From Natural Resources to Everyday Objects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6804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08387A"/>
          </a:solidFill>
          <a:ln w="38100">
            <a:solidFill>
              <a:srgbClr val="1570E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564203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Used in beverage cans, foil, window frames, and aircraft construction.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564203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Aluminum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279139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08387A"/>
          </a:solidFill>
          <a:ln w="38100">
            <a:solidFill>
              <a:srgbClr val="0C53B7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0231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 in cars, buildings, appliances, and infrastructure like bridges and railways.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60231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Steel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63095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Utilized in electrical wiring, plumbing, roofing, and electronic devices.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63095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Copper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895922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08387A"/>
          </a:solidFill>
          <a:ln w="38100">
            <a:solidFill>
              <a:srgbClr val="0C53B7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706835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Seen in jewelry, electronics, and dental work for its conductivity and corrosion resistance.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06835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Gold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902031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08387A"/>
          </a:solidFill>
          <a:ln w="38100">
            <a:solidFill>
              <a:srgbClr val="1570E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712944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Essential in manufacturing tools, machinery, vehicles, and structural components.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9712944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Iron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82004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08387A"/>
          </a:solidFill>
          <a:ln w="38100">
            <a:solidFill>
              <a:srgbClr val="1570E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Responsibility in Resource Usage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Materials: From Natural Resources to Everyday Objects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8654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69061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61316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76806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069061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371044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2037072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Physical substances that make up the world around us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metals, plastics, wood, glass, and textiles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037072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Materials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297839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Raw materials found in the environment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Used to produce the things we need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297838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Natural Resources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58238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794"/>
              </a:spcAft>
              <a:buNone/>
            </a:pPr>
            <a:r>
              <a:rPr lang="en-US" sz="794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Crucial for meeting human needs</a:t>
            </a:r>
            <a:endParaRPr lang="en-US" sz="794" dirty="0"/>
          </a:p>
          <a:p>
            <a:pPr algn="l" marL="0" indent="0">
              <a:lnSpc>
                <a:spcPct val="168000"/>
              </a:lnSpc>
              <a:spcAft>
                <a:spcPts val="794"/>
              </a:spcAft>
              <a:buNone/>
            </a:pPr>
            <a:r>
              <a:rPr lang="en-US" sz="794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Wood is used to build homes</a:t>
            </a:r>
            <a:endParaRPr lang="en-US" sz="794" dirty="0"/>
          </a:p>
          <a:p>
            <a:pPr algn="l" marL="0" indent="0">
              <a:lnSpc>
                <a:spcPct val="168000"/>
              </a:lnSpc>
              <a:spcAft>
                <a:spcPts val="794"/>
              </a:spcAft>
              <a:buNone/>
            </a:pPr>
            <a:r>
              <a:rPr lang="en-US" sz="794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Paper is made from trees</a:t>
            </a:r>
            <a:endParaRPr lang="en-US" sz="794" dirty="0"/>
          </a:p>
          <a:p>
            <a:pPr algn="l" marL="0" indent="0">
              <a:lnSpc>
                <a:spcPct val="168000"/>
              </a:lnSpc>
              <a:spcAft>
                <a:spcPts val="794"/>
              </a:spcAft>
              <a:buNone/>
            </a:pPr>
            <a:r>
              <a:rPr lang="en-US" sz="794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Metals are essential for manufacturing machinery and tools</a:t>
            </a:r>
            <a:endParaRPr lang="en-US" sz="794" dirty="0"/>
          </a:p>
        </p:txBody>
      </p:sp>
      <p:sp>
        <p:nvSpPr>
          <p:cNvPr id="19" name="Text 17"/>
          <p:cNvSpPr/>
          <p:nvPr/>
        </p:nvSpPr>
        <p:spPr>
          <a:xfrm>
            <a:off x="8658237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Availability and Accessibility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2024-11-03T23:08:41Z</dcterms:created>
  <dcterms:modified xsi:type="dcterms:W3CDTF">2024-11-03T23:08:41Z</dcterms:modified>
</cp:coreProperties>
</file>