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notesMasterIdLst>
    <p:notesMasterId r:id="rId2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176716df53a4603184e5a7115a3ae760a56aa9fe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5f3a05baae00a6b7806de0e730e5f27749bb6e8f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3d580f1a9146eb2db1ce9dfb4815a01f7356c32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b56977ea09cf0187792e4ac398d8cb949768e252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52d1676005b354d6400a8fa36beeb22b79c3c6d4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befdcd69508b0dce82e3a3e0a9840382e70b3b61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0846aeedacf76b12622ed87b3ea750d8406264a3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79b62434bfef59c8900d035692f72222d076aac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91b46f1055d493b3fedbc6c14a91b2646739181f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cd7ba5c985e6644c5d39d69fc427c6edd301fab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85c5a2d42946597606ce79d05fb054c8db42d938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ed843bd37d3f1823174cf12f543341493136e3d8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26a74dba68b7f7937ccaa0400d229ea096084328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164e6904c9b6916a3d8135c71973a7ab811f46b8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8e2a6d09f774e4659af94e0dce37cba31c559289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a5abf5325f7807e840f0adfe0e93d87968258983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a6b7d4508bb12105ab9883f91e7b1d2a6602334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5158409"/>
            <a:ext cx="12192000" cy="169959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53440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0"/>
                </a:moveTo>
                <a:lnTo>
                  <a:pt x="3657600" y="0"/>
                </a:lnTo>
                <a:lnTo>
                  <a:pt x="3657600" y="0"/>
                </a:lnTo>
                <a:lnTo>
                  <a:pt x="3657600" y="6858000"/>
                </a:lnTo>
                <a:lnTo>
                  <a:pt x="3657600" y="6858000"/>
                </a:lnTo>
                <a:lnTo>
                  <a:pt x="0" y="6858000"/>
                </a:lnTo>
                <a:lnTo>
                  <a:pt x="0" y="0"/>
                </a:lnTo>
              </a:path>
            </a:pathLst>
          </a:custGeom>
          <a:blipFill>
            <a:blip r:embed="rId1"/>
            <a:srcRect/>
            <a:stretch>
              <a:fillRect l="-116667" r="-11666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31520" y="1969477"/>
            <a:ext cx="7182196" cy="265896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5331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Comprehensive Guide to Export Requirements and Compliance</a:t>
            </a:r>
            <a:endParaRPr lang="en-US" sz="5331" dirty="0"/>
          </a:p>
        </p:txBody>
      </p:sp>
      <p:sp>
        <p:nvSpPr>
          <p:cNvPr id="7" name="Text 5"/>
          <p:cNvSpPr/>
          <p:nvPr/>
        </p:nvSpPr>
        <p:spPr>
          <a:xfrm>
            <a:off x="731521" y="5508978"/>
            <a:ext cx="7182195" cy="1027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Ensuring Successful and Legal International Trade Operations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31520" y="395836"/>
            <a:ext cx="1097280" cy="109728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932927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0911840" y="932927"/>
            <a:ext cx="548640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04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05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06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07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08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09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10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11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12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13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14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15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16</a:t>
            </a:r>
            <a:endParaRPr lang="en-US" sz="1846" dirty="0"/>
          </a:p>
        </p:txBody>
      </p:sp>
      <p:sp>
        <p:nvSpPr>
          <p:cNvPr id="6" name="Text 4"/>
          <p:cNvSpPr/>
          <p:nvPr/>
        </p:nvSpPr>
        <p:spPr>
          <a:xfrm>
            <a:off x="4455268" y="932927"/>
            <a:ext cx="6298872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Introduction to Export Requirements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What Are Export Requirements?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Types of Export Requirements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Export Documentation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Export Licenses and Permits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Customs Regulations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Product Classification and Tariffs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Export Controls and Restrictions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Compliance with International Standards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Incoterms and Their Role in Export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Packaging and Labeling Requirements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Export Insurance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Payment Methods in Export</a:t>
            </a:r>
            <a:endParaRPr lang="en-US" sz="1846" dirty="0"/>
          </a:p>
        </p:txBody>
      </p:sp>
      <p:sp>
        <p:nvSpPr>
          <p:cNvPr id="7" name="Text 5"/>
          <p:cNvSpPr/>
          <p:nvPr/>
        </p:nvSpPr>
        <p:spPr>
          <a:xfrm>
            <a:off x="731520" y="979729"/>
            <a:ext cx="3274619" cy="1481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8" name="Text 6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Guide to Export Requirements and Compliance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932927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0911840" y="932927"/>
            <a:ext cx="548640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17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18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19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20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21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22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23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4455268" y="932927"/>
            <a:ext cx="6298872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Role of Freight Forwarders and Customs Brokers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Export Compliance Programs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Penalties for Non-Compliance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Case Study: Successful Export Compliance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Common Challenges in Export Compliance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Resources for Exporters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Summary and Best Practices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731520" y="979729"/>
            <a:ext cx="3274619" cy="1481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8" name="Text 6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Guide to Export Requirements and Compliance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04734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export requirements is crucial for successful international trade.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requirements ensure that goods move smoothly across borders, comply with legal standards, and meet the expectations of foreign markets.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704734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Importance of Export Requirements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531048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Proper knowledge helps businesses avoid delays, penalties, and financial losses.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enables companies to expand their global reach effectively.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531048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Benefits of Proper Knowledge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357361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Export requirements help businesses adhere to legal standards.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also ensure that goods meet the expectations of foreign markets.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357361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Ensuring Compliance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704734" y="0"/>
            <a:ext cx="520375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Guide to Export Requirements and Compliance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04734" y="932927"/>
            <a:ext cx="803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Introduction to Export Requirements</a:t>
            </a:r>
            <a:endParaRPr lang="en-US" sz="3600" dirty="0"/>
          </a:p>
        </p:txBody>
      </p:sp>
      <p:sp>
        <p:nvSpPr>
          <p:cNvPr id="13" name="Text 11"/>
          <p:cNvSpPr/>
          <p:nvPr/>
        </p:nvSpPr>
        <p:spPr>
          <a:xfrm>
            <a:off x="0" y="0"/>
            <a:ext cx="3108960" cy="6858000"/>
          </a:xfrm>
          <a:prstGeom prst="rect">
            <a:avLst/>
          </a:prstGeom>
          <a:blipFill>
            <a:blip r:embed="rId2"/>
            <a:srcRect/>
            <a:stretch>
              <a:fillRect l="-77186" r="-7718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483601" y="0"/>
            <a:ext cx="3708399" cy="6858000"/>
          </a:xfrm>
          <a:prstGeom prst="rect">
            <a:avLst/>
          </a:prstGeom>
          <a:blipFill>
            <a:blip r:embed="rId1"/>
            <a:srcRect/>
            <a:stretch>
              <a:fillRect l="-88753" r="-8875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5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31520" y="0"/>
            <a:ext cx="64922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Guide to Export Requirements and Compliance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31519" y="1015365"/>
            <a:ext cx="6857999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What Are Export Requirements?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731518" y="5889435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934"/>
              </a:spcBef>
              <a:buNone/>
            </a:pPr>
            <a:r>
              <a:rPr lang="en-US" sz="93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serve as a framework to control the flow of goods, protect national security, and ensure compliance with trade agreements.</a:t>
            </a:r>
            <a:endParaRPr lang="en-US" sz="934" dirty="0"/>
          </a:p>
          <a:p>
            <a:pPr algn="l" marL="0" indent="0">
              <a:lnSpc>
                <a:spcPct val="110000"/>
              </a:lnSpc>
              <a:spcBef>
                <a:spcPts val="934"/>
              </a:spcBef>
              <a:buNone/>
            </a:pPr>
            <a:r>
              <a:rPr lang="en-US" sz="93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Exporters must adhere to these to ensure smooth international trade operations.</a:t>
            </a:r>
            <a:endParaRPr lang="en-US" sz="934" dirty="0"/>
          </a:p>
        </p:txBody>
      </p:sp>
      <p:sp>
        <p:nvSpPr>
          <p:cNvPr id="8" name="Text 6"/>
          <p:cNvSpPr/>
          <p:nvPr/>
        </p:nvSpPr>
        <p:spPr>
          <a:xfrm>
            <a:off x="731518" y="525843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Purpose of Export Requirements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18" y="4351871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984"/>
              </a:spcBef>
              <a:buNone/>
            </a:pPr>
            <a:r>
              <a:rPr lang="en-US" sz="98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requirements vary by country, product, and destination.</a:t>
            </a:r>
            <a:endParaRPr lang="en-US" sz="984" dirty="0"/>
          </a:p>
          <a:p>
            <a:pPr algn="l" marL="0" indent="0">
              <a:lnSpc>
                <a:spcPct val="110000"/>
              </a:lnSpc>
              <a:spcBef>
                <a:spcPts val="984"/>
              </a:spcBef>
              <a:buNone/>
            </a:pPr>
            <a:r>
              <a:rPr lang="en-US" sz="98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Making thorough understanding essential for exporters.</a:t>
            </a:r>
            <a:endParaRPr lang="en-US" sz="984" dirty="0"/>
          </a:p>
        </p:txBody>
      </p:sp>
      <p:sp>
        <p:nvSpPr>
          <p:cNvPr id="10" name="Text 8"/>
          <p:cNvSpPr/>
          <p:nvPr/>
        </p:nvSpPr>
        <p:spPr>
          <a:xfrm>
            <a:off x="731518" y="372087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Variability of Requirements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18" y="2835131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888"/>
              </a:spcBef>
              <a:buNone/>
            </a:pPr>
            <a:r>
              <a:rPr lang="en-US" sz="888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Export requirements are the set of rules, regulations, and documentation that exporters must follow to legally ship goods internationally.</a:t>
            </a:r>
            <a:endParaRPr lang="en-US" sz="888" dirty="0"/>
          </a:p>
          <a:p>
            <a:pPr algn="l" marL="0" indent="0">
              <a:lnSpc>
                <a:spcPct val="110000"/>
              </a:lnSpc>
              <a:spcBef>
                <a:spcPts val="888"/>
              </a:spcBef>
              <a:buNone/>
            </a:pPr>
            <a:r>
              <a:rPr lang="en-US" sz="888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serve as a framework to control the flow of goods, protect national security, and ensure compliance with trade agreements.</a:t>
            </a:r>
            <a:endParaRPr lang="en-US" sz="888" dirty="0"/>
          </a:p>
        </p:txBody>
      </p:sp>
      <p:sp>
        <p:nvSpPr>
          <p:cNvPr id="12" name="Text 10"/>
          <p:cNvSpPr/>
          <p:nvPr/>
        </p:nvSpPr>
        <p:spPr>
          <a:xfrm>
            <a:off x="731518" y="220413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Definition of Export Requirements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824222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419373" y="0"/>
            <a:ext cx="4772628" cy="2824223"/>
          </a:xfrm>
          <a:prstGeom prst="rect">
            <a:avLst/>
          </a:prstGeom>
          <a:blipFill>
            <a:blip r:embed="rId1"/>
            <a:srcRect/>
            <a:stretch>
              <a:fillRect l="0" r="0" t="-6308" b="-6308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Adherence to laws, standards, and regulations governing exports.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Critical for avoiding legal issues and ensuring smooth trade operations.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07720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Compliance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Permissions required for certain goods or destinations.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Ensures compliance with international trade laws.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40436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Licensing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Essential paperwork to accompany shipments.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Plays a vital role in facilitating legal and efficient international trade.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Documentation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20" y="0"/>
            <a:ext cx="623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Guide to Export Requirements and Compliance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6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932927"/>
            <a:ext cx="6238241" cy="139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Types of Export Requirements</a:t>
            </a:r>
            <a:endParaRPr lang="en-US" sz="3600" dirty="0"/>
          </a:p>
        </p:txBody>
      </p:sp>
      <p:sp>
        <p:nvSpPr>
          <p:cNvPr id="15" name="Text 13"/>
          <p:cNvSpPr/>
          <p:nvPr/>
        </p:nvSpPr>
        <p:spPr>
          <a:xfrm>
            <a:off x="8077201" y="3139161"/>
            <a:ext cx="548640" cy="548426"/>
          </a:xfrm>
          <a:custGeom>
            <a:avLst/>
            <a:gdLst/>
            <a:ahLst/>
            <a:cxnLst/>
            <a:rect l="l" t="t" r="r" b="b"/>
            <a:pathLst>
              <a:path w="548640" h="548426">
                <a:moveTo>
                  <a:pt x="335438" y="7552"/>
                </a:moveTo>
                <a:cubicBezTo>
                  <a:pt x="345402" y="17511"/>
                  <a:pt x="345506" y="33580"/>
                  <a:pt x="335652" y="43649"/>
                </a:cubicBezTo>
                <a:lnTo>
                  <a:pt x="504990" y="212987"/>
                </a:lnTo>
                <a:cubicBezTo>
                  <a:pt x="515058" y="203131"/>
                  <a:pt x="531127" y="203241"/>
                  <a:pt x="541085" y="213201"/>
                </a:cubicBezTo>
                <a:cubicBezTo>
                  <a:pt x="551153" y="223270"/>
                  <a:pt x="551153" y="239547"/>
                  <a:pt x="541085" y="249512"/>
                </a:cubicBezTo>
                <a:lnTo>
                  <a:pt x="523199" y="267506"/>
                </a:lnTo>
                <a:lnTo>
                  <a:pt x="421125" y="369579"/>
                </a:lnTo>
                <a:lnTo>
                  <a:pt x="403986" y="386717"/>
                </a:lnTo>
                <a:cubicBezTo>
                  <a:pt x="393918" y="396786"/>
                  <a:pt x="377634" y="396786"/>
                  <a:pt x="367677" y="386717"/>
                </a:cubicBezTo>
                <a:cubicBezTo>
                  <a:pt x="358037" y="377076"/>
                  <a:pt x="357609" y="361544"/>
                  <a:pt x="366711" y="351481"/>
                </a:cubicBezTo>
                <a:lnTo>
                  <a:pt x="197263" y="182034"/>
                </a:lnTo>
                <a:cubicBezTo>
                  <a:pt x="187196" y="191033"/>
                  <a:pt x="171664" y="190710"/>
                  <a:pt x="162024" y="181068"/>
                </a:cubicBezTo>
                <a:cubicBezTo>
                  <a:pt x="151957" y="170999"/>
                  <a:pt x="151957" y="154722"/>
                  <a:pt x="162024" y="144757"/>
                </a:cubicBezTo>
                <a:lnTo>
                  <a:pt x="179164" y="127619"/>
                </a:lnTo>
                <a:lnTo>
                  <a:pt x="281134" y="25546"/>
                </a:lnTo>
                <a:lnTo>
                  <a:pt x="299020" y="7552"/>
                </a:lnTo>
                <a:cubicBezTo>
                  <a:pt x="309087" y="-2517"/>
                  <a:pt x="325371" y="-2517"/>
                  <a:pt x="335329" y="7552"/>
                </a:cubicBezTo>
                <a:lnTo>
                  <a:pt x="335438" y="7552"/>
                </a:lnTo>
                <a:moveTo>
                  <a:pt x="299234" y="80065"/>
                </a:moveTo>
                <a:lnTo>
                  <a:pt x="233578" y="145722"/>
                </a:lnTo>
                <a:lnTo>
                  <a:pt x="402916" y="315060"/>
                </a:lnTo>
                <a:lnTo>
                  <a:pt x="468572" y="249402"/>
                </a:lnTo>
                <a:lnTo>
                  <a:pt x="299234" y="80065"/>
                </a:lnTo>
                <a:moveTo>
                  <a:pt x="239470" y="272754"/>
                </a:moveTo>
                <a:lnTo>
                  <a:pt x="275779" y="309065"/>
                </a:lnTo>
                <a:lnTo>
                  <a:pt x="222441" y="362405"/>
                </a:lnTo>
                <a:lnTo>
                  <a:pt x="229941" y="369902"/>
                </a:lnTo>
                <a:cubicBezTo>
                  <a:pt x="243327" y="383289"/>
                  <a:pt x="243327" y="405034"/>
                  <a:pt x="229941" y="418421"/>
                </a:cubicBezTo>
                <a:lnTo>
                  <a:pt x="109980" y="538384"/>
                </a:lnTo>
                <a:cubicBezTo>
                  <a:pt x="96594" y="551771"/>
                  <a:pt x="74851" y="551771"/>
                  <a:pt x="61459" y="538384"/>
                </a:cubicBezTo>
                <a:lnTo>
                  <a:pt x="10046" y="486969"/>
                </a:lnTo>
                <a:cubicBezTo>
                  <a:pt x="-3341" y="473582"/>
                  <a:pt x="-3341" y="451837"/>
                  <a:pt x="10046" y="438450"/>
                </a:cubicBezTo>
                <a:lnTo>
                  <a:pt x="130006" y="318487"/>
                </a:lnTo>
                <a:cubicBezTo>
                  <a:pt x="143393" y="305100"/>
                  <a:pt x="165135" y="305100"/>
                  <a:pt x="178527" y="318487"/>
                </a:cubicBezTo>
                <a:lnTo>
                  <a:pt x="186027" y="325984"/>
                </a:lnTo>
                <a:lnTo>
                  <a:pt x="239366" y="272644"/>
                </a:lnTo>
                <a:lnTo>
                  <a:pt x="239470" y="272754"/>
                </a:lnTo>
                <a:moveTo>
                  <a:pt x="154426" y="367012"/>
                </a:moveTo>
                <a:lnTo>
                  <a:pt x="58672" y="462767"/>
                </a:lnTo>
                <a:lnTo>
                  <a:pt x="85879" y="489975"/>
                </a:lnTo>
                <a:lnTo>
                  <a:pt x="181633" y="394219"/>
                </a:lnTo>
                <a:lnTo>
                  <a:pt x="154426" y="367012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404361" y="3139054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191508" y="130960"/>
                </a:moveTo>
                <a:cubicBezTo>
                  <a:pt x="203513" y="123993"/>
                  <a:pt x="212192" y="112526"/>
                  <a:pt x="215621" y="99024"/>
                </a:cubicBezTo>
                <a:lnTo>
                  <a:pt x="221299" y="76629"/>
                </a:lnTo>
                <a:lnTo>
                  <a:pt x="237375" y="93241"/>
                </a:lnTo>
                <a:cubicBezTo>
                  <a:pt x="247020" y="103210"/>
                  <a:pt x="260308" y="108779"/>
                  <a:pt x="274243" y="108779"/>
                </a:cubicBezTo>
                <a:cubicBezTo>
                  <a:pt x="288173" y="108779"/>
                  <a:pt x="301467" y="103205"/>
                  <a:pt x="311112" y="93241"/>
                </a:cubicBezTo>
                <a:lnTo>
                  <a:pt x="327187" y="76629"/>
                </a:lnTo>
                <a:lnTo>
                  <a:pt x="332865" y="99024"/>
                </a:lnTo>
                <a:cubicBezTo>
                  <a:pt x="336294" y="112526"/>
                  <a:pt x="344974" y="123993"/>
                  <a:pt x="356978" y="130960"/>
                </a:cubicBezTo>
                <a:cubicBezTo>
                  <a:pt x="368982" y="137928"/>
                  <a:pt x="383340" y="139640"/>
                  <a:pt x="396628" y="135893"/>
                </a:cubicBezTo>
                <a:lnTo>
                  <a:pt x="418920" y="129572"/>
                </a:lnTo>
                <a:lnTo>
                  <a:pt x="412599" y="151864"/>
                </a:lnTo>
                <a:cubicBezTo>
                  <a:pt x="408847" y="165261"/>
                  <a:pt x="410564" y="179515"/>
                  <a:pt x="417532" y="191514"/>
                </a:cubicBezTo>
                <a:cubicBezTo>
                  <a:pt x="424499" y="203518"/>
                  <a:pt x="435966" y="212197"/>
                  <a:pt x="449468" y="215626"/>
                </a:cubicBezTo>
                <a:lnTo>
                  <a:pt x="471863" y="221305"/>
                </a:lnTo>
                <a:lnTo>
                  <a:pt x="455251" y="237380"/>
                </a:lnTo>
                <a:cubicBezTo>
                  <a:pt x="445282" y="247025"/>
                  <a:pt x="439713" y="260313"/>
                  <a:pt x="439713" y="274249"/>
                </a:cubicBezTo>
                <a:cubicBezTo>
                  <a:pt x="439713" y="288179"/>
                  <a:pt x="445287" y="301472"/>
                  <a:pt x="455251" y="311117"/>
                </a:cubicBezTo>
                <a:lnTo>
                  <a:pt x="471863" y="327192"/>
                </a:lnTo>
                <a:lnTo>
                  <a:pt x="449468" y="332871"/>
                </a:lnTo>
                <a:cubicBezTo>
                  <a:pt x="435966" y="336300"/>
                  <a:pt x="424499" y="344979"/>
                  <a:pt x="417532" y="356984"/>
                </a:cubicBezTo>
                <a:cubicBezTo>
                  <a:pt x="410564" y="368988"/>
                  <a:pt x="408852" y="383346"/>
                  <a:pt x="412599" y="396634"/>
                </a:cubicBezTo>
                <a:lnTo>
                  <a:pt x="418920" y="418925"/>
                </a:lnTo>
                <a:lnTo>
                  <a:pt x="396628" y="412605"/>
                </a:lnTo>
                <a:cubicBezTo>
                  <a:pt x="383231" y="408852"/>
                  <a:pt x="368977" y="410569"/>
                  <a:pt x="356978" y="417537"/>
                </a:cubicBezTo>
                <a:cubicBezTo>
                  <a:pt x="344974" y="424505"/>
                  <a:pt x="336294" y="435971"/>
                  <a:pt x="332865" y="449473"/>
                </a:cubicBezTo>
                <a:lnTo>
                  <a:pt x="327187" y="471869"/>
                </a:lnTo>
                <a:lnTo>
                  <a:pt x="311112" y="455256"/>
                </a:lnTo>
                <a:cubicBezTo>
                  <a:pt x="301467" y="445287"/>
                  <a:pt x="288179" y="439718"/>
                  <a:pt x="274243" y="439718"/>
                </a:cubicBezTo>
                <a:cubicBezTo>
                  <a:pt x="260313" y="439718"/>
                  <a:pt x="247020" y="445293"/>
                  <a:pt x="237375" y="455256"/>
                </a:cubicBezTo>
                <a:lnTo>
                  <a:pt x="221299" y="471869"/>
                </a:lnTo>
                <a:lnTo>
                  <a:pt x="215621" y="449473"/>
                </a:lnTo>
                <a:cubicBezTo>
                  <a:pt x="212192" y="435971"/>
                  <a:pt x="203513" y="424505"/>
                  <a:pt x="191508" y="417537"/>
                </a:cubicBezTo>
                <a:cubicBezTo>
                  <a:pt x="179504" y="410569"/>
                  <a:pt x="165146" y="408857"/>
                  <a:pt x="151858" y="412605"/>
                </a:cubicBezTo>
                <a:lnTo>
                  <a:pt x="129567" y="418925"/>
                </a:lnTo>
                <a:lnTo>
                  <a:pt x="135887" y="396634"/>
                </a:lnTo>
                <a:cubicBezTo>
                  <a:pt x="139640" y="383236"/>
                  <a:pt x="137923" y="368982"/>
                  <a:pt x="130955" y="356984"/>
                </a:cubicBezTo>
                <a:cubicBezTo>
                  <a:pt x="123987" y="344979"/>
                  <a:pt x="112521" y="336300"/>
                  <a:pt x="99019" y="332871"/>
                </a:cubicBezTo>
                <a:lnTo>
                  <a:pt x="76623" y="327192"/>
                </a:lnTo>
                <a:lnTo>
                  <a:pt x="93236" y="311117"/>
                </a:lnTo>
                <a:cubicBezTo>
                  <a:pt x="103205" y="301472"/>
                  <a:pt x="108773" y="288184"/>
                  <a:pt x="108773" y="274249"/>
                </a:cubicBezTo>
                <a:cubicBezTo>
                  <a:pt x="108773" y="260319"/>
                  <a:pt x="103199" y="247025"/>
                  <a:pt x="93236" y="237380"/>
                </a:cubicBezTo>
                <a:lnTo>
                  <a:pt x="76623" y="221305"/>
                </a:lnTo>
                <a:lnTo>
                  <a:pt x="99019" y="215626"/>
                </a:lnTo>
                <a:cubicBezTo>
                  <a:pt x="112521" y="212197"/>
                  <a:pt x="123987" y="203518"/>
                  <a:pt x="130955" y="191514"/>
                </a:cubicBezTo>
                <a:cubicBezTo>
                  <a:pt x="137923" y="179509"/>
                  <a:pt x="139634" y="165152"/>
                  <a:pt x="135887" y="151864"/>
                </a:cubicBezTo>
                <a:lnTo>
                  <a:pt x="129567" y="129572"/>
                </a:lnTo>
                <a:lnTo>
                  <a:pt x="151858" y="135893"/>
                </a:lnTo>
                <a:cubicBezTo>
                  <a:pt x="165256" y="139645"/>
                  <a:pt x="179510" y="137928"/>
                  <a:pt x="191618" y="130960"/>
                </a:cubicBezTo>
                <a:lnTo>
                  <a:pt x="191508" y="130960"/>
                </a:lnTo>
                <a:moveTo>
                  <a:pt x="238450" y="20470"/>
                </a:moveTo>
                <a:lnTo>
                  <a:pt x="226127" y="7824"/>
                </a:lnTo>
                <a:cubicBezTo>
                  <a:pt x="219697" y="1070"/>
                  <a:pt x="210052" y="-1498"/>
                  <a:pt x="201049" y="856"/>
                </a:cubicBezTo>
                <a:cubicBezTo>
                  <a:pt x="192046" y="3215"/>
                  <a:pt x="185084" y="10391"/>
                  <a:pt x="182724" y="19394"/>
                </a:cubicBezTo>
                <a:lnTo>
                  <a:pt x="178440" y="36435"/>
                </a:lnTo>
                <a:lnTo>
                  <a:pt x="165793" y="86378"/>
                </a:lnTo>
                <a:lnTo>
                  <a:pt x="116284" y="72338"/>
                </a:lnTo>
                <a:lnTo>
                  <a:pt x="99353" y="67625"/>
                </a:lnTo>
                <a:cubicBezTo>
                  <a:pt x="90350" y="65052"/>
                  <a:pt x="80705" y="67625"/>
                  <a:pt x="74171" y="74165"/>
                </a:cubicBezTo>
                <a:cubicBezTo>
                  <a:pt x="67631" y="80705"/>
                  <a:pt x="65063" y="90350"/>
                  <a:pt x="67631" y="99348"/>
                </a:cubicBezTo>
                <a:lnTo>
                  <a:pt x="72453" y="116279"/>
                </a:lnTo>
                <a:lnTo>
                  <a:pt x="86493" y="165788"/>
                </a:lnTo>
                <a:lnTo>
                  <a:pt x="36550" y="178434"/>
                </a:lnTo>
                <a:lnTo>
                  <a:pt x="19509" y="182719"/>
                </a:lnTo>
                <a:cubicBezTo>
                  <a:pt x="10506" y="184969"/>
                  <a:pt x="3434" y="192041"/>
                  <a:pt x="971" y="201044"/>
                </a:cubicBezTo>
                <a:cubicBezTo>
                  <a:pt x="-1492" y="210047"/>
                  <a:pt x="1081" y="219692"/>
                  <a:pt x="7829" y="226122"/>
                </a:cubicBezTo>
                <a:lnTo>
                  <a:pt x="20475" y="238445"/>
                </a:lnTo>
                <a:lnTo>
                  <a:pt x="57344" y="274348"/>
                </a:lnTo>
                <a:lnTo>
                  <a:pt x="20475" y="310251"/>
                </a:lnTo>
                <a:lnTo>
                  <a:pt x="7829" y="322573"/>
                </a:lnTo>
                <a:cubicBezTo>
                  <a:pt x="1075" y="329003"/>
                  <a:pt x="-1492" y="338648"/>
                  <a:pt x="861" y="347651"/>
                </a:cubicBezTo>
                <a:cubicBezTo>
                  <a:pt x="3220" y="356655"/>
                  <a:pt x="10397" y="363617"/>
                  <a:pt x="19400" y="365976"/>
                </a:cubicBezTo>
                <a:lnTo>
                  <a:pt x="36440" y="370261"/>
                </a:lnTo>
                <a:lnTo>
                  <a:pt x="86273" y="382907"/>
                </a:lnTo>
                <a:lnTo>
                  <a:pt x="72344" y="432416"/>
                </a:lnTo>
                <a:lnTo>
                  <a:pt x="67521" y="449347"/>
                </a:lnTo>
                <a:cubicBezTo>
                  <a:pt x="64948" y="458351"/>
                  <a:pt x="67521" y="467996"/>
                  <a:pt x="74061" y="474530"/>
                </a:cubicBezTo>
                <a:cubicBezTo>
                  <a:pt x="80601" y="481070"/>
                  <a:pt x="90246" y="483637"/>
                  <a:pt x="99243" y="481070"/>
                </a:cubicBezTo>
                <a:lnTo>
                  <a:pt x="116174" y="476247"/>
                </a:lnTo>
                <a:lnTo>
                  <a:pt x="165684" y="462208"/>
                </a:lnTo>
                <a:lnTo>
                  <a:pt x="178330" y="512041"/>
                </a:lnTo>
                <a:lnTo>
                  <a:pt x="182615" y="529081"/>
                </a:lnTo>
                <a:cubicBezTo>
                  <a:pt x="184864" y="538085"/>
                  <a:pt x="191936" y="545157"/>
                  <a:pt x="200939" y="547620"/>
                </a:cubicBezTo>
                <a:cubicBezTo>
                  <a:pt x="209943" y="550083"/>
                  <a:pt x="219478" y="547406"/>
                  <a:pt x="226018" y="540762"/>
                </a:cubicBezTo>
                <a:lnTo>
                  <a:pt x="238450" y="528330"/>
                </a:lnTo>
                <a:lnTo>
                  <a:pt x="274353" y="491357"/>
                </a:lnTo>
                <a:lnTo>
                  <a:pt x="310256" y="528330"/>
                </a:lnTo>
                <a:lnTo>
                  <a:pt x="322578" y="540866"/>
                </a:lnTo>
                <a:cubicBezTo>
                  <a:pt x="329118" y="547510"/>
                  <a:pt x="338653" y="550187"/>
                  <a:pt x="347657" y="547724"/>
                </a:cubicBezTo>
                <a:cubicBezTo>
                  <a:pt x="356660" y="545261"/>
                  <a:pt x="363622" y="538189"/>
                  <a:pt x="365981" y="529186"/>
                </a:cubicBezTo>
                <a:lnTo>
                  <a:pt x="370266" y="512145"/>
                </a:lnTo>
                <a:lnTo>
                  <a:pt x="382912" y="462312"/>
                </a:lnTo>
                <a:lnTo>
                  <a:pt x="432422" y="476351"/>
                </a:lnTo>
                <a:lnTo>
                  <a:pt x="449353" y="481174"/>
                </a:lnTo>
                <a:cubicBezTo>
                  <a:pt x="458356" y="483747"/>
                  <a:pt x="468001" y="481174"/>
                  <a:pt x="474535" y="474634"/>
                </a:cubicBezTo>
                <a:cubicBezTo>
                  <a:pt x="481075" y="468094"/>
                  <a:pt x="483643" y="458449"/>
                  <a:pt x="481075" y="449452"/>
                </a:cubicBezTo>
                <a:lnTo>
                  <a:pt x="476252" y="432521"/>
                </a:lnTo>
                <a:lnTo>
                  <a:pt x="462213" y="383011"/>
                </a:lnTo>
                <a:lnTo>
                  <a:pt x="512046" y="370365"/>
                </a:lnTo>
                <a:lnTo>
                  <a:pt x="529087" y="366080"/>
                </a:lnTo>
                <a:cubicBezTo>
                  <a:pt x="538090" y="363831"/>
                  <a:pt x="545162" y="356759"/>
                  <a:pt x="547625" y="347756"/>
                </a:cubicBezTo>
                <a:cubicBezTo>
                  <a:pt x="550088" y="338752"/>
                  <a:pt x="547411" y="329107"/>
                  <a:pt x="540767" y="322677"/>
                </a:cubicBezTo>
                <a:lnTo>
                  <a:pt x="528335" y="310245"/>
                </a:lnTo>
                <a:lnTo>
                  <a:pt x="491362" y="274342"/>
                </a:lnTo>
                <a:lnTo>
                  <a:pt x="528335" y="238439"/>
                </a:lnTo>
                <a:lnTo>
                  <a:pt x="540871" y="226117"/>
                </a:lnTo>
                <a:cubicBezTo>
                  <a:pt x="547515" y="219577"/>
                  <a:pt x="550193" y="210041"/>
                  <a:pt x="547729" y="201038"/>
                </a:cubicBezTo>
                <a:cubicBezTo>
                  <a:pt x="545266" y="192035"/>
                  <a:pt x="538194" y="185073"/>
                  <a:pt x="529191" y="182714"/>
                </a:cubicBezTo>
                <a:lnTo>
                  <a:pt x="512150" y="178429"/>
                </a:lnTo>
                <a:lnTo>
                  <a:pt x="462317" y="165783"/>
                </a:lnTo>
                <a:lnTo>
                  <a:pt x="476357" y="116273"/>
                </a:lnTo>
                <a:lnTo>
                  <a:pt x="481179" y="99342"/>
                </a:lnTo>
                <a:cubicBezTo>
                  <a:pt x="483752" y="90339"/>
                  <a:pt x="481179" y="80694"/>
                  <a:pt x="474639" y="74160"/>
                </a:cubicBezTo>
                <a:cubicBezTo>
                  <a:pt x="468100" y="67620"/>
                  <a:pt x="458455" y="65052"/>
                  <a:pt x="449457" y="67620"/>
                </a:cubicBezTo>
                <a:lnTo>
                  <a:pt x="432526" y="72442"/>
                </a:lnTo>
                <a:lnTo>
                  <a:pt x="382907" y="86372"/>
                </a:lnTo>
                <a:lnTo>
                  <a:pt x="370261" y="36539"/>
                </a:lnTo>
                <a:lnTo>
                  <a:pt x="365976" y="19499"/>
                </a:lnTo>
                <a:cubicBezTo>
                  <a:pt x="363726" y="10495"/>
                  <a:pt x="356654" y="3423"/>
                  <a:pt x="347651" y="960"/>
                </a:cubicBezTo>
                <a:cubicBezTo>
                  <a:pt x="338648" y="-1503"/>
                  <a:pt x="329003" y="1070"/>
                  <a:pt x="322573" y="7818"/>
                </a:cubicBezTo>
                <a:lnTo>
                  <a:pt x="310250" y="20464"/>
                </a:lnTo>
                <a:lnTo>
                  <a:pt x="274347" y="57333"/>
                </a:lnTo>
                <a:lnTo>
                  <a:pt x="238450" y="2047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800098" y="3139054"/>
            <a:ext cx="411480" cy="548640"/>
          </a:xfrm>
          <a:custGeom>
            <a:avLst/>
            <a:gdLst/>
            <a:ahLst/>
            <a:cxnLst/>
            <a:rect l="l" t="t" r="r" b="b"/>
            <a:pathLst>
              <a:path w="411480" h="548640">
                <a:moveTo>
                  <a:pt x="300039" y="68580"/>
                </a:moveTo>
                <a:lnTo>
                  <a:pt x="342903" y="68580"/>
                </a:lnTo>
                <a:cubicBezTo>
                  <a:pt x="380730" y="68580"/>
                  <a:pt x="411484" y="99331"/>
                  <a:pt x="411484" y="137160"/>
                </a:cubicBezTo>
                <a:lnTo>
                  <a:pt x="411484" y="480060"/>
                </a:lnTo>
                <a:cubicBezTo>
                  <a:pt x="411484" y="517889"/>
                  <a:pt x="380730" y="548640"/>
                  <a:pt x="342903" y="548640"/>
                </a:cubicBezTo>
                <a:lnTo>
                  <a:pt x="68581" y="548640"/>
                </a:lnTo>
                <a:cubicBezTo>
                  <a:pt x="30754" y="548640"/>
                  <a:pt x="0" y="517889"/>
                  <a:pt x="0" y="480060"/>
                </a:cubicBezTo>
                <a:lnTo>
                  <a:pt x="0" y="137160"/>
                </a:lnTo>
                <a:cubicBezTo>
                  <a:pt x="0" y="99331"/>
                  <a:pt x="30754" y="68580"/>
                  <a:pt x="68581" y="68580"/>
                </a:cubicBezTo>
                <a:lnTo>
                  <a:pt x="111445" y="68580"/>
                </a:lnTo>
                <a:lnTo>
                  <a:pt x="121732" y="68580"/>
                </a:lnTo>
                <a:cubicBezTo>
                  <a:pt x="129661" y="29467"/>
                  <a:pt x="164275" y="0"/>
                  <a:pt x="205744" y="0"/>
                </a:cubicBezTo>
                <a:cubicBezTo>
                  <a:pt x="247213" y="0"/>
                  <a:pt x="281827" y="29467"/>
                  <a:pt x="289756" y="68580"/>
                </a:cubicBezTo>
                <a:lnTo>
                  <a:pt x="300039" y="68580"/>
                </a:lnTo>
                <a:moveTo>
                  <a:pt x="68581" y="120015"/>
                </a:moveTo>
                <a:cubicBezTo>
                  <a:pt x="59150" y="120015"/>
                  <a:pt x="51435" y="127729"/>
                  <a:pt x="51435" y="137160"/>
                </a:cubicBezTo>
                <a:lnTo>
                  <a:pt x="51435" y="480060"/>
                </a:lnTo>
                <a:cubicBezTo>
                  <a:pt x="51435" y="489491"/>
                  <a:pt x="59150" y="497205"/>
                  <a:pt x="68581" y="497205"/>
                </a:cubicBezTo>
                <a:lnTo>
                  <a:pt x="342903" y="497205"/>
                </a:lnTo>
                <a:cubicBezTo>
                  <a:pt x="352334" y="497205"/>
                  <a:pt x="360049" y="489491"/>
                  <a:pt x="360049" y="480060"/>
                </a:cubicBezTo>
                <a:lnTo>
                  <a:pt x="360049" y="137160"/>
                </a:lnTo>
                <a:cubicBezTo>
                  <a:pt x="360049" y="127729"/>
                  <a:pt x="352334" y="120015"/>
                  <a:pt x="342903" y="120015"/>
                </a:cubicBezTo>
                <a:lnTo>
                  <a:pt x="325756" y="120015"/>
                </a:lnTo>
                <a:lnTo>
                  <a:pt x="325756" y="145735"/>
                </a:lnTo>
                <a:cubicBezTo>
                  <a:pt x="325756" y="159989"/>
                  <a:pt x="314293" y="171456"/>
                  <a:pt x="300039" y="171456"/>
                </a:cubicBezTo>
                <a:lnTo>
                  <a:pt x="205740" y="171456"/>
                </a:lnTo>
                <a:lnTo>
                  <a:pt x="111441" y="171456"/>
                </a:lnTo>
                <a:cubicBezTo>
                  <a:pt x="97187" y="171456"/>
                  <a:pt x="85724" y="159989"/>
                  <a:pt x="85724" y="145741"/>
                </a:cubicBezTo>
                <a:lnTo>
                  <a:pt x="85724" y="120026"/>
                </a:lnTo>
                <a:lnTo>
                  <a:pt x="68581" y="120015"/>
                </a:lnTo>
                <a:moveTo>
                  <a:pt x="205740" y="111445"/>
                </a:moveTo>
                <a:cubicBezTo>
                  <a:pt x="219944" y="111445"/>
                  <a:pt x="231458" y="99929"/>
                  <a:pt x="231458" y="85731"/>
                </a:cubicBezTo>
                <a:cubicBezTo>
                  <a:pt x="231458" y="71526"/>
                  <a:pt x="219944" y="60016"/>
                  <a:pt x="205740" y="60016"/>
                </a:cubicBezTo>
                <a:cubicBezTo>
                  <a:pt x="191536" y="60016"/>
                  <a:pt x="180023" y="71532"/>
                  <a:pt x="180023" y="85736"/>
                </a:cubicBezTo>
                <a:cubicBezTo>
                  <a:pt x="180023" y="99940"/>
                  <a:pt x="191536" y="111456"/>
                  <a:pt x="205740" y="111456"/>
                </a:cubicBezTo>
                <a:lnTo>
                  <a:pt x="205740" y="11144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3108959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979920" y="0"/>
            <a:ext cx="5212080" cy="3108960"/>
          </a:xfrm>
          <a:prstGeom prst="rect">
            <a:avLst/>
          </a:prstGeom>
          <a:blipFill>
            <a:blip r:embed="rId1"/>
            <a:srcRect/>
            <a:stretch>
              <a:fillRect l="0" r="0" t="-5861" b="-586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1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Verifies the country where the goods were produced.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Ensures adherence to trade agreements and customs requirements.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077201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Certificate of Origin: Proof of Production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Specifies the contents and packaging of the shipment.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Facilitates regulatory compliance and smooth logistics.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404361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Packing List: Shipment Details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Essential for detailing the transaction between buyer and seller.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Supports customs clearance and payment processing.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Key Export Document: Commercial Invoice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20" y="0"/>
            <a:ext cx="5811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Guide to Export Requirements and Compliance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7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932927"/>
            <a:ext cx="5811521" cy="1861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Export Documentation</a:t>
            </a:r>
            <a:endParaRPr lang="en-US" sz="3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236006" y="0"/>
            <a:ext cx="955994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51259" y="0"/>
            <a:ext cx="3240741" cy="6857999"/>
          </a:xfrm>
          <a:prstGeom prst="rect">
            <a:avLst/>
          </a:prstGeom>
          <a:blipFill>
            <a:blip r:embed="rId1"/>
            <a:srcRect/>
            <a:stretch>
              <a:fillRect l="-108776" r="-10877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089942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Export licenses are issued by appropriate government agencies.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agencies ensure that trade restrictions and controls are adhered to.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089942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Government Oversight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3410731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Failure to obtain required licenses can result in shipment delays, fines, or legal action.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Exporters must ensure compliance to avoid these potential penalties.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3410731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Consequences of Non-Compliance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731520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Certain products or destinations require export licenses or permits to control sensitive goods or comply with trade restrictions.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Exporters must identify when licenses are necessary and apply through appropriate government agencies.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Export Licenses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Guide to Export Requirements and Compliance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8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932927"/>
            <a:ext cx="7735863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Export Licenses and Permits</a:t>
            </a:r>
            <a:endParaRPr lang="en-US" sz="3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04734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Customs procedures govern the import and export of goods across borders.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ensure compliance with international trade laws and regulations.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704734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Overview of Customs Procedures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531048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Exporters must comply with customs declarations, inspections, and tariff payments.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Failure to meet these requirements can result in penalties or shipment delays.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531048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Exporter Responsibilities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357361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customs regulations helps prevent shipment holds.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also ensures timely delivery of goods to their destination.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357361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43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Importance of Understanding Regulations</a:t>
            </a:r>
            <a:endParaRPr lang="en-US" sz="1543" dirty="0"/>
          </a:p>
        </p:txBody>
      </p:sp>
      <p:sp>
        <p:nvSpPr>
          <p:cNvPr id="9" name="Text 7"/>
          <p:cNvSpPr/>
          <p:nvPr/>
        </p:nvSpPr>
        <p:spPr>
          <a:xfrm>
            <a:off x="3704734" y="0"/>
            <a:ext cx="582901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Guide to Export Requirements and Compliance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0" y="0"/>
            <a:ext cx="3108960" cy="6858000"/>
          </a:xfrm>
          <a:prstGeom prst="rect">
            <a:avLst/>
          </a:prstGeom>
          <a:blipFill>
            <a:blip r:embed="rId1"/>
            <a:srcRect/>
            <a:stretch>
              <a:fillRect l="-115506" r="-11550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04734" y="932927"/>
            <a:ext cx="803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Customs Regulations</a:t>
            </a:r>
            <a:endParaRPr lang="en-US" sz="3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483601" y="-1"/>
            <a:ext cx="3708399" cy="6858001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483601" y="0"/>
            <a:ext cx="3708399" cy="6858000"/>
          </a:xfrm>
          <a:prstGeom prst="rect">
            <a:avLst/>
          </a:prstGeom>
          <a:blipFill>
            <a:blip r:embed="rId1"/>
            <a:srcRect/>
            <a:stretch>
              <a:fillRect l="-100389" r="-10038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31520" y="0"/>
            <a:ext cx="64922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Guide to Export Requirements and Compliance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731519" y="1015365"/>
            <a:ext cx="6857999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Product Classification and Tariffs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731518" y="5889435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19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HS codes play a vital role in simplifying international trade.</a:t>
            </a:r>
            <a:endParaRPr lang="en-US" sz="1019" dirty="0"/>
          </a:p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19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ensure uniformity in product classification across borders.</a:t>
            </a:r>
            <a:endParaRPr lang="en-US" sz="1019" dirty="0"/>
          </a:p>
        </p:txBody>
      </p:sp>
      <p:sp>
        <p:nvSpPr>
          <p:cNvPr id="9" name="Text 7"/>
          <p:cNvSpPr/>
          <p:nvPr/>
        </p:nvSpPr>
        <p:spPr>
          <a:xfrm>
            <a:off x="731518" y="525843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Role in Global Trade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731518" y="4351871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19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Tariffs impact the cost and competitiveness of exported goods.</a:t>
            </a:r>
            <a:endParaRPr lang="en-US" sz="1019" dirty="0"/>
          </a:p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19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Accurate classification is critical to manage these costs effectively.</a:t>
            </a:r>
            <a:endParaRPr lang="en-US" sz="1019" dirty="0"/>
          </a:p>
        </p:txBody>
      </p:sp>
      <p:sp>
        <p:nvSpPr>
          <p:cNvPr id="11" name="Text 9"/>
          <p:cNvSpPr/>
          <p:nvPr/>
        </p:nvSpPr>
        <p:spPr>
          <a:xfrm>
            <a:off x="731518" y="372087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Impact of Tariffs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731518" y="2835131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843"/>
              </a:spcBef>
              <a:buNone/>
            </a:pPr>
            <a:r>
              <a:rPr lang="en-US" sz="96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Correctly classifying products using Harmonized System (HS) codes is essential for determining applicable tariffs and duties.</a:t>
            </a:r>
            <a:endParaRPr lang="en-US" sz="964" dirty="0"/>
          </a:p>
          <a:p>
            <a:pPr algn="l" marL="0" indent="0">
              <a:lnSpc>
                <a:spcPct val="110000"/>
              </a:lnSpc>
              <a:spcBef>
                <a:spcPts val="843"/>
              </a:spcBef>
              <a:buNone/>
            </a:pPr>
            <a:r>
              <a:rPr lang="en-US" sz="96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HS codes standardize product identification worldwide, facilitating customs processing.</a:t>
            </a:r>
            <a:endParaRPr lang="en-US" sz="964" dirty="0"/>
          </a:p>
        </p:txBody>
      </p:sp>
      <p:sp>
        <p:nvSpPr>
          <p:cNvPr id="13" name="Text 11"/>
          <p:cNvSpPr/>
          <p:nvPr/>
        </p:nvSpPr>
        <p:spPr>
          <a:xfrm>
            <a:off x="731518" y="220413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Importance of HS Codes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077201" y="3423919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Exporters must stay informed about these restrictions.</a:t>
            </a:r>
            <a:endParaRPr lang="en-US" sz="1600" dirty="0"/>
          </a:p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awareness helps prevent violations and associated penalties.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077201" y="2737984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Avoiding Violations and Penalties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404361" y="3423919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Embargoes and sanctions may prohibit exports to certain countries or entities.</a:t>
            </a:r>
            <a:endParaRPr lang="en-US" sz="1600" dirty="0"/>
          </a:p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Such restrictions are crucial for maintaining international compliance.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2737984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Embargoes and Sanctions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731520" y="3423919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Export controls regulate the shipment of sensitive or restricted goods.</a:t>
            </a:r>
            <a:endParaRPr lang="en-US" sz="1600" dirty="0"/>
          </a:p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measures aim to protect national security and foreign policy interests.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18" y="2737984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Regulation of Sensitive Goods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Guide to Export Requirements and Compliance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Export Controls and Restrictions</a:t>
            </a:r>
            <a:endParaRPr lang="en-US" sz="3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04734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Adhering to international standards and certifications ensures product quality, safety, and market acceptance.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Standards may cover product specifications, environmental impact, and social responsibility.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704734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Ensuring Product Quality and Safety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531048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Compliance enhances reputation and facilitates access to global markets.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Adhering to standards demonstrates commitment to quality and responsibility.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531048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Enhancing Reputation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357361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Meeting international standards opens doors to global markets.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ensures products meet the expectations of diverse international consumers.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357361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Facilitating Global Market Access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704734" y="0"/>
            <a:ext cx="520375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Guide to Export Requirements and Compliance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04734" y="932927"/>
            <a:ext cx="803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64"/>
              </a:spcBef>
              <a:buNone/>
            </a:pPr>
            <a:r>
              <a:rPr lang="en-US" sz="3469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Compliance with International Standards</a:t>
            </a:r>
            <a:endParaRPr lang="en-US" sz="3469" dirty="0"/>
          </a:p>
        </p:txBody>
      </p:sp>
      <p:sp>
        <p:nvSpPr>
          <p:cNvPr id="13" name="Text 11"/>
          <p:cNvSpPr/>
          <p:nvPr/>
        </p:nvSpPr>
        <p:spPr>
          <a:xfrm>
            <a:off x="0" y="0"/>
            <a:ext cx="3108960" cy="6858000"/>
          </a:xfrm>
          <a:prstGeom prst="rect">
            <a:avLst/>
          </a:prstGeom>
          <a:blipFill>
            <a:blip r:embed="rId2"/>
            <a:srcRect/>
            <a:stretch>
              <a:fillRect l="-115506" r="-11550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483601" y="0"/>
            <a:ext cx="3708399" cy="6858000"/>
          </a:xfrm>
          <a:prstGeom prst="rect">
            <a:avLst/>
          </a:prstGeom>
          <a:blipFill>
            <a:blip r:embed="rId1"/>
            <a:srcRect/>
            <a:stretch>
              <a:fillRect l="-88753" r="-8875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31520" y="0"/>
            <a:ext cx="64922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Guide to Export Requirements and Compliance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31519" y="1015365"/>
            <a:ext cx="6857999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79"/>
              </a:spcBef>
              <a:buNone/>
            </a:pPr>
            <a:r>
              <a:rPr lang="en-US" sz="3524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Incoterms and Their Role in Export</a:t>
            </a:r>
            <a:endParaRPr lang="en-US" sz="3524" dirty="0"/>
          </a:p>
        </p:txBody>
      </p:sp>
      <p:sp>
        <p:nvSpPr>
          <p:cNvPr id="7" name="Text 5"/>
          <p:cNvSpPr/>
          <p:nvPr/>
        </p:nvSpPr>
        <p:spPr>
          <a:xfrm>
            <a:off x="731518" y="5889435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982"/>
              </a:spcBef>
              <a:buNone/>
            </a:pPr>
            <a:r>
              <a:rPr lang="en-US" sz="982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Clear understanding of Incoterms prevents disputes and clarifies logistics arrangements.</a:t>
            </a:r>
            <a:endParaRPr lang="en-US" sz="982" dirty="0"/>
          </a:p>
          <a:p>
            <a:pPr algn="l" marL="0" indent="0">
              <a:lnSpc>
                <a:spcPct val="110000"/>
              </a:lnSpc>
              <a:spcBef>
                <a:spcPts val="982"/>
              </a:spcBef>
              <a:buNone/>
            </a:pPr>
            <a:r>
              <a:rPr lang="en-US" sz="982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knowledge is essential for smooth international trade operations.</a:t>
            </a:r>
            <a:endParaRPr lang="en-US" sz="982" dirty="0"/>
          </a:p>
        </p:txBody>
      </p:sp>
      <p:sp>
        <p:nvSpPr>
          <p:cNvPr id="8" name="Text 6"/>
          <p:cNvSpPr/>
          <p:nvPr/>
        </p:nvSpPr>
        <p:spPr>
          <a:xfrm>
            <a:off x="731518" y="525843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Importance of Understanding Incoterms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18" y="4351871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982"/>
              </a:spcBef>
              <a:buNone/>
            </a:pPr>
            <a:r>
              <a:rPr lang="en-US" sz="982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Common terms include FOB (Free on Board), CIF (Cost, Insurance, Freight), and DDP (Delivered Duty Paid).</a:t>
            </a:r>
            <a:endParaRPr lang="en-US" sz="982" dirty="0"/>
          </a:p>
          <a:p>
            <a:pPr algn="l" marL="0" indent="0">
              <a:lnSpc>
                <a:spcPct val="110000"/>
              </a:lnSpc>
              <a:spcBef>
                <a:spcPts val="982"/>
              </a:spcBef>
              <a:buNone/>
            </a:pPr>
            <a:r>
              <a:rPr lang="en-US" sz="982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terms specify the division of costs and risks between the buyer and the seller.</a:t>
            </a:r>
            <a:endParaRPr lang="en-US" sz="982" dirty="0"/>
          </a:p>
        </p:txBody>
      </p:sp>
      <p:sp>
        <p:nvSpPr>
          <p:cNvPr id="10" name="Text 8"/>
          <p:cNvSpPr/>
          <p:nvPr/>
        </p:nvSpPr>
        <p:spPr>
          <a:xfrm>
            <a:off x="731518" y="372087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Common Incoterms Examples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18" y="2835131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982"/>
              </a:spcBef>
              <a:buNone/>
            </a:pPr>
            <a:r>
              <a:rPr lang="en-US" sz="982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Incoterms define the responsibilities of buyers and sellers regarding delivery, risk, and costs in international trade.</a:t>
            </a:r>
            <a:endParaRPr lang="en-US" sz="982" dirty="0"/>
          </a:p>
          <a:p>
            <a:pPr algn="l" marL="0" indent="0">
              <a:lnSpc>
                <a:spcPct val="110000"/>
              </a:lnSpc>
              <a:spcBef>
                <a:spcPts val="982"/>
              </a:spcBef>
              <a:buNone/>
            </a:pPr>
            <a:r>
              <a:rPr lang="en-US" sz="982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provide a standardized framework to ensure clarity in global transactions.</a:t>
            </a:r>
            <a:endParaRPr lang="en-US" sz="982" dirty="0"/>
          </a:p>
        </p:txBody>
      </p:sp>
      <p:sp>
        <p:nvSpPr>
          <p:cNvPr id="12" name="Text 10"/>
          <p:cNvSpPr/>
          <p:nvPr/>
        </p:nvSpPr>
        <p:spPr>
          <a:xfrm>
            <a:off x="731518" y="220413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Defining Incoterms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951259" y="0"/>
            <a:ext cx="3240741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51259" y="0"/>
            <a:ext cx="3240741" cy="6857999"/>
          </a:xfrm>
          <a:prstGeom prst="rect">
            <a:avLst/>
          </a:prstGeom>
          <a:blipFill>
            <a:blip r:embed="rId1"/>
            <a:srcRect/>
            <a:stretch>
              <a:fillRect l="-86390" r="-8639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089942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Meeting packaging and labeling requirements ensures product integrity.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also plays a crucial role in achieving customer satisfaction.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089942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Ensuring Product Integrity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3410731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Labeling must include product information, handling instructions, and compliance marks.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Proper labeling ensures adherence to regulations and clear communication with customers.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3410731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Labeling Essentials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Proper packaging protects goods during transit and complies with destination country regulations.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Meeting these requirements ensures product integrity and customer satisfaction.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Importance of Proper Packaging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089942" y="23792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187173" y="84966"/>
                </a:moveTo>
                <a:cubicBezTo>
                  <a:pt x="178998" y="93141"/>
                  <a:pt x="167911" y="97777"/>
                  <a:pt x="156376" y="97777"/>
                </a:cubicBezTo>
                <a:lnTo>
                  <a:pt x="97777" y="97777"/>
                </a:lnTo>
                <a:lnTo>
                  <a:pt x="97777" y="156376"/>
                </a:lnTo>
                <a:cubicBezTo>
                  <a:pt x="97777" y="167916"/>
                  <a:pt x="93145" y="178998"/>
                  <a:pt x="84966" y="187173"/>
                </a:cubicBezTo>
                <a:lnTo>
                  <a:pt x="43631" y="228600"/>
                </a:lnTo>
                <a:lnTo>
                  <a:pt x="85057" y="270027"/>
                </a:lnTo>
                <a:cubicBezTo>
                  <a:pt x="93232" y="278202"/>
                  <a:pt x="97868" y="289289"/>
                  <a:pt x="97868" y="300824"/>
                </a:cubicBezTo>
                <a:lnTo>
                  <a:pt x="97868" y="359423"/>
                </a:lnTo>
                <a:lnTo>
                  <a:pt x="156468" y="359423"/>
                </a:lnTo>
                <a:cubicBezTo>
                  <a:pt x="168007" y="359423"/>
                  <a:pt x="179090" y="364055"/>
                  <a:pt x="187265" y="372234"/>
                </a:cubicBezTo>
                <a:lnTo>
                  <a:pt x="228600" y="413569"/>
                </a:lnTo>
                <a:lnTo>
                  <a:pt x="270027" y="372143"/>
                </a:lnTo>
                <a:cubicBezTo>
                  <a:pt x="278202" y="363968"/>
                  <a:pt x="289289" y="359332"/>
                  <a:pt x="300824" y="359332"/>
                </a:cubicBezTo>
                <a:lnTo>
                  <a:pt x="359423" y="359332"/>
                </a:lnTo>
                <a:lnTo>
                  <a:pt x="359423" y="300732"/>
                </a:lnTo>
                <a:cubicBezTo>
                  <a:pt x="359423" y="289193"/>
                  <a:pt x="364055" y="278110"/>
                  <a:pt x="372234" y="269935"/>
                </a:cubicBezTo>
                <a:lnTo>
                  <a:pt x="413569" y="228600"/>
                </a:lnTo>
                <a:lnTo>
                  <a:pt x="372143" y="187173"/>
                </a:lnTo>
                <a:cubicBezTo>
                  <a:pt x="363968" y="178998"/>
                  <a:pt x="359332" y="167911"/>
                  <a:pt x="359332" y="156376"/>
                </a:cubicBezTo>
                <a:lnTo>
                  <a:pt x="359332" y="97777"/>
                </a:lnTo>
                <a:lnTo>
                  <a:pt x="300732" y="97777"/>
                </a:lnTo>
                <a:cubicBezTo>
                  <a:pt x="289193" y="97777"/>
                  <a:pt x="278110" y="93145"/>
                  <a:pt x="269935" y="84966"/>
                </a:cubicBezTo>
                <a:lnTo>
                  <a:pt x="228600" y="43631"/>
                </a:lnTo>
                <a:lnTo>
                  <a:pt x="187173" y="84966"/>
                </a:lnTo>
                <a:moveTo>
                  <a:pt x="197712" y="12742"/>
                </a:moveTo>
                <a:cubicBezTo>
                  <a:pt x="214701" y="-4247"/>
                  <a:pt x="242321" y="-4247"/>
                  <a:pt x="259397" y="12742"/>
                </a:cubicBezTo>
                <a:lnTo>
                  <a:pt x="300824" y="54169"/>
                </a:lnTo>
                <a:lnTo>
                  <a:pt x="359423" y="54169"/>
                </a:lnTo>
                <a:cubicBezTo>
                  <a:pt x="383499" y="54169"/>
                  <a:pt x="403031" y="73701"/>
                  <a:pt x="403031" y="97777"/>
                </a:cubicBezTo>
                <a:lnTo>
                  <a:pt x="403031" y="156376"/>
                </a:lnTo>
                <a:lnTo>
                  <a:pt x="444458" y="197803"/>
                </a:lnTo>
                <a:cubicBezTo>
                  <a:pt x="461447" y="214793"/>
                  <a:pt x="461447" y="242412"/>
                  <a:pt x="444458" y="259488"/>
                </a:cubicBezTo>
                <a:lnTo>
                  <a:pt x="403031" y="300824"/>
                </a:lnTo>
                <a:lnTo>
                  <a:pt x="403031" y="359423"/>
                </a:lnTo>
                <a:cubicBezTo>
                  <a:pt x="403031" y="383499"/>
                  <a:pt x="383499" y="403031"/>
                  <a:pt x="359423" y="403031"/>
                </a:cubicBezTo>
                <a:lnTo>
                  <a:pt x="300824" y="403031"/>
                </a:lnTo>
                <a:lnTo>
                  <a:pt x="259397" y="444458"/>
                </a:lnTo>
                <a:cubicBezTo>
                  <a:pt x="242407" y="461447"/>
                  <a:pt x="214788" y="461447"/>
                  <a:pt x="197712" y="444458"/>
                </a:cubicBezTo>
                <a:lnTo>
                  <a:pt x="156376" y="403031"/>
                </a:lnTo>
                <a:lnTo>
                  <a:pt x="97777" y="403031"/>
                </a:lnTo>
                <a:cubicBezTo>
                  <a:pt x="73701" y="403031"/>
                  <a:pt x="54169" y="383499"/>
                  <a:pt x="54169" y="359423"/>
                </a:cubicBezTo>
                <a:lnTo>
                  <a:pt x="54169" y="300824"/>
                </a:lnTo>
                <a:lnTo>
                  <a:pt x="12742" y="259397"/>
                </a:lnTo>
                <a:cubicBezTo>
                  <a:pt x="-4247" y="242407"/>
                  <a:pt x="-4247" y="214788"/>
                  <a:pt x="12742" y="197712"/>
                </a:cubicBezTo>
                <a:lnTo>
                  <a:pt x="54169" y="156376"/>
                </a:lnTo>
                <a:lnTo>
                  <a:pt x="54169" y="97777"/>
                </a:lnTo>
                <a:cubicBezTo>
                  <a:pt x="54169" y="73701"/>
                  <a:pt x="73701" y="54169"/>
                  <a:pt x="97777" y="54169"/>
                </a:cubicBezTo>
                <a:lnTo>
                  <a:pt x="156376" y="54169"/>
                </a:lnTo>
                <a:lnTo>
                  <a:pt x="197803" y="12742"/>
                </a:lnTo>
                <a:lnTo>
                  <a:pt x="197712" y="12742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410731" y="2379252"/>
            <a:ext cx="457200" cy="457096"/>
          </a:xfrm>
          <a:custGeom>
            <a:avLst/>
            <a:gdLst/>
            <a:ahLst/>
            <a:cxnLst/>
            <a:rect l="l" t="t" r="r" b="b"/>
            <a:pathLst>
              <a:path w="457200" h="457096">
                <a:moveTo>
                  <a:pt x="206371" y="0"/>
                </a:moveTo>
                <a:cubicBezTo>
                  <a:pt x="224133" y="0"/>
                  <a:pt x="241168" y="7003"/>
                  <a:pt x="253705" y="19541"/>
                </a:cubicBezTo>
                <a:lnTo>
                  <a:pt x="437609" y="203444"/>
                </a:lnTo>
                <a:cubicBezTo>
                  <a:pt x="463733" y="229567"/>
                  <a:pt x="463733" y="271885"/>
                  <a:pt x="437609" y="298008"/>
                </a:cubicBezTo>
                <a:lnTo>
                  <a:pt x="298113" y="437504"/>
                </a:lnTo>
                <a:cubicBezTo>
                  <a:pt x="271988" y="463627"/>
                  <a:pt x="229670" y="463627"/>
                  <a:pt x="203550" y="437504"/>
                </a:cubicBezTo>
                <a:lnTo>
                  <a:pt x="19646" y="253601"/>
                </a:lnTo>
                <a:cubicBezTo>
                  <a:pt x="7004" y="241063"/>
                  <a:pt x="0" y="224137"/>
                  <a:pt x="0" y="206369"/>
                </a:cubicBezTo>
                <a:lnTo>
                  <a:pt x="0" y="50157"/>
                </a:lnTo>
                <a:cubicBezTo>
                  <a:pt x="0" y="22466"/>
                  <a:pt x="22467" y="0"/>
                  <a:pt x="50155" y="0"/>
                </a:cubicBezTo>
                <a:lnTo>
                  <a:pt x="206371" y="0"/>
                </a:lnTo>
                <a:moveTo>
                  <a:pt x="50155" y="206370"/>
                </a:moveTo>
                <a:cubicBezTo>
                  <a:pt x="50155" y="210758"/>
                  <a:pt x="51933" y="215041"/>
                  <a:pt x="55065" y="218176"/>
                </a:cubicBezTo>
                <a:lnTo>
                  <a:pt x="238969" y="402080"/>
                </a:lnTo>
                <a:cubicBezTo>
                  <a:pt x="245448" y="408557"/>
                  <a:pt x="256105" y="408557"/>
                  <a:pt x="262584" y="402080"/>
                </a:cubicBezTo>
                <a:lnTo>
                  <a:pt x="402080" y="262583"/>
                </a:lnTo>
                <a:cubicBezTo>
                  <a:pt x="408558" y="256106"/>
                  <a:pt x="408558" y="245447"/>
                  <a:pt x="402080" y="238970"/>
                </a:cubicBezTo>
                <a:lnTo>
                  <a:pt x="218176" y="55066"/>
                </a:lnTo>
                <a:cubicBezTo>
                  <a:pt x="215039" y="51931"/>
                  <a:pt x="210755" y="50157"/>
                  <a:pt x="206366" y="50157"/>
                </a:cubicBezTo>
                <a:lnTo>
                  <a:pt x="50150" y="50157"/>
                </a:lnTo>
                <a:lnTo>
                  <a:pt x="50155" y="206370"/>
                </a:lnTo>
                <a:moveTo>
                  <a:pt x="117029" y="83594"/>
                </a:moveTo>
                <a:cubicBezTo>
                  <a:pt x="135496" y="83594"/>
                  <a:pt x="150465" y="98563"/>
                  <a:pt x="150465" y="117030"/>
                </a:cubicBezTo>
                <a:cubicBezTo>
                  <a:pt x="150465" y="135497"/>
                  <a:pt x="135496" y="150467"/>
                  <a:pt x="117029" y="150467"/>
                </a:cubicBezTo>
                <a:cubicBezTo>
                  <a:pt x="98563" y="150467"/>
                  <a:pt x="83594" y="135497"/>
                  <a:pt x="83594" y="117030"/>
                </a:cubicBezTo>
                <a:cubicBezTo>
                  <a:pt x="83594" y="98563"/>
                  <a:pt x="98563" y="83594"/>
                  <a:pt x="117029" y="83594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26087" y="2404600"/>
            <a:ext cx="457200" cy="406400"/>
          </a:xfrm>
          <a:custGeom>
            <a:avLst/>
            <a:gdLst/>
            <a:ahLst/>
            <a:cxnLst/>
            <a:rect l="l" t="t" r="r" b="b"/>
            <a:pathLst>
              <a:path w="457200" h="406400">
                <a:moveTo>
                  <a:pt x="304802" y="38100"/>
                </a:moveTo>
                <a:cubicBezTo>
                  <a:pt x="311788" y="38100"/>
                  <a:pt x="317503" y="43814"/>
                  <a:pt x="317503" y="50800"/>
                </a:cubicBezTo>
                <a:lnTo>
                  <a:pt x="317503" y="152400"/>
                </a:lnTo>
                <a:lnTo>
                  <a:pt x="355601" y="152400"/>
                </a:lnTo>
                <a:lnTo>
                  <a:pt x="355601" y="50800"/>
                </a:lnTo>
                <a:cubicBezTo>
                  <a:pt x="355601" y="22779"/>
                  <a:pt x="332819" y="0"/>
                  <a:pt x="304802" y="0"/>
                </a:cubicBezTo>
                <a:lnTo>
                  <a:pt x="152403" y="0"/>
                </a:lnTo>
                <a:cubicBezTo>
                  <a:pt x="124386" y="0"/>
                  <a:pt x="101604" y="22779"/>
                  <a:pt x="101604" y="50800"/>
                </a:cubicBezTo>
                <a:lnTo>
                  <a:pt x="101604" y="152400"/>
                </a:lnTo>
                <a:lnTo>
                  <a:pt x="139702" y="152400"/>
                </a:lnTo>
                <a:lnTo>
                  <a:pt x="139702" y="50800"/>
                </a:lnTo>
                <a:cubicBezTo>
                  <a:pt x="139702" y="43814"/>
                  <a:pt x="145417" y="38100"/>
                  <a:pt x="152403" y="38100"/>
                </a:cubicBezTo>
                <a:lnTo>
                  <a:pt x="196852" y="38100"/>
                </a:lnTo>
                <a:lnTo>
                  <a:pt x="196852" y="88900"/>
                </a:lnTo>
                <a:cubicBezTo>
                  <a:pt x="196852" y="95886"/>
                  <a:pt x="202567" y="101600"/>
                  <a:pt x="209553" y="101600"/>
                </a:cubicBezTo>
                <a:lnTo>
                  <a:pt x="247652" y="101600"/>
                </a:lnTo>
                <a:cubicBezTo>
                  <a:pt x="254638" y="101600"/>
                  <a:pt x="260353" y="95886"/>
                  <a:pt x="260353" y="88900"/>
                </a:cubicBezTo>
                <a:lnTo>
                  <a:pt x="260353" y="38100"/>
                </a:lnTo>
                <a:lnTo>
                  <a:pt x="304802" y="38100"/>
                </a:lnTo>
                <a:moveTo>
                  <a:pt x="260033" y="406400"/>
                </a:moveTo>
                <a:lnTo>
                  <a:pt x="406401" y="406400"/>
                </a:lnTo>
                <a:cubicBezTo>
                  <a:pt x="434418" y="406400"/>
                  <a:pt x="457200" y="383621"/>
                  <a:pt x="457200" y="355600"/>
                </a:cubicBezTo>
                <a:lnTo>
                  <a:pt x="457200" y="228600"/>
                </a:lnTo>
                <a:cubicBezTo>
                  <a:pt x="457200" y="200579"/>
                  <a:pt x="434418" y="177800"/>
                  <a:pt x="406401" y="177800"/>
                </a:cubicBezTo>
                <a:lnTo>
                  <a:pt x="260033" y="177800"/>
                </a:lnTo>
                <a:cubicBezTo>
                  <a:pt x="269401" y="188277"/>
                  <a:pt x="275989" y="201375"/>
                  <a:pt x="278366" y="215900"/>
                </a:cubicBezTo>
                <a:lnTo>
                  <a:pt x="298446" y="215900"/>
                </a:lnTo>
                <a:lnTo>
                  <a:pt x="298446" y="266700"/>
                </a:lnTo>
                <a:cubicBezTo>
                  <a:pt x="298446" y="273686"/>
                  <a:pt x="304161" y="279400"/>
                  <a:pt x="311147" y="279400"/>
                </a:cubicBezTo>
                <a:lnTo>
                  <a:pt x="349246" y="279400"/>
                </a:lnTo>
                <a:cubicBezTo>
                  <a:pt x="356232" y="279400"/>
                  <a:pt x="361947" y="273686"/>
                  <a:pt x="361947" y="266700"/>
                </a:cubicBezTo>
                <a:lnTo>
                  <a:pt x="361947" y="215900"/>
                </a:lnTo>
                <a:lnTo>
                  <a:pt x="406396" y="215900"/>
                </a:lnTo>
                <a:cubicBezTo>
                  <a:pt x="413382" y="215900"/>
                  <a:pt x="419097" y="221614"/>
                  <a:pt x="419097" y="228600"/>
                </a:cubicBezTo>
                <a:lnTo>
                  <a:pt x="419097" y="355600"/>
                </a:lnTo>
                <a:cubicBezTo>
                  <a:pt x="419097" y="362586"/>
                  <a:pt x="413382" y="368300"/>
                  <a:pt x="406396" y="368300"/>
                </a:cubicBezTo>
                <a:lnTo>
                  <a:pt x="278366" y="368300"/>
                </a:lnTo>
                <a:cubicBezTo>
                  <a:pt x="275906" y="382825"/>
                  <a:pt x="269396" y="395923"/>
                  <a:pt x="260033" y="406400"/>
                </a:cubicBezTo>
                <a:moveTo>
                  <a:pt x="203198" y="215900"/>
                </a:moveTo>
                <a:cubicBezTo>
                  <a:pt x="210184" y="215900"/>
                  <a:pt x="215899" y="221614"/>
                  <a:pt x="215899" y="228600"/>
                </a:cubicBezTo>
                <a:lnTo>
                  <a:pt x="215899" y="355600"/>
                </a:lnTo>
                <a:cubicBezTo>
                  <a:pt x="215899" y="362586"/>
                  <a:pt x="210184" y="368300"/>
                  <a:pt x="203198" y="368300"/>
                </a:cubicBezTo>
                <a:lnTo>
                  <a:pt x="50799" y="368300"/>
                </a:lnTo>
                <a:cubicBezTo>
                  <a:pt x="43813" y="368300"/>
                  <a:pt x="38098" y="362586"/>
                  <a:pt x="38098" y="355600"/>
                </a:cubicBezTo>
                <a:lnTo>
                  <a:pt x="38098" y="228600"/>
                </a:lnTo>
                <a:cubicBezTo>
                  <a:pt x="38098" y="221614"/>
                  <a:pt x="43813" y="215900"/>
                  <a:pt x="50799" y="215900"/>
                </a:cubicBezTo>
                <a:lnTo>
                  <a:pt x="95248" y="215900"/>
                </a:lnTo>
                <a:lnTo>
                  <a:pt x="95248" y="266700"/>
                </a:lnTo>
                <a:cubicBezTo>
                  <a:pt x="95248" y="273686"/>
                  <a:pt x="100963" y="279400"/>
                  <a:pt x="107949" y="279400"/>
                </a:cubicBezTo>
                <a:lnTo>
                  <a:pt x="146048" y="279400"/>
                </a:lnTo>
                <a:cubicBezTo>
                  <a:pt x="153034" y="279400"/>
                  <a:pt x="158749" y="273686"/>
                  <a:pt x="158749" y="266700"/>
                </a:cubicBezTo>
                <a:lnTo>
                  <a:pt x="158749" y="215900"/>
                </a:lnTo>
                <a:lnTo>
                  <a:pt x="203198" y="215900"/>
                </a:lnTo>
                <a:moveTo>
                  <a:pt x="50799" y="177800"/>
                </a:moveTo>
                <a:cubicBezTo>
                  <a:pt x="22782" y="177800"/>
                  <a:pt x="0" y="200579"/>
                  <a:pt x="0" y="228600"/>
                </a:cubicBezTo>
                <a:lnTo>
                  <a:pt x="0" y="355600"/>
                </a:lnTo>
                <a:cubicBezTo>
                  <a:pt x="0" y="383621"/>
                  <a:pt x="22782" y="406400"/>
                  <a:pt x="50799" y="406400"/>
                </a:cubicBezTo>
                <a:lnTo>
                  <a:pt x="203198" y="406400"/>
                </a:lnTo>
                <a:cubicBezTo>
                  <a:pt x="231215" y="406400"/>
                  <a:pt x="253997" y="383621"/>
                  <a:pt x="253997" y="355600"/>
                </a:cubicBezTo>
                <a:lnTo>
                  <a:pt x="253997" y="228600"/>
                </a:lnTo>
                <a:cubicBezTo>
                  <a:pt x="253997" y="200579"/>
                  <a:pt x="231215" y="177800"/>
                  <a:pt x="203198" y="177800"/>
                </a:cubicBezTo>
                <a:lnTo>
                  <a:pt x="50799" y="17780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Guide to Export Requirements and Compliance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9" y="932927"/>
            <a:ext cx="7735863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Packaging and Labeling Requirements</a:t>
            </a:r>
            <a:endParaRPr lang="en-US" sz="3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3108959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979920" y="0"/>
            <a:ext cx="5212080" cy="3108960"/>
          </a:xfrm>
          <a:prstGeom prst="rect">
            <a:avLst/>
          </a:prstGeom>
          <a:blipFill>
            <a:blip r:embed="rId1"/>
            <a:srcRect/>
            <a:stretch>
              <a:fillRect l="0" r="0" t="-5861" b="-586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1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Securing appropriate insurance mitigates financial exposure.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supports uninterrupted operations even in the face of adverse events.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077201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Ensuring Business Continuity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Coverage options include marine insurance, credit insurance, and political risk insurance.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Each type addresses specific risks associated with international trade.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404361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Types of Export Insurance Coverage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Export insurance safeguards shipments from damage, loss, or theft during transit.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ensures that businesses can recover financially from unforeseen incidents.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Protection Against Transit Risks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20" y="0"/>
            <a:ext cx="5811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Guide to Export Requirements and Compliance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932927"/>
            <a:ext cx="5811521" cy="1861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Export Insurance</a:t>
            </a:r>
            <a:endParaRPr lang="en-US" sz="3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236006" y="0"/>
            <a:ext cx="955994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51259" y="0"/>
            <a:ext cx="3240741" cy="6857999"/>
          </a:xfrm>
          <a:prstGeom prst="rect">
            <a:avLst/>
          </a:prstGeom>
          <a:blipFill>
            <a:blip r:embed="rId1"/>
            <a:srcRect/>
            <a:stretch>
              <a:fillRect l="-20539" r="-2053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089942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Payment after goods are received, higher risk for exporters.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method requires trust and careful risk management.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089942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Open Account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3410731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Banks handle documents but do not guarantee payment.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Exporters face moderate risk as payment is not assured.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3410731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Documentary Collections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731520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Secure payment guaranteed by banks.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method ensures exporters receive payment upon fulfilling terms.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Letters of Credit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Guide to Export Requirements and Compliance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932927"/>
            <a:ext cx="7735863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Payment Methods in Export</a:t>
            </a:r>
            <a:endParaRPr lang="en-US" sz="3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9083042" y="0"/>
            <a:ext cx="3108958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089942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Freight forwarders and customs brokers work together to ensure smooth export operations.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Their combined efforts reduce the risk of delays or errors in international trade.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089942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Streamlining Export Processes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3410731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Customs brokers assist with customs clearance, ensuring compliance with regulations and documentation.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Their expertise streamlines export processes and reduces the risk of delays or errors.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3410731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Customs Brokers' Assistance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731520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Freight forwarders coordinate the transportation and logistics of export shipments.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Their expertise streamlines export processes and reduces the risk of delays or errors.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18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Freight Forwarders' Role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Guide to Export Requirements and Compliance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19" y="932927"/>
            <a:ext cx="7735863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806"/>
              </a:spcBef>
              <a:buNone/>
            </a:pPr>
            <a:r>
              <a:rPr lang="en-US" sz="2902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Role of Freight Forwarders and Customs Brokers</a:t>
            </a:r>
            <a:endParaRPr lang="en-US" sz="290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04734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Organizations develop export compliance programs to systematically manage export controls and regulations.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programs ensure adherence to legal requirements and international trade standards.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704734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Purpose of Export Compliance Programs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531048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programs include employee training, internal audits, and record-keeping.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Such measures help organizations maintain transparency and accountability.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531048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Key Components of Compliance Programs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357361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Effective compliance programs reduce legal risks and enhance operational efficiency.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contribute to the organization's reputation and long-term success.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357361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Benefits of Effective Compliance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704734" y="0"/>
            <a:ext cx="582901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Guide to Export Requirements and Compliance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0" y="0"/>
            <a:ext cx="3108960" cy="6858000"/>
          </a:xfrm>
          <a:prstGeom prst="rect">
            <a:avLst/>
          </a:prstGeom>
          <a:blipFill>
            <a:blip r:embed="rId1"/>
            <a:srcRect/>
            <a:stretch>
              <a:fillRect l="-137237" r="-13723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04734" y="932927"/>
            <a:ext cx="803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Export Compliance Programs</a:t>
            </a:r>
            <a:endParaRPr lang="en-US" sz="3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518205" y="0"/>
            <a:ext cx="3673796" cy="6858000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534400" y="0"/>
            <a:ext cx="3657600" cy="6858000"/>
          </a:xfrm>
          <a:prstGeom prst="rect">
            <a:avLst/>
          </a:prstGeom>
          <a:blipFill>
            <a:blip r:embed="rId1"/>
            <a:srcRect/>
            <a:stretch>
              <a:fillRect l="-82597" r="-8259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8" y="282527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Failure to meet export requirements can result in financial penalties and fines.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penalties can have a significant impact on a company's bottom line.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31518" y="235896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Financial Consequences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536440" y="282527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Non-compliance may lead to shipment seizures or delays.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can disrupt supply chains and customer satisfaction.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536440" y="235896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Shipment Issues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18" y="483221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Companies risk losing their export privileges or licenses.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can severely limit their ability to operate internationally.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18" y="436590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Loss of Export Privileges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536440" y="483221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Non-compliance can lead to legal prosecution and reputational damage.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Such outcomes can harm a company's credibility and future opportunities.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536440" y="436590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Legal and Reputational Risks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Guide to Export Requirements and Compliance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19" y="932927"/>
            <a:ext cx="748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Penalties for Non-Compliance</a:t>
            </a:r>
            <a:endParaRPr lang="en-US" sz="3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077201" y="3540982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company successfully expanded its market access.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case highlights the value of proactive compliance management.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8077201" y="2953964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Expanded Market Access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404361" y="3540982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program resulted in increased customer trust.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was achieved through proactive compliance management.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404361" y="2953964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Enhanced Customer Trust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31520" y="3540982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 multinational company implemented a comprehensive export compliance program, including staff training and automated documentation checks.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approach minimized shipment delays and regulatory violations.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31518" y="2953964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Comprehensive Compliance Program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Guide to Export Requirements and Compliance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Case Study: Successful Export Compliance</a:t>
            </a:r>
            <a:endParaRPr lang="en-US" sz="3600" dirty="0"/>
          </a:p>
        </p:txBody>
      </p:sp>
      <p:sp>
        <p:nvSpPr>
          <p:cNvPr id="13" name="Text 11"/>
          <p:cNvSpPr/>
          <p:nvPr/>
        </p:nvSpPr>
        <p:spPr>
          <a:xfrm>
            <a:off x="8077201" y="219612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274320" y="497205"/>
                </a:moveTo>
                <a:cubicBezTo>
                  <a:pt x="282248" y="497205"/>
                  <a:pt x="303250" y="489491"/>
                  <a:pt x="325327" y="445342"/>
                </a:cubicBezTo>
                <a:cubicBezTo>
                  <a:pt x="334758" y="426376"/>
                  <a:pt x="342900" y="403338"/>
                  <a:pt x="348902" y="377190"/>
                </a:cubicBezTo>
                <a:lnTo>
                  <a:pt x="199743" y="377190"/>
                </a:lnTo>
                <a:cubicBezTo>
                  <a:pt x="205745" y="403338"/>
                  <a:pt x="213887" y="426376"/>
                  <a:pt x="223318" y="445342"/>
                </a:cubicBezTo>
                <a:cubicBezTo>
                  <a:pt x="245390" y="489491"/>
                  <a:pt x="266398" y="497205"/>
                  <a:pt x="274325" y="497205"/>
                </a:cubicBezTo>
                <a:lnTo>
                  <a:pt x="274320" y="497205"/>
                </a:lnTo>
                <a:moveTo>
                  <a:pt x="191272" y="325755"/>
                </a:moveTo>
                <a:lnTo>
                  <a:pt x="357362" y="325755"/>
                </a:lnTo>
                <a:cubicBezTo>
                  <a:pt x="359079" y="309362"/>
                  <a:pt x="360040" y="292107"/>
                  <a:pt x="360040" y="274320"/>
                </a:cubicBezTo>
                <a:cubicBezTo>
                  <a:pt x="360040" y="256533"/>
                  <a:pt x="359074" y="239278"/>
                  <a:pt x="357362" y="222885"/>
                </a:cubicBezTo>
                <a:lnTo>
                  <a:pt x="191272" y="222885"/>
                </a:lnTo>
                <a:cubicBezTo>
                  <a:pt x="189561" y="239278"/>
                  <a:pt x="188595" y="256533"/>
                  <a:pt x="188595" y="274320"/>
                </a:cubicBezTo>
                <a:cubicBezTo>
                  <a:pt x="188595" y="292107"/>
                  <a:pt x="189561" y="309362"/>
                  <a:pt x="191272" y="325755"/>
                </a:cubicBezTo>
                <a:lnTo>
                  <a:pt x="191272" y="325755"/>
                </a:lnTo>
                <a:moveTo>
                  <a:pt x="199738" y="171450"/>
                </a:moveTo>
                <a:lnTo>
                  <a:pt x="348902" y="171450"/>
                </a:lnTo>
                <a:cubicBezTo>
                  <a:pt x="342900" y="145302"/>
                  <a:pt x="334758" y="122264"/>
                  <a:pt x="325327" y="103298"/>
                </a:cubicBezTo>
                <a:cubicBezTo>
                  <a:pt x="303255" y="59149"/>
                  <a:pt x="282248" y="51435"/>
                  <a:pt x="274320" y="51435"/>
                </a:cubicBezTo>
                <a:cubicBezTo>
                  <a:pt x="266392" y="51435"/>
                  <a:pt x="245390" y="59149"/>
                  <a:pt x="223313" y="103298"/>
                </a:cubicBezTo>
                <a:cubicBezTo>
                  <a:pt x="213882" y="122264"/>
                  <a:pt x="205740" y="145302"/>
                  <a:pt x="199738" y="171450"/>
                </a:cubicBezTo>
                <a:lnTo>
                  <a:pt x="199738" y="171450"/>
                </a:lnTo>
                <a:moveTo>
                  <a:pt x="409017" y="222885"/>
                </a:moveTo>
                <a:cubicBezTo>
                  <a:pt x="410624" y="239492"/>
                  <a:pt x="411376" y="256747"/>
                  <a:pt x="411376" y="274320"/>
                </a:cubicBezTo>
                <a:cubicBezTo>
                  <a:pt x="411376" y="291893"/>
                  <a:pt x="410520" y="309148"/>
                  <a:pt x="409017" y="325755"/>
                </a:cubicBezTo>
                <a:lnTo>
                  <a:pt x="491203" y="325755"/>
                </a:lnTo>
                <a:cubicBezTo>
                  <a:pt x="495060" y="309252"/>
                  <a:pt x="497205" y="292003"/>
                  <a:pt x="497205" y="274320"/>
                </a:cubicBezTo>
                <a:cubicBezTo>
                  <a:pt x="497205" y="256637"/>
                  <a:pt x="495170" y="239388"/>
                  <a:pt x="491203" y="222885"/>
                </a:cubicBezTo>
                <a:lnTo>
                  <a:pt x="409017" y="222885"/>
                </a:lnTo>
                <a:moveTo>
                  <a:pt x="472022" y="171450"/>
                </a:moveTo>
                <a:cubicBezTo>
                  <a:pt x="449089" y="127411"/>
                  <a:pt x="411908" y="92045"/>
                  <a:pt x="366579" y="71367"/>
                </a:cubicBezTo>
                <a:cubicBezTo>
                  <a:pt x="381689" y="98799"/>
                  <a:pt x="393688" y="132979"/>
                  <a:pt x="401511" y="171450"/>
                </a:cubicBezTo>
                <a:lnTo>
                  <a:pt x="472127" y="171450"/>
                </a:lnTo>
                <a:lnTo>
                  <a:pt x="472022" y="171450"/>
                </a:lnTo>
                <a:moveTo>
                  <a:pt x="147019" y="171450"/>
                </a:moveTo>
                <a:cubicBezTo>
                  <a:pt x="154843" y="132979"/>
                  <a:pt x="166841" y="98903"/>
                  <a:pt x="181951" y="71367"/>
                </a:cubicBezTo>
                <a:cubicBezTo>
                  <a:pt x="136622" y="92051"/>
                  <a:pt x="99441" y="127411"/>
                  <a:pt x="76508" y="171450"/>
                </a:cubicBezTo>
                <a:lnTo>
                  <a:pt x="147123" y="171450"/>
                </a:lnTo>
                <a:lnTo>
                  <a:pt x="147019" y="171450"/>
                </a:lnTo>
                <a:moveTo>
                  <a:pt x="57437" y="222885"/>
                </a:moveTo>
                <a:cubicBezTo>
                  <a:pt x="53580" y="239388"/>
                  <a:pt x="51435" y="256637"/>
                  <a:pt x="51435" y="274320"/>
                </a:cubicBezTo>
                <a:cubicBezTo>
                  <a:pt x="51435" y="292003"/>
                  <a:pt x="53470" y="309252"/>
                  <a:pt x="57437" y="325755"/>
                </a:cubicBezTo>
                <a:lnTo>
                  <a:pt x="139623" y="325755"/>
                </a:lnTo>
                <a:cubicBezTo>
                  <a:pt x="138016" y="309148"/>
                  <a:pt x="137264" y="291893"/>
                  <a:pt x="137264" y="274320"/>
                </a:cubicBezTo>
                <a:cubicBezTo>
                  <a:pt x="137264" y="256747"/>
                  <a:pt x="138120" y="239492"/>
                  <a:pt x="139623" y="222885"/>
                </a:cubicBezTo>
                <a:lnTo>
                  <a:pt x="57437" y="222885"/>
                </a:lnTo>
                <a:moveTo>
                  <a:pt x="366579" y="477273"/>
                </a:moveTo>
                <a:cubicBezTo>
                  <a:pt x="411908" y="456589"/>
                  <a:pt x="449089" y="421229"/>
                  <a:pt x="472022" y="377190"/>
                </a:cubicBezTo>
                <a:lnTo>
                  <a:pt x="401407" y="377190"/>
                </a:lnTo>
                <a:cubicBezTo>
                  <a:pt x="393583" y="415661"/>
                  <a:pt x="381585" y="449737"/>
                  <a:pt x="366475" y="477273"/>
                </a:cubicBezTo>
                <a:lnTo>
                  <a:pt x="366579" y="477273"/>
                </a:lnTo>
                <a:moveTo>
                  <a:pt x="182061" y="477273"/>
                </a:moveTo>
                <a:cubicBezTo>
                  <a:pt x="166951" y="449841"/>
                  <a:pt x="154952" y="415661"/>
                  <a:pt x="147129" y="377190"/>
                </a:cubicBezTo>
                <a:lnTo>
                  <a:pt x="76513" y="377190"/>
                </a:lnTo>
                <a:cubicBezTo>
                  <a:pt x="99446" y="421229"/>
                  <a:pt x="136628" y="456595"/>
                  <a:pt x="181956" y="477273"/>
                </a:cubicBezTo>
                <a:lnTo>
                  <a:pt x="182061" y="477273"/>
                </a:lnTo>
                <a:moveTo>
                  <a:pt x="274320" y="548640"/>
                </a:moveTo>
                <a:cubicBezTo>
                  <a:pt x="122819" y="548640"/>
                  <a:pt x="0" y="425821"/>
                  <a:pt x="0" y="274320"/>
                </a:cubicBez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404361" y="2305098"/>
            <a:ext cx="548640" cy="330694"/>
          </a:xfrm>
          <a:custGeom>
            <a:avLst/>
            <a:gdLst/>
            <a:ahLst/>
            <a:cxnLst/>
            <a:rect l="l" t="t" r="r" b="b"/>
            <a:pathLst>
              <a:path w="548640" h="330694">
                <a:moveTo>
                  <a:pt x="233342" y="516"/>
                </a:moveTo>
                <a:lnTo>
                  <a:pt x="189539" y="44323"/>
                </a:lnTo>
                <a:cubicBezTo>
                  <a:pt x="176421" y="47924"/>
                  <a:pt x="164252" y="54525"/>
                  <a:pt x="153965" y="63612"/>
                </a:cubicBezTo>
                <a:lnTo>
                  <a:pt x="131163" y="83930"/>
                </a:lnTo>
                <a:cubicBezTo>
                  <a:pt x="122418" y="91731"/>
                  <a:pt x="111017" y="96017"/>
                  <a:pt x="99271" y="96017"/>
                </a:cubicBezTo>
                <a:lnTo>
                  <a:pt x="82296" y="96017"/>
                </a:lnTo>
                <a:lnTo>
                  <a:pt x="82296" y="205745"/>
                </a:lnTo>
                <a:cubicBezTo>
                  <a:pt x="99781" y="206261"/>
                  <a:pt x="116416" y="213374"/>
                  <a:pt x="128843" y="225805"/>
                </a:cubicBezTo>
                <a:lnTo>
                  <a:pt x="159358" y="256321"/>
                </a:lnTo>
                <a:lnTo>
                  <a:pt x="165360" y="262323"/>
                </a:lnTo>
                <a:lnTo>
                  <a:pt x="165360" y="262323"/>
                </a:lnTo>
                <a:lnTo>
                  <a:pt x="188507" y="285468"/>
                </a:lnTo>
                <a:cubicBezTo>
                  <a:pt x="193823" y="290783"/>
                  <a:pt x="202569" y="290783"/>
                  <a:pt x="207880" y="285468"/>
                </a:cubicBezTo>
                <a:cubicBezTo>
                  <a:pt x="209339" y="284010"/>
                  <a:pt x="210453" y="282297"/>
                  <a:pt x="211051" y="280495"/>
                </a:cubicBezTo>
                <a:cubicBezTo>
                  <a:pt x="213454" y="273894"/>
                  <a:pt x="219023" y="268920"/>
                  <a:pt x="225881" y="267379"/>
                </a:cubicBezTo>
                <a:cubicBezTo>
                  <a:pt x="232739" y="265835"/>
                  <a:pt x="239937" y="267895"/>
                  <a:pt x="244913" y="272952"/>
                </a:cubicBezTo>
                <a:lnTo>
                  <a:pt x="254174" y="282039"/>
                </a:lnTo>
                <a:cubicBezTo>
                  <a:pt x="264121" y="291983"/>
                  <a:pt x="280234" y="291983"/>
                  <a:pt x="290093" y="282039"/>
                </a:cubicBezTo>
                <a:cubicBezTo>
                  <a:pt x="294724" y="277409"/>
                  <a:pt x="297209" y="271497"/>
                  <a:pt x="297467" y="265409"/>
                </a:cubicBezTo>
                <a:cubicBezTo>
                  <a:pt x="297807" y="257865"/>
                  <a:pt x="302268" y="251179"/>
                  <a:pt x="309126" y="247921"/>
                </a:cubicBezTo>
                <a:cubicBezTo>
                  <a:pt x="315984" y="244664"/>
                  <a:pt x="323955" y="245349"/>
                  <a:pt x="330040" y="249720"/>
                </a:cubicBezTo>
                <a:cubicBezTo>
                  <a:pt x="338099" y="255465"/>
                  <a:pt x="349330" y="254694"/>
                  <a:pt x="356528" y="247492"/>
                </a:cubicBezTo>
                <a:cubicBezTo>
                  <a:pt x="364588" y="239432"/>
                  <a:pt x="364588" y="226403"/>
                  <a:pt x="356528" y="218430"/>
                </a:cubicBezTo>
                <a:lnTo>
                  <a:pt x="291547" y="153452"/>
                </a:lnTo>
                <a:lnTo>
                  <a:pt x="260856" y="181743"/>
                </a:lnTo>
                <a:cubicBezTo>
                  <a:pt x="237451" y="203347"/>
                  <a:pt x="201537" y="203688"/>
                  <a:pt x="177704" y="182513"/>
                </a:cubicBezTo>
                <a:cubicBezTo>
                  <a:pt x="150530" y="158340"/>
                  <a:pt x="149927" y="116163"/>
                  <a:pt x="176333" y="91215"/>
                </a:cubicBezTo>
                <a:lnTo>
                  <a:pt x="236425" y="34465"/>
                </a:lnTo>
                <a:cubicBezTo>
                  <a:pt x="259913" y="12348"/>
                  <a:pt x="290944" y="3"/>
                  <a:pt x="323264" y="3"/>
                </a:cubicBezTo>
                <a:cubicBezTo>
                  <a:pt x="354213" y="3"/>
                  <a:pt x="384130" y="11406"/>
                  <a:pt x="407190" y="31892"/>
                </a:cubicBezTo>
                <a:lnTo>
                  <a:pt x="432992" y="54865"/>
                </a:lnTo>
                <a:lnTo>
                  <a:pt x="466339" y="54865"/>
                </a:lnTo>
                <a:lnTo>
                  <a:pt x="500629" y="54865"/>
                </a:lnTo>
                <a:lnTo>
                  <a:pt x="534919" y="54865"/>
                </a:lnTo>
                <a:cubicBezTo>
                  <a:pt x="542462" y="54865"/>
                  <a:pt x="548635" y="61036"/>
                  <a:pt x="548635" y="68583"/>
                </a:cubicBezTo>
                <a:lnTo>
                  <a:pt x="548635" y="246890"/>
                </a:lnTo>
                <a:cubicBezTo>
                  <a:pt x="548635" y="262062"/>
                  <a:pt x="536378" y="274321"/>
                  <a:pt x="521203" y="274321"/>
                </a:cubicBezTo>
                <a:lnTo>
                  <a:pt x="493771" y="274321"/>
                </a:lnTo>
                <a:cubicBezTo>
                  <a:pt x="483654" y="274321"/>
                  <a:pt x="474738" y="268834"/>
                  <a:pt x="470025" y="260603"/>
                </a:cubicBezTo>
                <a:lnTo>
                  <a:pt x="397243" y="260603"/>
                </a:lnTo>
                <a:cubicBezTo>
                  <a:pt x="394329" y="266347"/>
                  <a:pt x="390473" y="271834"/>
                  <a:pt x="385672" y="276635"/>
                </a:cubicBezTo>
                <a:cubicBezTo>
                  <a:pt x="371012" y="291295"/>
                  <a:pt x="350696" y="297039"/>
                  <a:pt x="331664" y="293865"/>
                </a:cubicBezTo>
                <a:cubicBezTo>
                  <a:pt x="328581" y="300121"/>
                  <a:pt x="324378" y="305951"/>
                  <a:pt x="319149" y="311180"/>
                </a:cubicBezTo>
                <a:cubicBezTo>
                  <a:pt x="295744" y="334583"/>
                  <a:pt x="259145" y="336898"/>
                  <a:pt x="233084" y="318124"/>
                </a:cubicBezTo>
                <a:cubicBezTo>
                  <a:pt x="211567" y="335955"/>
                  <a:pt x="179504" y="334841"/>
                  <a:pt x="159364" y="314609"/>
                </a:cubicBezTo>
                <a:lnTo>
                  <a:pt x="136304" y="291464"/>
                </a:lnTo>
                <a:lnTo>
                  <a:pt x="130302" y="285462"/>
                </a:lnTo>
                <a:lnTo>
                  <a:pt x="99781" y="254945"/>
                </a:lnTo>
                <a:cubicBezTo>
                  <a:pt x="95068" y="250229"/>
                  <a:pt x="88896" y="247488"/>
                  <a:pt x="82296" y="246972"/>
                </a:cubicBezTo>
                <a:cubicBezTo>
                  <a:pt x="82296" y="262058"/>
                  <a:pt x="69952" y="274317"/>
                  <a:pt x="54864" y="274317"/>
                </a:cubicBezTo>
                <a:lnTo>
                  <a:pt x="27432" y="274317"/>
                </a:lnTo>
                <a:cubicBezTo>
                  <a:pt x="12257" y="274317"/>
                  <a:pt x="0" y="262058"/>
                  <a:pt x="0" y="246886"/>
                </a:cubicBezTo>
                <a:lnTo>
                  <a:pt x="0" y="68579"/>
                </a:lnTo>
                <a:cubicBezTo>
                  <a:pt x="0" y="61036"/>
                  <a:pt x="6172" y="54862"/>
                  <a:pt x="13716" y="54862"/>
                </a:cubicBezTo>
                <a:lnTo>
                  <a:pt x="48006" y="54862"/>
                </a:lnTo>
                <a:lnTo>
                  <a:pt x="82296" y="54862"/>
                </a:lnTo>
                <a:lnTo>
                  <a:pt x="99271" y="54862"/>
                </a:lnTo>
                <a:cubicBezTo>
                  <a:pt x="100988" y="54862"/>
                  <a:pt x="102612" y="54263"/>
                  <a:pt x="103814" y="53149"/>
                </a:cubicBezTo>
                <a:lnTo>
                  <a:pt x="126533" y="32917"/>
                </a:lnTo>
                <a:cubicBezTo>
                  <a:pt x="150448" y="11743"/>
                  <a:pt x="181227" y="0"/>
                  <a:pt x="213202" y="0"/>
                </a:cubicBezTo>
                <a:lnTo>
                  <a:pt x="222029" y="0"/>
                </a:lnTo>
                <a:cubicBezTo>
                  <a:pt x="225798" y="0"/>
                  <a:pt x="229661" y="172"/>
                  <a:pt x="233342" y="516"/>
                </a:cubicBezTo>
                <a:lnTo>
                  <a:pt x="233342" y="516"/>
                </a:lnTo>
                <a:moveTo>
                  <a:pt x="466344" y="219455"/>
                </a:moveTo>
                <a:lnTo>
                  <a:pt x="466344" y="96010"/>
                </a:lnTo>
                <a:lnTo>
                  <a:pt x="425196" y="96010"/>
                </a:lnTo>
                <a:cubicBezTo>
                  <a:pt x="420138" y="96010"/>
                  <a:pt x="415249" y="94125"/>
                  <a:pt x="411568" y="90782"/>
                </a:cubicBezTo>
                <a:lnTo>
                  <a:pt x="379933" y="62663"/>
                </a:lnTo>
                <a:cubicBezTo>
                  <a:pt x="364330" y="48777"/>
                  <a:pt x="344184" y="41145"/>
                  <a:pt x="323270" y="41145"/>
                </a:cubicBezTo>
                <a:cubicBezTo>
                  <a:pt x="301494" y="41145"/>
                  <a:pt x="280580" y="49462"/>
                  <a:pt x="264719" y="64376"/>
                </a:cubicBezTo>
                <a:lnTo>
                  <a:pt x="204626" y="121127"/>
                </a:lnTo>
                <a:cubicBezTo>
                  <a:pt x="195799" y="129526"/>
                  <a:pt x="195969" y="143673"/>
                  <a:pt x="205054" y="151729"/>
                </a:cubicBezTo>
                <a:cubicBezTo>
                  <a:pt x="213026" y="158846"/>
                  <a:pt x="225113" y="158674"/>
                  <a:pt x="232914" y="151471"/>
                </a:cubicBezTo>
                <a:lnTo>
                  <a:pt x="294548" y="94549"/>
                </a:lnTo>
                <a:cubicBezTo>
                  <a:pt x="302866" y="86834"/>
                  <a:pt x="315896" y="87346"/>
                  <a:pt x="323610" y="95749"/>
                </a:cubicBezTo>
                <a:cubicBezTo>
                  <a:pt x="331324" y="104149"/>
                  <a:pt x="330813" y="117095"/>
                  <a:pt x="322408" y="124811"/>
                </a:cubicBezTo>
                <a:lnTo>
                  <a:pt x="321722" y="125495"/>
                </a:lnTo>
                <a:lnTo>
                  <a:pt x="385502" y="189276"/>
                </a:lnTo>
                <a:cubicBezTo>
                  <a:pt x="394077" y="197848"/>
                  <a:pt x="399646" y="208394"/>
                  <a:pt x="402131" y="219366"/>
                </a:cubicBezTo>
                <a:lnTo>
                  <a:pt x="466251" y="219366"/>
                </a:lnTo>
                <a:lnTo>
                  <a:pt x="466344" y="219455"/>
                </a:lnTo>
                <a:moveTo>
                  <a:pt x="54864" y="233172"/>
                </a:moveTo>
                <a:cubicBezTo>
                  <a:pt x="54864" y="225596"/>
                  <a:pt x="48725" y="219455"/>
                  <a:pt x="41148" y="219455"/>
                </a:cubicBezTo>
                <a:cubicBezTo>
                  <a:pt x="33571" y="219455"/>
                  <a:pt x="27432" y="225596"/>
                  <a:pt x="27432" y="233172"/>
                </a:cubicBezTo>
                <a:cubicBezTo>
                  <a:pt x="27432" y="240749"/>
                  <a:pt x="33571" y="246890"/>
                  <a:pt x="41148" y="246890"/>
                </a:cubicBezTo>
                <a:cubicBezTo>
                  <a:pt x="48725" y="246890"/>
                  <a:pt x="54864" y="240749"/>
                  <a:pt x="54864" y="233172"/>
                </a:cubicBezTo>
                <a:moveTo>
                  <a:pt x="507492" y="246890"/>
                </a:moveTo>
                <a:cubicBezTo>
                  <a:pt x="515069" y="246890"/>
                  <a:pt x="521208" y="240749"/>
                  <a:pt x="521208" y="233172"/>
                </a:cubicBezTo>
                <a:cubicBezTo>
                  <a:pt x="521208" y="225596"/>
                  <a:pt x="515069" y="219455"/>
                  <a:pt x="507492" y="219455"/>
                </a:cubicBezTo>
                <a:cubicBezTo>
                  <a:pt x="499915" y="219455"/>
                  <a:pt x="493776" y="225596"/>
                  <a:pt x="493776" y="233172"/>
                </a:cubicBezTo>
                <a:cubicBezTo>
                  <a:pt x="493776" y="240749"/>
                  <a:pt x="499915" y="246890"/>
                  <a:pt x="507492" y="246890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800098" y="2196125"/>
            <a:ext cx="411480" cy="548640"/>
          </a:xfrm>
          <a:custGeom>
            <a:avLst/>
            <a:gdLst/>
            <a:ahLst/>
            <a:cxnLst/>
            <a:rect l="l" t="t" r="r" b="b"/>
            <a:pathLst>
              <a:path w="411480" h="548640">
                <a:moveTo>
                  <a:pt x="300039" y="68580"/>
                </a:moveTo>
                <a:lnTo>
                  <a:pt x="342903" y="68580"/>
                </a:lnTo>
                <a:cubicBezTo>
                  <a:pt x="380730" y="68580"/>
                  <a:pt x="411484" y="99331"/>
                  <a:pt x="411484" y="137160"/>
                </a:cubicBezTo>
                <a:lnTo>
                  <a:pt x="411484" y="480060"/>
                </a:lnTo>
                <a:cubicBezTo>
                  <a:pt x="411484" y="517889"/>
                  <a:pt x="380730" y="548640"/>
                  <a:pt x="342903" y="548640"/>
                </a:cubicBezTo>
                <a:lnTo>
                  <a:pt x="68581" y="548640"/>
                </a:lnTo>
                <a:cubicBezTo>
                  <a:pt x="30754" y="548640"/>
                  <a:pt x="0" y="517889"/>
                  <a:pt x="0" y="480060"/>
                </a:cubicBezTo>
                <a:lnTo>
                  <a:pt x="0" y="137160"/>
                </a:lnTo>
                <a:cubicBezTo>
                  <a:pt x="0" y="99331"/>
                  <a:pt x="30754" y="68580"/>
                  <a:pt x="68581" y="68580"/>
                </a:cubicBezTo>
                <a:lnTo>
                  <a:pt x="111445" y="68580"/>
                </a:lnTo>
                <a:lnTo>
                  <a:pt x="121732" y="68580"/>
                </a:lnTo>
                <a:cubicBezTo>
                  <a:pt x="129661" y="29467"/>
                  <a:pt x="164275" y="0"/>
                  <a:pt x="205744" y="0"/>
                </a:cubicBezTo>
                <a:cubicBezTo>
                  <a:pt x="247213" y="0"/>
                  <a:pt x="281827" y="29467"/>
                  <a:pt x="289756" y="68580"/>
                </a:cubicBezTo>
                <a:lnTo>
                  <a:pt x="300039" y="68580"/>
                </a:lnTo>
                <a:moveTo>
                  <a:pt x="68581" y="120015"/>
                </a:moveTo>
                <a:cubicBezTo>
                  <a:pt x="59150" y="120015"/>
                  <a:pt x="51435" y="127729"/>
                  <a:pt x="51435" y="137160"/>
                </a:cubicBezTo>
                <a:lnTo>
                  <a:pt x="51435" y="480060"/>
                </a:lnTo>
                <a:cubicBezTo>
                  <a:pt x="51435" y="489491"/>
                  <a:pt x="59150" y="497205"/>
                  <a:pt x="68581" y="497205"/>
                </a:cubicBezTo>
                <a:lnTo>
                  <a:pt x="342903" y="497205"/>
                </a:lnTo>
                <a:cubicBezTo>
                  <a:pt x="352334" y="497205"/>
                  <a:pt x="360049" y="489491"/>
                  <a:pt x="360049" y="480060"/>
                </a:cubicBezTo>
                <a:lnTo>
                  <a:pt x="360049" y="137160"/>
                </a:lnTo>
                <a:cubicBezTo>
                  <a:pt x="360049" y="127729"/>
                  <a:pt x="352334" y="120015"/>
                  <a:pt x="342903" y="120015"/>
                </a:cubicBezTo>
                <a:lnTo>
                  <a:pt x="325756" y="120015"/>
                </a:lnTo>
                <a:lnTo>
                  <a:pt x="325756" y="145735"/>
                </a:lnTo>
                <a:cubicBezTo>
                  <a:pt x="325756" y="159989"/>
                  <a:pt x="314293" y="171456"/>
                  <a:pt x="300039" y="171456"/>
                </a:cubicBezTo>
                <a:lnTo>
                  <a:pt x="205740" y="171456"/>
                </a:lnTo>
                <a:lnTo>
                  <a:pt x="111441" y="171456"/>
                </a:lnTo>
                <a:cubicBezTo>
                  <a:pt x="97187" y="171456"/>
                  <a:pt x="85724" y="159989"/>
                  <a:pt x="85724" y="145741"/>
                </a:cubicBezTo>
                <a:lnTo>
                  <a:pt x="85724" y="120026"/>
                </a:lnTo>
                <a:lnTo>
                  <a:pt x="68581" y="120015"/>
                </a:lnTo>
                <a:moveTo>
                  <a:pt x="205740" y="111445"/>
                </a:moveTo>
                <a:cubicBezTo>
                  <a:pt x="219944" y="111445"/>
                  <a:pt x="231458" y="99929"/>
                  <a:pt x="231458" y="85731"/>
                </a:cubicBezTo>
                <a:cubicBezTo>
                  <a:pt x="231458" y="71526"/>
                  <a:pt x="219944" y="60016"/>
                  <a:pt x="205740" y="60016"/>
                </a:cubicBezTo>
                <a:cubicBezTo>
                  <a:pt x="191536" y="60016"/>
                  <a:pt x="180023" y="71532"/>
                  <a:pt x="180023" y="85736"/>
                </a:cubicBezTo>
                <a:cubicBezTo>
                  <a:pt x="180023" y="99940"/>
                  <a:pt x="191536" y="111456"/>
                  <a:pt x="205740" y="111456"/>
                </a:cubicBezTo>
                <a:lnTo>
                  <a:pt x="205740" y="11144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640081" cy="6858000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3503351" cy="6857998"/>
          </a:xfrm>
          <a:prstGeom prst="rect">
            <a:avLst/>
          </a:prstGeom>
          <a:blipFill>
            <a:blip r:embed="rId1"/>
            <a:srcRect/>
            <a:stretch>
              <a:fillRect l="-96874" r="-9687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206238" y="261191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Exporters often face obstacles such as complex and changing regulations.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regulations require constant monitoring and adaptation to ensure compliance.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206238" y="214560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Regulatory Challenges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8011160" y="261191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Incomplete or incorrect documentation is a common hurdle in export compliance.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Such errors can lead to delays, fines, or shipment rejections.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011160" y="214560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Documentation Issues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206238" y="461885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Determining the correct classification for products can be challenging.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process is crucial for meeting regulatory requirements and avoiding penalties.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206238" y="415254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Product Classification Difficulties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8011160" y="461885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Continuous education, leveraging technology, and consulting experts are key strategies.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approaches help exporters navigate complexities and maintain compliance.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011160" y="415254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Strategies for Overcoming Challenges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206238" y="0"/>
            <a:ext cx="53125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Guide to Export Requirements and Compliance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21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206238" y="932927"/>
            <a:ext cx="7326399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840"/>
              </a:spcBef>
              <a:buNone/>
            </a:pPr>
            <a:r>
              <a:rPr lang="en-US" sz="3022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Common Challenges in Export Compliance</a:t>
            </a:r>
            <a:endParaRPr lang="en-US" sz="3022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483601" y="-1"/>
            <a:ext cx="3708399" cy="6858001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483601" y="0"/>
            <a:ext cx="3708399" cy="6858000"/>
          </a:xfrm>
          <a:prstGeom prst="rect">
            <a:avLst/>
          </a:prstGeom>
          <a:blipFill>
            <a:blip r:embed="rId1"/>
            <a:srcRect/>
            <a:stretch>
              <a:fillRect l="-89079" r="-8907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22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31520" y="0"/>
            <a:ext cx="64922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Guide to Export Requirements and Compliance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731519" y="1015365"/>
            <a:ext cx="6857999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Resources for Exporters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731518" y="5889435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19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Industry associations provide exporters with training programs and expert guidance.</a:t>
            </a:r>
            <a:endParaRPr lang="en-US" sz="1019" dirty="0"/>
          </a:p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19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Their support helps businesses navigate challenges and improve their export strategies.</a:t>
            </a:r>
            <a:endParaRPr lang="en-US" sz="1019" dirty="0"/>
          </a:p>
        </p:txBody>
      </p:sp>
      <p:sp>
        <p:nvSpPr>
          <p:cNvPr id="9" name="Text 7"/>
          <p:cNvSpPr/>
          <p:nvPr/>
        </p:nvSpPr>
        <p:spPr>
          <a:xfrm>
            <a:off x="731518" y="525843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Industry Associations and Training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731518" y="4351871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19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Online tools offer exporters resources like tariff lookup and documentation templates.</a:t>
            </a:r>
            <a:endParaRPr lang="en-US" sz="1019" dirty="0"/>
          </a:p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19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tools simplify complex procedures and ensure accuracy in export documentation.</a:t>
            </a:r>
            <a:endParaRPr lang="en-US" sz="1019" dirty="0"/>
          </a:p>
        </p:txBody>
      </p:sp>
      <p:sp>
        <p:nvSpPr>
          <p:cNvPr id="11" name="Text 9"/>
          <p:cNvSpPr/>
          <p:nvPr/>
        </p:nvSpPr>
        <p:spPr>
          <a:xfrm>
            <a:off x="731518" y="372087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Digital Tools for Export Success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731518" y="2835131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850"/>
              </a:spcBef>
              <a:buNone/>
            </a:pPr>
            <a:r>
              <a:rPr lang="en-US" sz="972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Government agencies such as export promotion councils and customs authorities play a crucial role in supporting exporters.</a:t>
            </a:r>
            <a:endParaRPr lang="en-US" sz="972" dirty="0"/>
          </a:p>
          <a:p>
            <a:pPr algn="l" marL="0" indent="0">
              <a:lnSpc>
                <a:spcPct val="110000"/>
              </a:lnSpc>
              <a:spcBef>
                <a:spcPts val="850"/>
              </a:spcBef>
              <a:buNone/>
            </a:pPr>
            <a:r>
              <a:rPr lang="en-US" sz="972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provide essential services like compliance guidance and facilitation of export processes.</a:t>
            </a:r>
            <a:endParaRPr lang="en-US" sz="972" dirty="0"/>
          </a:p>
        </p:txBody>
      </p:sp>
      <p:sp>
        <p:nvSpPr>
          <p:cNvPr id="13" name="Text 11"/>
          <p:cNvSpPr/>
          <p:nvPr/>
        </p:nvSpPr>
        <p:spPr>
          <a:xfrm>
            <a:off x="731518" y="220413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Government Support for Exporters</a:t>
            </a:r>
            <a:endParaRPr lang="en-US" sz="2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 flipH="1" flipV="1">
            <a:off x="4384734" y="2806141"/>
            <a:ext cx="202752" cy="246937"/>
          </a:xfrm>
          <a:custGeom>
            <a:avLst/>
            <a:gdLst/>
            <a:ahLst/>
            <a:cxnLst/>
            <a:rect l="l" t="t" r="r" b="b"/>
            <a:pathLst>
              <a:path w="202752" h="246937">
                <a:moveTo>
                  <a:pt x="0" y="246937"/>
                </a:moveTo>
                <a:lnTo>
                  <a:pt x="202752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2D1E7D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flipH="1" flipV="1">
            <a:off x="8022697" y="2806141"/>
            <a:ext cx="202752" cy="246937"/>
          </a:xfrm>
          <a:custGeom>
            <a:avLst/>
            <a:gdLst/>
            <a:ahLst/>
            <a:cxnLst/>
            <a:rect l="l" t="t" r="r" b="b"/>
            <a:pathLst>
              <a:path w="202752" h="246937">
                <a:moveTo>
                  <a:pt x="0" y="246937"/>
                </a:moveTo>
                <a:lnTo>
                  <a:pt x="202752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2D1E7D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 flipH="1" flipV="1">
            <a:off x="2392478" y="4874737"/>
            <a:ext cx="202752" cy="246937"/>
          </a:xfrm>
          <a:custGeom>
            <a:avLst/>
            <a:gdLst/>
            <a:ahLst/>
            <a:cxnLst/>
            <a:rect l="l" t="t" r="r" b="b"/>
            <a:pathLst>
              <a:path w="202752" h="246937">
                <a:moveTo>
                  <a:pt x="0" y="246937"/>
                </a:moveTo>
                <a:lnTo>
                  <a:pt x="202752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2D1E7D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 flipH="1" flipV="1">
            <a:off x="6053055" y="4874737"/>
            <a:ext cx="202752" cy="246937"/>
          </a:xfrm>
          <a:custGeom>
            <a:avLst/>
            <a:gdLst/>
            <a:ahLst/>
            <a:cxnLst/>
            <a:rect l="l" t="t" r="r" b="b"/>
            <a:pathLst>
              <a:path w="202752" h="246937">
                <a:moveTo>
                  <a:pt x="0" y="246937"/>
                </a:moveTo>
                <a:lnTo>
                  <a:pt x="202752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2D1E7D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 flipH="1" flipV="1">
            <a:off x="731519" y="2806141"/>
            <a:ext cx="202752" cy="246937"/>
          </a:xfrm>
          <a:custGeom>
            <a:avLst/>
            <a:gdLst/>
            <a:ahLst/>
            <a:cxnLst/>
            <a:rect l="l" t="t" r="r" b="b"/>
            <a:pathLst>
              <a:path w="202752" h="246937">
                <a:moveTo>
                  <a:pt x="0" y="246937"/>
                </a:moveTo>
                <a:lnTo>
                  <a:pt x="202752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2D1E7D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248182" y="4526903"/>
            <a:ext cx="3108960" cy="1554480"/>
          </a:xfrm>
          <a:prstGeom prst="rect">
            <a:avLst/>
          </a:prstGeom>
          <a:solidFill>
            <a:srgbClr val="FFFFFF"/>
          </a:solidFill>
          <a:ln w="9525">
            <a:solidFill>
              <a:srgbClr val="D4CEF3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339622" y="4984103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Following these best practices ensures smooth, legal, and profitable international trade.</a:t>
            </a:r>
            <a:endParaRPr lang="en-US" sz="1100" dirty="0"/>
          </a:p>
          <a:p>
            <a:pPr algn="l"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Adhering to these guidelines builds trust and fosters long-term business relationships.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6054022" y="4336259"/>
            <a:ext cx="3108960" cy="54864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236902" y="4427699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Trade Success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2595231" y="4526903"/>
            <a:ext cx="3108960" cy="1554480"/>
          </a:xfrm>
          <a:prstGeom prst="rect">
            <a:avLst/>
          </a:prstGeom>
          <a:solidFill>
            <a:srgbClr val="FFFFFF"/>
          </a:solidFill>
          <a:ln w="9525">
            <a:solidFill>
              <a:srgbClr val="D4CEF3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2686671" y="4984103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Use proper packaging, labeling, and insurance to protect shipments.</a:t>
            </a:r>
            <a:endParaRPr lang="en-US" sz="1100" dirty="0"/>
          </a:p>
          <a:p>
            <a:pPr algn="l"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minimizes risks and ensures goods reach their destination safely.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2393445" y="4336259"/>
            <a:ext cx="3108960" cy="54864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2576325" y="4427699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Shipment Protection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225450" y="2458307"/>
            <a:ext cx="3108960" cy="1554480"/>
          </a:xfrm>
          <a:prstGeom prst="rect">
            <a:avLst/>
          </a:prstGeom>
          <a:solidFill>
            <a:srgbClr val="FFFFFF"/>
          </a:solidFill>
          <a:ln w="9525">
            <a:solidFill>
              <a:srgbClr val="D4CEF3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8316890" y="2915507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Develop robust compliance programs and engage expert partners.</a:t>
            </a:r>
            <a:endParaRPr lang="en-US" sz="1100" dirty="0"/>
          </a:p>
          <a:p>
            <a:pPr algn="l"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programs help in maintaining consistency and addressing complex regulations.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8023664" y="2267663"/>
            <a:ext cx="3108960" cy="54864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8206544" y="2359103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Compliance Programs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4579861" y="2458307"/>
            <a:ext cx="3108960" cy="1554480"/>
          </a:xfrm>
          <a:prstGeom prst="rect">
            <a:avLst/>
          </a:prstGeom>
          <a:solidFill>
            <a:srgbClr val="FFFFFF"/>
          </a:solidFill>
          <a:ln w="9525">
            <a:solidFill>
              <a:srgbClr val="D4CEF3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4671301" y="2915507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Classify products accurately and stay updated on tariffs and restrictions.</a:t>
            </a:r>
            <a:endParaRPr lang="en-US" sz="1100" dirty="0"/>
          </a:p>
          <a:p>
            <a:pPr algn="l"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Proper classification avoids delays and ensures correct duties are applied.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4385701" y="2267663"/>
            <a:ext cx="3108960" cy="54864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4568581" y="2359103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Product Classification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934272" y="2458307"/>
            <a:ext cx="3108960" cy="1554480"/>
          </a:xfrm>
          <a:prstGeom prst="rect">
            <a:avLst/>
          </a:prstGeom>
          <a:solidFill>
            <a:srgbClr val="FFFFFF"/>
          </a:solidFill>
          <a:ln w="9525">
            <a:solidFill>
              <a:srgbClr val="D4CEF3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1025712" y="2915507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 and comply with all documentation, licensing, and customs regulations.</a:t>
            </a:r>
            <a:endParaRPr lang="en-US" sz="1100" dirty="0"/>
          </a:p>
          <a:p>
            <a:pPr algn="l"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ensures adherence to legal requirements and smooth processing of shipments.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732486" y="2267663"/>
            <a:ext cx="3108960" cy="54864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7" name="Text 25"/>
          <p:cNvSpPr/>
          <p:nvPr/>
        </p:nvSpPr>
        <p:spPr>
          <a:xfrm>
            <a:off x="915366" y="2359103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Compliance Essentials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Guide to Export Requirements and Compliance</a:t>
            </a:r>
            <a:endParaRPr lang="en-US" sz="800" dirty="0"/>
          </a:p>
        </p:txBody>
      </p:sp>
      <p:sp>
        <p:nvSpPr>
          <p:cNvPr id="29" name="Text 27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23</a:t>
            </a:r>
            <a:endParaRPr lang="en-US" sz="800" dirty="0"/>
          </a:p>
        </p:txBody>
      </p:sp>
      <p:sp>
        <p:nvSpPr>
          <p:cNvPr id="30" name="Text 28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1" name="Text 29"/>
          <p:cNvSpPr/>
          <p:nvPr/>
        </p:nvSpPr>
        <p:spPr>
          <a:xfrm>
            <a:off x="731520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Summary and Best Practices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2025-09-02T17:07:09Z</dcterms:created>
  <dcterms:modified xsi:type="dcterms:W3CDTF">2025-09-02T17:07:09Z</dcterms:modified>
</cp:coreProperties>
</file>