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7e532a52eeb29d704c3a7ce6056b97e6b0b5844.png"/><Relationship Id="rId2" Type="http://schemas.openxmlformats.org/officeDocument/2006/relationships/image" Target="../media/48752d2e767d4ebe7d6d2d25dbbf0da2ee94433a.jpg"/><Relationship Id="rId3" Type="http://schemas.openxmlformats.org/officeDocument/2006/relationships/image" Target="../media/95ad8cc11adccb08c2929285853967449f1f37f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7e532a52eeb29d704c3a7ce6056b97e6b0b5844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7e532a52eeb29d704c3a7ce6056b97e6b0b5844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5ac5a8ad65e116aec184e810e785a2701aaad5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256ab6f8e6b73e2e559e7bc982d03f9567a7f9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f7bc35c9f42ecbdc9d9db9c8ca4623b632b2b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44ef73cf0c44bc66241bd7ef2f087b5cfdf856f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44ef73cf0c44bc66241bd7ef2f087b5cfdf856f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55441eeccc359ca1c9025e3b8abf2a21a161e1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b44ef73cf0c44bc66241bd7ef2f087b5cfdf856f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b6aef8939894f23e3683045a8a7a7c6c816a1a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003280" y="261419"/>
            <a:ext cx="914400" cy="9620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805914" y="0"/>
            <a:ext cx="5386086" cy="6858000"/>
          </a:xfrm>
          <a:custGeom>
            <a:avLst/>
            <a:gdLst/>
            <a:ahLst/>
            <a:cxnLst/>
            <a:rect l="l" t="t" r="r" b="b"/>
            <a:pathLst>
              <a:path w="5386086" h="6858000">
                <a:moveTo>
                  <a:pt x="0" y="0"/>
                </a:moveTo>
                <a:lnTo>
                  <a:pt x="5386086" y="0"/>
                </a:lnTo>
                <a:lnTo>
                  <a:pt x="5386086" y="0"/>
                </a:lnTo>
                <a:lnTo>
                  <a:pt x="5386086" y="6858000"/>
                </a:lnTo>
                <a:lnTo>
                  <a:pt x="5386086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2"/>
            <a:srcRect/>
            <a:stretch>
              <a:fillRect l="-15022" r="-150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1" y="5136194"/>
            <a:ext cx="5669280" cy="1095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Exploring the Formation, Importance, Human Impacts, and Management of Coral Reefs Worldwide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537644"/>
            <a:ext cx="1371600" cy="1371600"/>
          </a:xfrm>
          <a:prstGeom prst="rect">
            <a:avLst/>
          </a:prstGeom>
          <a:blipFill>
            <a:blip r:embed="rId3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21" y="2199178"/>
            <a:ext cx="5669279" cy="264336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Coral Reefs: Ecosystems, Distribution, and Conservation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6600" y="1162822"/>
            <a:ext cx="634642" cy="9525"/>
          </a:xfrm>
          <a:custGeom>
            <a:avLst/>
            <a:gdLst/>
            <a:ahLst/>
            <a:cxnLst/>
            <a:rect l="l" t="t" r="r" b="b"/>
            <a:pathLst>
              <a:path w="634642" h="9525">
                <a:moveTo>
                  <a:pt x="0" y="0"/>
                </a:moveTo>
                <a:lnTo>
                  <a:pt x="634642" y="9525"/>
                </a:lnTo>
              </a:path>
            </a:pathLst>
          </a:custGeom>
          <a:noFill/>
          <a:ln w="1905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532065" y="5193168"/>
            <a:ext cx="914400" cy="9620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6600" y="749604"/>
            <a:ext cx="7660859" cy="3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 Contents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28593" y="1673386"/>
            <a:ext cx="6945422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Introduction to Coral Reefs</a:t>
            </a:r>
            <a:endParaRPr lang="en-US" sz="1182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Types of Coral Reefs</a:t>
            </a:r>
            <a:endParaRPr lang="en-US" sz="1182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Geographic Distribution of Coral Reefs</a:t>
            </a:r>
            <a:endParaRPr lang="en-US" sz="1182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Importance of Coral Reefs</a:t>
            </a:r>
            <a:endParaRPr lang="en-US" sz="1182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Human Impacts on Coral Reefs</a:t>
            </a:r>
            <a:endParaRPr lang="en-US" sz="1182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Mapping Task: Coral Reefs</a:t>
            </a:r>
            <a:endParaRPr lang="en-US" sz="1182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Geographic Information Systems (GIS) and Coral…</a:t>
            </a:r>
            <a:endParaRPr lang="en-US" sz="1182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Management Strategies for Coral Reefs</a:t>
            </a:r>
            <a:endParaRPr lang="en-US" sz="1182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Case Study: The Great Barrier Reef</a:t>
            </a:r>
            <a:endParaRPr lang="en-US" sz="1182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Conclusion</a:t>
            </a:r>
            <a:endParaRPr lang="en-US" sz="1182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Assessment</a:t>
            </a:r>
            <a:endParaRPr lang="en-US" sz="1182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Resources</a:t>
            </a:r>
            <a:endParaRPr lang="en-US" sz="1182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Extension Activity</a:t>
            </a:r>
            <a:endParaRPr lang="en-US" sz="1182" dirty="0"/>
          </a:p>
        </p:txBody>
      </p:sp>
      <p:sp>
        <p:nvSpPr>
          <p:cNvPr id="8" name="Text 6"/>
          <p:cNvSpPr/>
          <p:nvPr/>
        </p:nvSpPr>
        <p:spPr>
          <a:xfrm>
            <a:off x="7938819" y="1673386"/>
            <a:ext cx="5486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04</a:t>
            </a:r>
            <a:endParaRPr lang="en-US" sz="1182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05</a:t>
            </a:r>
            <a:endParaRPr lang="en-US" sz="1182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06</a:t>
            </a:r>
            <a:endParaRPr lang="en-US" sz="1182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07</a:t>
            </a:r>
            <a:endParaRPr lang="en-US" sz="1182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08</a:t>
            </a:r>
            <a:endParaRPr lang="en-US" sz="1182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09</a:t>
            </a:r>
            <a:endParaRPr lang="en-US" sz="1182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10</a:t>
            </a:r>
            <a:endParaRPr lang="en-US" sz="1182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11</a:t>
            </a:r>
            <a:endParaRPr lang="en-US" sz="1182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12</a:t>
            </a:r>
            <a:endParaRPr lang="en-US" sz="1182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13</a:t>
            </a:r>
            <a:endParaRPr lang="en-US" sz="1182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14</a:t>
            </a:r>
            <a:endParaRPr lang="en-US" sz="1182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15</a:t>
            </a:r>
            <a:endParaRPr lang="en-US" sz="1182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16</a:t>
            </a:r>
            <a:endParaRPr lang="en-US" sz="1182" dirty="0"/>
          </a:p>
        </p:txBody>
      </p:sp>
      <p:sp>
        <p:nvSpPr>
          <p:cNvPr id="9" name="Text 7"/>
          <p:cNvSpPr/>
          <p:nvPr/>
        </p:nvSpPr>
        <p:spPr>
          <a:xfrm>
            <a:off x="11003281" y="702804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144000" y="0"/>
            <a:ext cx="3048000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6600" y="1162822"/>
            <a:ext cx="634642" cy="9525"/>
          </a:xfrm>
          <a:custGeom>
            <a:avLst/>
            <a:gdLst/>
            <a:ahLst/>
            <a:cxnLst/>
            <a:rect l="l" t="t" r="r" b="b"/>
            <a:pathLst>
              <a:path w="634642" h="9525">
                <a:moveTo>
                  <a:pt x="0" y="0"/>
                </a:moveTo>
                <a:lnTo>
                  <a:pt x="634642" y="9525"/>
                </a:lnTo>
              </a:path>
            </a:pathLst>
          </a:custGeom>
          <a:noFill/>
          <a:ln w="1905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532065" y="5193168"/>
            <a:ext cx="914400" cy="9620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6600" y="749604"/>
            <a:ext cx="7660859" cy="3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Table of Contents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28593" y="1673386"/>
            <a:ext cx="6945422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7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Reflection Questions</a:t>
            </a:r>
            <a:endParaRPr lang="en-US" sz="1600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Next Steps</a:t>
            </a:r>
            <a:endParaRPr lang="en-US" sz="1600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Conclusion and Summary</a:t>
            </a:r>
            <a:endParaRPr lang="en-US" sz="1600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References</a:t>
            </a:r>
            <a:endParaRPr lang="en-US" sz="1600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Appendix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938819" y="1673386"/>
            <a:ext cx="5486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87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17</a:t>
            </a:r>
            <a:endParaRPr lang="en-US" sz="1600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18</a:t>
            </a:r>
            <a:endParaRPr lang="en-US" sz="1600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19</a:t>
            </a:r>
            <a:endParaRPr lang="en-US" sz="1600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20</a:t>
            </a:r>
            <a:endParaRPr lang="en-US" sz="1600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21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003281" y="702804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3204861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66077" y="1"/>
            <a:ext cx="5825924" cy="3204861"/>
          </a:xfrm>
          <a:prstGeom prst="rect">
            <a:avLst/>
          </a:prstGeom>
          <a:blipFill>
            <a:blip r:embed="rId1"/>
            <a:srcRect/>
            <a:stretch>
              <a:fillRect l="0" r="0" t="-71189" b="-7118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702804"/>
            <a:ext cx="4951651" cy="2086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Introduction to Coral Reefs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1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4240203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 are complex ecosystems formed by coral polyps and other organisms.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They are found in tropical and subtropical regions around the world, and are characterized by their diverse array of marine life.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31518" y="3653138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Formation and Composition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450851" y="4240203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 provide important ecosystem services, including shoreline protection and water filtration.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They also serve as a habitat for a vast array of species, supporting marine biodiversity.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450850" y="3653138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Ecosystem Services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70182" y="4240203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 are predominantly located in tropical and subtropical regions.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regions are home to some of the most diverse marine ecosystems on the planet.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8170182" y="3653138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Global Distribution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2286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0" y="0"/>
            <a:ext cx="3200400" cy="6857999"/>
          </a:xfrm>
          <a:prstGeom prst="rect">
            <a:avLst/>
          </a:prstGeom>
          <a:blipFill>
            <a:blip r:embed="rId1"/>
            <a:srcRect/>
            <a:stretch>
              <a:fillRect l="-106735" r="-10673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702803"/>
            <a:ext cx="6816042" cy="968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Types of Coral Reefs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302308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1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347269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Fringing reefs are found close to shore.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They are characterized by their narrow, linear shape.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31519" y="2760203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Fringing Reefs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86151" y="3347269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Barrier reefs are found further offshore.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They are characterized by their wide, flat shape.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86150" y="2760203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Barrier Reefs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240781" y="3347269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Atolls are ring-shaped reefs.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They form around a lagoon.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240781" y="2760203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Atolls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200400" cy="6857999"/>
          </a:xfrm>
          <a:prstGeom prst="rect">
            <a:avLst/>
          </a:prstGeom>
          <a:blipFill>
            <a:blip r:embed="rId1"/>
            <a:srcRect/>
            <a:stretch>
              <a:fillRect l="-122507" r="-12250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144568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704734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704734" y="702804"/>
            <a:ext cx="803006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Geographic Distribution of Coral Reefs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 are found in tropical and subtropical regions around the world, with the majority located in the Indo-Pacific region.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 Great Barrier Reef in Australia is the largest coral reef system in the world.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Global Presence of Coral Reefs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 are also found in the Red Sea.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region is known for its unique marine biodiversity.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Coral Reefs in the Red Sea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3443" y="395836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 are present in the Caribbean region.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reefs support a wide variety of marine life.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Caribbean Coral Reefs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2286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845324" y="1744238"/>
            <a:ext cx="914400" cy="9620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674787"/>
            <a:ext cx="9784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Importance of Coral Reefs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144568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398853"/>
            <a:ext cx="3291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 provide habitat for a diverse range of marine species, including fish, invertebrates, and algae.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They are essential for maintaining the balance of marine ecosystems.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2798041"/>
            <a:ext cx="32918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Marine Biodiversity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450081" y="3398853"/>
            <a:ext cx="3291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They protect coastlines from erosion and provide shoreline protection.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natural barrier helps mitigate the impact of storms and rising sea levels.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450080" y="2798041"/>
            <a:ext cx="32918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Coastal Protection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68641" y="3398853"/>
            <a:ext cx="3291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 support commercial fisheries and provide livelihoods for communities.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They are vital for the economic well-being of millions of people globally.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168641" y="2798041"/>
            <a:ext cx="32918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Economic and Community Support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280073" y="0"/>
            <a:ext cx="1911927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531665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1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2916292"/>
            <a:ext cx="2651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Human activities, such as overfishing, pollution, and coastal development, can damage coral reefs and impact the marine ecosystem.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actions disrupt the delicate balance of marine life and degrade the health of coral reefs.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731519" y="2329226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Human Activities and Coral Reef Damage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963669" y="2916292"/>
            <a:ext cx="2651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Climate change is also a major threat to coral reefs, causing coral bleaching and ocean acidification.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phenomena weaken coral structures and reduce their ability to support marine biodiversity.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963669" y="2329226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Climate Change Threats to Coral Reefs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95818" y="2916292"/>
            <a:ext cx="2651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It is essential to manage and conserve coral reefs to protect these ecosystems and the services they provide.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Conservation efforts ensure the survival of coral reefs and their role in supporting marine life and human livelihoods.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195818" y="2329226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Importance of Coral Reef Conservation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8" y="674787"/>
            <a:ext cx="91160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Human Impacts on Coral Reefs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0"/>
            <a:ext cx="1911927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447052" y="702804"/>
            <a:ext cx="9312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Mapping Task: Coral Reefs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53443" y="395836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447053" y="2661650"/>
            <a:ext cx="26517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Using a world map, identify and label the locations of different coral reefs, including the Great Barrier Reef, the Red Sea Coral Reef, and the New Caledonia Barrier Reef.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Analyze the geographic features of each reef, including their proximity to the coastline, depth, and surrounding ocean currents.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447052" y="1912538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Global Coral Reef Mapping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77509" y="2661650"/>
            <a:ext cx="26517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Consider the human impacts on each reef, including overfishing, pollution, and coastal development.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activities threaten the biodiversity and ecological balance of coral reef ecosystems.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777508" y="1912538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Human Impacts on Coral Reefs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07964" y="2661650"/>
            <a:ext cx="26517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 Great Barrier Reef, the Red Sea Coral Reef, and the New Caledonia Barrier Reef each have unique geographic features.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Their locations are influenced by factors such as ocean currents, water temperature, and depth.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07964" y="1912538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Geographic Features of Coral Reefs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443811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2447052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114800"/>
            <a:ext cx="12192000" cy="27432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7" y="2430683"/>
            <a:ext cx="3474720" cy="3566160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08260" y="2430683"/>
            <a:ext cx="3474720" cy="3566160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285004" y="2430683"/>
            <a:ext cx="3474720" cy="3566160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443811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18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28986" y="3405850"/>
            <a:ext cx="2834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GIS technology can be used to map and analyze the geographic distribution of coral reefs.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allows for a better understanding of their locations and patterns.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28986" y="2791605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Mapping Coral Reefs with GIS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828300" y="3405850"/>
            <a:ext cx="2834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GIS can help identify areas of high conservation value and prioritize management efforts.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ensures resources are allocated effectively to protect coral reefs.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28300" y="2791605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Conservation and Management Efforts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605044" y="3405850"/>
            <a:ext cx="2834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Students can use GIS to explore the spatial relationships between coral reefs and their surrounding environments.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fosters a deeper understanding of ecological interactions and environmental factors.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05044" y="2791605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Educational Applications of GIS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31518" y="702803"/>
            <a:ext cx="9312672" cy="1334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Geographic Information Systems (GIS) and Coral Reef Mapping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2286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845324" y="1744238"/>
            <a:ext cx="914400" cy="9620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674787"/>
            <a:ext cx="9784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Management Strategies for Coral Reefs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144568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398853"/>
            <a:ext cx="3291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National parks and marine protected areas can help conserve coral reefs and protect them from human impacts.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areas serve as sanctuaries, reducing stress on coral ecosystems and promoting biodiversity.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2798041"/>
            <a:ext cx="32918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Conservation Through Protected Areas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450081" y="3398853"/>
            <a:ext cx="3291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Community-based initiatives, such as reef restoration and marine conservation programs, can also help manage and conserve coral reefs.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programs empower local communities to actively participate in protecting their marine environment.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450080" y="2798041"/>
            <a:ext cx="32918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Community-Based Reef Management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68641" y="3398853"/>
            <a:ext cx="3291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Governments and individuals have roles and responsibilities in managing and conserving coral reefs.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Collaborative efforts between policymakers and citizens are essential for effective reef management.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168641" y="2798041"/>
            <a:ext cx="32918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Shared Responsibilities in Coral Conservation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280073" y="0"/>
            <a:ext cx="1911927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531665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1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2916292"/>
            <a:ext cx="2651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 Great Barrier Reef is the largest coral reef system in the world, located off the coast of Australia.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It is a natural wonder and a vital ecosystem supporting diverse marine life.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731519" y="2329226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Introduction to the Great Barrier Reef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963669" y="2916292"/>
            <a:ext cx="2651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 reef is facing threats from climate change, pollution, and overfishing.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challenges are causing significant damage to its delicate ecosystem.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963669" y="2329226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Threats to the Reef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95818" y="2916292"/>
            <a:ext cx="2651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Management strategies, such as marine protected areas and reef restoration programs, are in place to conserve the reef.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efforts aim to mitigate the impact of human activities and environmental changes.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195818" y="2329226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Conservation Efforts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8" y="674787"/>
            <a:ext cx="91160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Case Study: The Great Barrier Reef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8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8205785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17" y="674787"/>
            <a:ext cx="983592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518" y="4895411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85"/>
              </a:spcBef>
              <a:buNone/>
            </a:pPr>
            <a:r>
              <a:rPr lang="en-US" sz="1383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 are complex ecosystems that provide important ecosystem services.</a:t>
            </a:r>
            <a:endParaRPr lang="en-US" sz="1383" dirty="0"/>
          </a:p>
          <a:p>
            <a:pPr algn="l" marL="0" indent="0">
              <a:lnSpc>
                <a:spcPct val="100000"/>
              </a:lnSpc>
              <a:spcBef>
                <a:spcPts val="1185"/>
              </a:spcBef>
              <a:buNone/>
            </a:pPr>
            <a:r>
              <a:rPr lang="en-US" sz="1383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They support marine biodiversity and protect coastlines from erosion.</a:t>
            </a:r>
            <a:endParaRPr lang="en-US" sz="1383" dirty="0"/>
          </a:p>
        </p:txBody>
      </p:sp>
      <p:sp>
        <p:nvSpPr>
          <p:cNvPr id="8" name="Text 6"/>
          <p:cNvSpPr/>
          <p:nvPr/>
        </p:nvSpPr>
        <p:spPr>
          <a:xfrm>
            <a:off x="731518" y="4281166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Importance of Coral Reefs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45421" y="4895411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Human activities like overfishing and pollution can damage coral reefs.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impacts disrupt the marine ecosystem and reduce biodiversity.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1" y="4281166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Human Impacts on Coral Reefs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59324" y="4895411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366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It is essential to manage and conserve coral reefs to protect these ecosystems.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366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Conservation efforts ensure the sustainability of the services they provide.</a:t>
            </a:r>
            <a:endParaRPr lang="en-US" sz="1366" dirty="0"/>
          </a:p>
        </p:txBody>
      </p:sp>
      <p:sp>
        <p:nvSpPr>
          <p:cNvPr id="12" name="Text 10"/>
          <p:cNvSpPr/>
          <p:nvPr/>
        </p:nvSpPr>
        <p:spPr>
          <a:xfrm>
            <a:off x="8559324" y="4281166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Need for Conservation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0" y="1610099"/>
            <a:ext cx="12192000" cy="2286000"/>
          </a:xfrm>
          <a:prstGeom prst="rect">
            <a:avLst/>
          </a:prstGeom>
          <a:blipFill>
            <a:blip r:embed="rId2"/>
            <a:srcRect/>
            <a:stretch>
              <a:fillRect l="0" r="0" t="-102917" b="-10291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2286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845324" y="1744238"/>
            <a:ext cx="914400" cy="9620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674787"/>
            <a:ext cx="9784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Assessment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144568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3757674"/>
            <a:ext cx="3291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Students will be assessed on their understanding of coral reefs and their geographic distribution.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includes knowledge of their locations and the factors influencing their existence.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3156862"/>
            <a:ext cx="32918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Understanding Coral Reefs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450081" y="3757674"/>
            <a:ext cx="3291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 mapping task will assess students' ability to identify and label the locations of different coral reefs.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Students will analyze the geographic features of these reefs as part of the assessment.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450080" y="3156862"/>
            <a:ext cx="32918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Mapping and Analysis Skills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68641" y="3757674"/>
            <a:ext cx="3291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Students will be assessed on their ability to evaluate management strategies for addressing geographical issues.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includes understanding the roles and responsibilities of individuals, groups, and governments.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168641" y="3156862"/>
            <a:ext cx="32918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Evaluating Management Strategies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18" y="2630311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30090" y="2630262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214361" y="263026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280073" y="0"/>
            <a:ext cx="1911927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531665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1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3528360"/>
            <a:ext cx="2651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National Geographic Coral Reef Interactive offers an engaging way to explore coral reefs.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It provides interactive features to understand the biodiversity and importance of coral ecosystems.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731519" y="2941294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Interactive Learning Tool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963669" y="3528360"/>
            <a:ext cx="2651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 Australian Institute of Marine Science (AIMS) Coral Reef Website is a comprehensive resource for coral reef research.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It includes data, publications, and insights into the health and management of coral reefs.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963669" y="2941294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Research and Data Hub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95818" y="3528360"/>
            <a:ext cx="2651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GIS software, such as ArcGIS or QGIS, is essential for mapping and analyzing coral reef data.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tools enable detailed spatial analysis and visualization of reef ecosystems.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195818" y="2941294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Mapping and Analysis Tools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8" y="674787"/>
            <a:ext cx="91160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Resources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731518" y="224874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992243" y="2248748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357189" y="76796"/>
                </a:moveTo>
                <a:lnTo>
                  <a:pt x="357189" y="156001"/>
                </a:lnTo>
                <a:cubicBezTo>
                  <a:pt x="345311" y="162429"/>
                  <a:pt x="328969" y="168679"/>
                  <a:pt x="308255" y="173773"/>
                </a:cubicBezTo>
                <a:cubicBezTo>
                  <a:pt x="277983" y="181275"/>
                  <a:pt x="240658" y="185738"/>
                  <a:pt x="200025" y="185738"/>
                </a:cubicBezTo>
                <a:cubicBezTo>
                  <a:pt x="159396" y="185738"/>
                  <a:pt x="122067" y="181271"/>
                  <a:pt x="91795" y="173773"/>
                </a:cubicBezTo>
                <a:cubicBezTo>
                  <a:pt x="71077" y="168684"/>
                  <a:pt x="54739" y="162521"/>
                  <a:pt x="42861" y="156001"/>
                </a:cubicBezTo>
                <a:lnTo>
                  <a:pt x="42861" y="76796"/>
                </a:lnTo>
                <a:lnTo>
                  <a:pt x="43397" y="76348"/>
                </a:lnTo>
                <a:cubicBezTo>
                  <a:pt x="48130" y="72329"/>
                  <a:pt x="57595" y="66792"/>
                  <a:pt x="73045" y="61256"/>
                </a:cubicBezTo>
                <a:cubicBezTo>
                  <a:pt x="103497" y="50452"/>
                  <a:pt x="148411" y="42862"/>
                  <a:pt x="200025" y="42862"/>
                </a:cubicBezTo>
                <a:cubicBezTo>
                  <a:pt x="251639" y="42862"/>
                  <a:pt x="296553" y="50452"/>
                  <a:pt x="327005" y="61256"/>
                </a:cubicBezTo>
                <a:cubicBezTo>
                  <a:pt x="342455" y="66792"/>
                  <a:pt x="351828" y="72329"/>
                  <a:pt x="356653" y="76348"/>
                </a:cubicBezTo>
                <a:lnTo>
                  <a:pt x="357189" y="76796"/>
                </a:lnTo>
                <a:moveTo>
                  <a:pt x="357189" y="203152"/>
                </a:moveTo>
                <a:lnTo>
                  <a:pt x="357189" y="270301"/>
                </a:lnTo>
                <a:cubicBezTo>
                  <a:pt x="345311" y="276729"/>
                  <a:pt x="328969" y="282979"/>
                  <a:pt x="308255" y="288073"/>
                </a:cubicBezTo>
                <a:cubicBezTo>
                  <a:pt x="277983" y="295575"/>
                  <a:pt x="240658" y="300038"/>
                  <a:pt x="200025" y="300038"/>
                </a:cubicBezTo>
                <a:cubicBezTo>
                  <a:pt x="159396" y="300038"/>
                  <a:pt x="122067" y="295571"/>
                  <a:pt x="91795" y="288073"/>
                </a:cubicBezTo>
                <a:cubicBezTo>
                  <a:pt x="71077" y="282984"/>
                  <a:pt x="54739" y="276821"/>
                  <a:pt x="42861" y="270301"/>
                </a:cubicBezTo>
                <a:lnTo>
                  <a:pt x="42861" y="203152"/>
                </a:lnTo>
                <a:cubicBezTo>
                  <a:pt x="54739" y="207884"/>
                  <a:pt x="67776" y="211994"/>
                  <a:pt x="81526" y="215387"/>
                </a:cubicBezTo>
                <a:cubicBezTo>
                  <a:pt x="115638" y="223781"/>
                  <a:pt x="156448" y="228605"/>
                  <a:pt x="200025" y="228605"/>
                </a:cubicBezTo>
                <a:cubicBezTo>
                  <a:pt x="243602" y="228605"/>
                  <a:pt x="284412" y="223781"/>
                  <a:pt x="318524" y="215387"/>
                </a:cubicBezTo>
                <a:cubicBezTo>
                  <a:pt x="332274" y="211994"/>
                  <a:pt x="345311" y="207976"/>
                  <a:pt x="357189" y="203152"/>
                </a:cubicBezTo>
                <a:lnTo>
                  <a:pt x="357189" y="203152"/>
                </a:lnTo>
                <a:moveTo>
                  <a:pt x="42861" y="380404"/>
                </a:moveTo>
                <a:lnTo>
                  <a:pt x="42861" y="317539"/>
                </a:lnTo>
                <a:cubicBezTo>
                  <a:pt x="54739" y="322271"/>
                  <a:pt x="67776" y="326381"/>
                  <a:pt x="81526" y="329774"/>
                </a:cubicBezTo>
                <a:cubicBezTo>
                  <a:pt x="115638" y="338077"/>
                  <a:pt x="156448" y="342900"/>
                  <a:pt x="200025" y="342900"/>
                </a:cubicBezTo>
                <a:cubicBezTo>
                  <a:pt x="243602" y="342900"/>
                  <a:pt x="284412" y="338077"/>
                  <a:pt x="318524" y="329682"/>
                </a:cubicBezTo>
                <a:cubicBezTo>
                  <a:pt x="332274" y="326290"/>
                  <a:pt x="345311" y="322271"/>
                  <a:pt x="357189" y="317448"/>
                </a:cubicBezTo>
                <a:lnTo>
                  <a:pt x="357189" y="380313"/>
                </a:lnTo>
                <a:lnTo>
                  <a:pt x="356653" y="380761"/>
                </a:lnTo>
                <a:cubicBezTo>
                  <a:pt x="351920" y="384780"/>
                  <a:pt x="342455" y="390316"/>
                  <a:pt x="327005" y="395853"/>
                </a:cubicBezTo>
                <a:cubicBezTo>
                  <a:pt x="296553" y="406748"/>
                  <a:pt x="251639" y="414338"/>
                  <a:pt x="200025" y="414338"/>
                </a:cubicBezTo>
                <a:cubicBezTo>
                  <a:pt x="148411" y="414338"/>
                  <a:pt x="103497" y="406748"/>
                  <a:pt x="73045" y="395944"/>
                </a:cubicBezTo>
                <a:cubicBezTo>
                  <a:pt x="57595" y="390408"/>
                  <a:pt x="48222" y="384871"/>
                  <a:pt x="43397" y="380852"/>
                </a:cubicBezTo>
                <a:lnTo>
                  <a:pt x="42861" y="380404"/>
                </a:lnTo>
                <a:moveTo>
                  <a:pt x="359061" y="378530"/>
                </a:moveTo>
                <a:cubicBezTo>
                  <a:pt x="359061" y="378530"/>
                  <a:pt x="359061" y="378621"/>
                  <a:pt x="358881" y="378708"/>
                </a:cubicBezTo>
                <a:lnTo>
                  <a:pt x="358969" y="378530"/>
                </a:lnTo>
                <a:cubicBezTo>
                  <a:pt x="358969" y="378530"/>
                  <a:pt x="358969" y="378530"/>
                  <a:pt x="358969" y="378438"/>
                </a:cubicBezTo>
                <a:lnTo>
                  <a:pt x="359061" y="378530"/>
                </a:lnTo>
                <a:moveTo>
                  <a:pt x="41077" y="378530"/>
                </a:moveTo>
                <a:cubicBezTo>
                  <a:pt x="41077" y="378530"/>
                  <a:pt x="41077" y="378621"/>
                  <a:pt x="41257" y="378708"/>
                </a:cubicBezTo>
                <a:cubicBezTo>
                  <a:pt x="41169" y="378616"/>
                  <a:pt x="41169" y="378530"/>
                  <a:pt x="41077" y="378530"/>
                </a:cubicBezTo>
                <a:moveTo>
                  <a:pt x="41077" y="78670"/>
                </a:moveTo>
                <a:cubicBezTo>
                  <a:pt x="41077" y="78670"/>
                  <a:pt x="41165" y="78579"/>
                  <a:pt x="41257" y="78492"/>
                </a:cubicBezTo>
                <a:cubicBezTo>
                  <a:pt x="41169" y="78584"/>
                  <a:pt x="41077" y="78670"/>
                  <a:pt x="41077" y="78670"/>
                </a:cubicBezTo>
                <a:moveTo>
                  <a:pt x="358973" y="78492"/>
                </a:moveTo>
                <a:cubicBezTo>
                  <a:pt x="359061" y="78584"/>
                  <a:pt x="359153" y="78670"/>
                  <a:pt x="359153" y="78670"/>
                </a:cubicBezTo>
                <a:cubicBezTo>
                  <a:pt x="359153" y="78670"/>
                  <a:pt x="359153" y="78579"/>
                  <a:pt x="358973" y="78492"/>
                </a:cubicBezTo>
                <a:moveTo>
                  <a:pt x="400050" y="385763"/>
                </a:moveTo>
                <a:lnTo>
                  <a:pt x="400050" y="71438"/>
                </a:lnTo>
                <a:cubicBezTo>
                  <a:pt x="400050" y="31967"/>
                  <a:pt x="310487" y="0"/>
                  <a:pt x="200025" y="0"/>
                </a:cubicBezTo>
                <a:cubicBezTo>
                  <a:pt x="89563" y="0"/>
                  <a:pt x="0" y="31967"/>
                  <a:pt x="0" y="71438"/>
                </a:cubicBezTo>
                <a:lnTo>
                  <a:pt x="0" y="385763"/>
                </a:lnTo>
                <a:cubicBezTo>
                  <a:pt x="0" y="425233"/>
                  <a:pt x="89563" y="457200"/>
                  <a:pt x="200025" y="457200"/>
                </a:cubicBezTo>
                <a:cubicBezTo>
                  <a:pt x="310487" y="457200"/>
                  <a:pt x="400050" y="425233"/>
                  <a:pt x="400050" y="385763"/>
                </a:cubicBezTo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295831" y="2248748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0"/>
            <a:ext cx="1911927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447052" y="702804"/>
            <a:ext cx="9312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Extension Activity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53443" y="395836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447053" y="2661650"/>
            <a:ext cx="26517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Research and create a multimedia presentation about a specific type of coral reef.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Explore the unique characteristics and ecological importance of the chosen coral reef type.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447052" y="1912538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Multimedia Presentation on Coral Reefs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77509" y="2661650"/>
            <a:ext cx="26517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Conduct a case study on a coral reef and evaluate the management strategies in place to conserve the reef.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Analyze the effectiveness of these strategies in preserving biodiversity and preventing degradation.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777508" y="1912538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Case Study on Coral Reef Conservation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07964" y="2661650"/>
            <a:ext cx="26517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Use GIS technology to map and analyze the geographic distribution of coral reefs.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Investigate spatial relationships between coral reefs and their surrounding environments to understand ecological dynamics.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07964" y="1912538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GIS Analysis of Coral Reef Distribution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443811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2447052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3204861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66077" y="1"/>
            <a:ext cx="5825924" cy="3204861"/>
          </a:xfrm>
          <a:prstGeom prst="rect">
            <a:avLst/>
          </a:prstGeom>
          <a:blipFill>
            <a:blip r:embed="rId1"/>
            <a:srcRect/>
            <a:stretch>
              <a:fillRect l="0" r="0" t="-10595" b="-10595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702804"/>
            <a:ext cx="4951651" cy="2086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Reflection Questions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1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20" y="4240203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How do human activities impact coral reefs and the marine ecosystem?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Human activities such as pollution, overfishing, and climate change significantly affect coral reefs and marine ecosystems.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31518" y="3653138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Impact of Human Activities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450851" y="4240203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What are the importance of coral reefs in supporting marine biodiversity and providing ecosystem services?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 are vital for marine biodiversity and offer essential ecosystem services like coastal protection and supporting fisheries.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450850" y="3653138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Importance of Coral Reefs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70182" y="4240203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How can we manage and conserve coral reefs to protect these ecosystems and the services they provide?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Effective management and conservation strategies include establishing marine protected areas and reducing carbon emissions.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8170182" y="3653138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Conservation Strategies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0"/>
            <a:ext cx="1911927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447052" y="702804"/>
            <a:ext cx="9312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Next Steps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53443" y="395836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43811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2447052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2447054" y="3322293"/>
            <a:ext cx="2651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Learn more about the geographic distribution of coral reefs and the human impacts on these ecosystems.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knowledge is essential for addressing environmental challenges.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2447053" y="2735227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Understanding Coral Reefs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777509" y="3322293"/>
            <a:ext cx="2651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Evaluate management strategies and the roles and responsibilities of individuals, groups, and governments in response to geographical issues.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evaluation helps in creating effective solutions for sustainable development.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777509" y="2735227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Evaluating Management Strategies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107964" y="3322293"/>
            <a:ext cx="2651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Apply geographic skills and knowledge to real-world scenarios and case studies.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application bridges the gap between theoretical learning and practical implementation.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107964" y="2735227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Applying Geographic Skills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2547065" y="2042681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777509" y="2042770"/>
            <a:ext cx="457200" cy="457021"/>
          </a:xfrm>
          <a:custGeom>
            <a:avLst/>
            <a:gdLst/>
            <a:ahLst/>
            <a:cxnLst/>
            <a:rect l="l" t="t" r="r" b="b"/>
            <a:pathLst>
              <a:path w="457200" h="457021">
                <a:moveTo>
                  <a:pt x="279532" y="6293"/>
                </a:moveTo>
                <a:cubicBezTo>
                  <a:pt x="287835" y="14593"/>
                  <a:pt x="287922" y="27983"/>
                  <a:pt x="279710" y="36374"/>
                </a:cubicBezTo>
                <a:lnTo>
                  <a:pt x="420825" y="177489"/>
                </a:lnTo>
                <a:cubicBezTo>
                  <a:pt x="429215" y="169276"/>
                  <a:pt x="442606" y="169368"/>
                  <a:pt x="450904" y="177667"/>
                </a:cubicBezTo>
                <a:cubicBezTo>
                  <a:pt x="459294" y="186058"/>
                  <a:pt x="459294" y="199622"/>
                  <a:pt x="450904" y="207926"/>
                </a:cubicBezTo>
                <a:lnTo>
                  <a:pt x="436000" y="222921"/>
                </a:lnTo>
                <a:lnTo>
                  <a:pt x="350938" y="307982"/>
                </a:lnTo>
                <a:lnTo>
                  <a:pt x="336655" y="322264"/>
                </a:lnTo>
                <a:cubicBezTo>
                  <a:pt x="328265" y="330655"/>
                  <a:pt x="314695" y="330655"/>
                  <a:pt x="306397" y="322264"/>
                </a:cubicBezTo>
                <a:cubicBezTo>
                  <a:pt x="298364" y="314230"/>
                  <a:pt x="298008" y="301287"/>
                  <a:pt x="305592" y="292900"/>
                </a:cubicBezTo>
                <a:lnTo>
                  <a:pt x="164386" y="151694"/>
                </a:lnTo>
                <a:cubicBezTo>
                  <a:pt x="155997" y="159194"/>
                  <a:pt x="143053" y="158925"/>
                  <a:pt x="135020" y="150890"/>
                </a:cubicBezTo>
                <a:cubicBezTo>
                  <a:pt x="126631" y="142499"/>
                  <a:pt x="126631" y="128935"/>
                  <a:pt x="135020" y="120631"/>
                </a:cubicBezTo>
                <a:lnTo>
                  <a:pt x="149303" y="106349"/>
                </a:lnTo>
                <a:lnTo>
                  <a:pt x="234278" y="21288"/>
                </a:lnTo>
                <a:lnTo>
                  <a:pt x="249183" y="6293"/>
                </a:lnTo>
                <a:cubicBezTo>
                  <a:pt x="257573" y="-2098"/>
                  <a:pt x="271142" y="-2098"/>
                  <a:pt x="279441" y="6293"/>
                </a:cubicBezTo>
                <a:lnTo>
                  <a:pt x="279532" y="6293"/>
                </a:lnTo>
                <a:moveTo>
                  <a:pt x="249361" y="66721"/>
                </a:moveTo>
                <a:lnTo>
                  <a:pt x="194648" y="121435"/>
                </a:lnTo>
                <a:lnTo>
                  <a:pt x="335763" y="262550"/>
                </a:lnTo>
                <a:lnTo>
                  <a:pt x="390476" y="207835"/>
                </a:lnTo>
                <a:lnTo>
                  <a:pt x="249361" y="66721"/>
                </a:lnTo>
                <a:moveTo>
                  <a:pt x="199559" y="227295"/>
                </a:moveTo>
                <a:lnTo>
                  <a:pt x="229816" y="257554"/>
                </a:lnTo>
                <a:lnTo>
                  <a:pt x="185367" y="302004"/>
                </a:lnTo>
                <a:lnTo>
                  <a:pt x="191617" y="308252"/>
                </a:lnTo>
                <a:cubicBezTo>
                  <a:pt x="202773" y="319408"/>
                  <a:pt x="202773" y="337529"/>
                  <a:pt x="191617" y="348685"/>
                </a:cubicBezTo>
                <a:lnTo>
                  <a:pt x="91650" y="448653"/>
                </a:lnTo>
                <a:cubicBezTo>
                  <a:pt x="80495" y="459809"/>
                  <a:pt x="62376" y="459809"/>
                  <a:pt x="51216" y="448653"/>
                </a:cubicBezTo>
                <a:lnTo>
                  <a:pt x="8371" y="405808"/>
                </a:lnTo>
                <a:cubicBezTo>
                  <a:pt x="-2784" y="394652"/>
                  <a:pt x="-2784" y="376531"/>
                  <a:pt x="8371" y="365375"/>
                </a:cubicBezTo>
                <a:lnTo>
                  <a:pt x="108338" y="265406"/>
                </a:lnTo>
                <a:cubicBezTo>
                  <a:pt x="119494" y="254250"/>
                  <a:pt x="137613" y="254250"/>
                  <a:pt x="148773" y="265406"/>
                </a:cubicBezTo>
                <a:lnTo>
                  <a:pt x="155023" y="271654"/>
                </a:lnTo>
                <a:lnTo>
                  <a:pt x="199472" y="227204"/>
                </a:lnTo>
                <a:lnTo>
                  <a:pt x="199559" y="227295"/>
                </a:lnTo>
                <a:moveTo>
                  <a:pt x="128688" y="305843"/>
                </a:moveTo>
                <a:lnTo>
                  <a:pt x="48893" y="385639"/>
                </a:lnTo>
                <a:lnTo>
                  <a:pt x="71566" y="408312"/>
                </a:lnTo>
                <a:lnTo>
                  <a:pt x="151361" y="328516"/>
                </a:lnTo>
                <a:lnTo>
                  <a:pt x="128688" y="305843"/>
                </a:lnTo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7964" y="204268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114800"/>
            <a:ext cx="12192000" cy="27432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7" y="2430683"/>
            <a:ext cx="3474720" cy="3566160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08260" y="2430683"/>
            <a:ext cx="3474720" cy="3566160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285004" y="2430683"/>
            <a:ext cx="3474720" cy="3566160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443811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18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28986" y="3405850"/>
            <a:ext cx="2834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 are complex ecosystems that provide important ecosystem services.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They support marine biodiversity and protect coastlines from erosion.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28986" y="2791605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Importance of Coral Reefs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828300" y="3405850"/>
            <a:ext cx="2834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Human activities like overfishing and pollution can damage coral reefs.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impacts disrupt the marine ecosystem and its balance.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28300" y="2791605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Human Impacts on Coral Reefs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605044" y="3405850"/>
            <a:ext cx="2834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It is essential to manage and conserve coral reefs to protect these ecosystems.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Conservation efforts ensure the sustainability of the services they provide.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05044" y="2791605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Need for Conservation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31518" y="702803"/>
            <a:ext cx="9312672" cy="1334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Conclusion and Summary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114800"/>
            <a:ext cx="12192000" cy="27432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443811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517" y="2222351"/>
            <a:ext cx="3474720" cy="3842784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08260" y="2222351"/>
            <a:ext cx="3474720" cy="3842784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85004" y="2222351"/>
            <a:ext cx="3474720" cy="3842784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28986" y="3715047"/>
            <a:ext cx="2834640" cy="2072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Australian Curriculum, Assessment and Reporting Authority. (2013). Australian Curriculum: Geography.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reference provides insights into the geographical curriculum framework in Australia.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28986" y="3100803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Australian Curriculum Reference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828300" y="3715047"/>
            <a:ext cx="2834640" cy="2072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National Geographic. (2020). Coral Reefs.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source explores the ecological significance and biodiversity of coral reefs.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28300" y="3100803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National Geographic Insight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605044" y="3715047"/>
            <a:ext cx="2834640" cy="2072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Australian Institute of Marine Science. (2020). Coral Reefs.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reference highlights scientific research and conservation efforts related to coral reefs.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05044" y="3100803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Marine Science Perspective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31518" y="702803"/>
            <a:ext cx="9662548" cy="1241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References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1057561" y="250246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823746" y="25024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605044" y="2591369"/>
            <a:ext cx="457200" cy="279382"/>
          </a:xfrm>
          <a:custGeom>
            <a:avLst/>
            <a:gdLst/>
            <a:ahLst/>
            <a:cxnLst/>
            <a:rect l="l" t="t" r="r" b="b"/>
            <a:pathLst>
              <a:path w="457200" h="279382">
                <a:moveTo>
                  <a:pt x="143511" y="177550"/>
                </a:moveTo>
                <a:cubicBezTo>
                  <a:pt x="150812" y="185806"/>
                  <a:pt x="158909" y="193900"/>
                  <a:pt x="167879" y="201440"/>
                </a:cubicBezTo>
                <a:cubicBezTo>
                  <a:pt x="194625" y="224062"/>
                  <a:pt x="228202" y="241283"/>
                  <a:pt x="266694" y="241283"/>
                </a:cubicBezTo>
                <a:cubicBezTo>
                  <a:pt x="305190" y="241283"/>
                  <a:pt x="338762" y="223981"/>
                  <a:pt x="365509" y="201440"/>
                </a:cubicBezTo>
                <a:cubicBezTo>
                  <a:pt x="389557" y="181202"/>
                  <a:pt x="407338" y="157231"/>
                  <a:pt x="417337" y="139691"/>
                </a:cubicBezTo>
                <a:cubicBezTo>
                  <a:pt x="407338" y="122151"/>
                  <a:pt x="389557" y="98259"/>
                  <a:pt x="365509" y="77942"/>
                </a:cubicBezTo>
                <a:cubicBezTo>
                  <a:pt x="338762" y="55320"/>
                  <a:pt x="305186" y="38099"/>
                  <a:pt x="266694" y="38099"/>
                </a:cubicBezTo>
                <a:cubicBezTo>
                  <a:pt x="228198" y="38099"/>
                  <a:pt x="194625" y="55323"/>
                  <a:pt x="167879" y="77942"/>
                </a:cubicBezTo>
                <a:cubicBezTo>
                  <a:pt x="158909" y="85482"/>
                  <a:pt x="150817" y="93579"/>
                  <a:pt x="143511" y="101832"/>
                </a:cubicBezTo>
                <a:cubicBezTo>
                  <a:pt x="132401" y="114373"/>
                  <a:pt x="114382" y="118181"/>
                  <a:pt x="99062" y="111197"/>
                </a:cubicBezTo>
                <a:lnTo>
                  <a:pt x="56044" y="91514"/>
                </a:lnTo>
                <a:lnTo>
                  <a:pt x="72791" y="120802"/>
                </a:lnTo>
                <a:cubicBezTo>
                  <a:pt x="79457" y="132550"/>
                  <a:pt x="79457" y="146916"/>
                  <a:pt x="72791" y="158583"/>
                </a:cubicBezTo>
                <a:lnTo>
                  <a:pt x="56044" y="187870"/>
                </a:lnTo>
                <a:lnTo>
                  <a:pt x="99139" y="168107"/>
                </a:lnTo>
                <a:cubicBezTo>
                  <a:pt x="114378" y="161122"/>
                  <a:pt x="132396" y="164933"/>
                  <a:pt x="143588" y="177472"/>
                </a:cubicBezTo>
                <a:lnTo>
                  <a:pt x="143511" y="177550"/>
                </a:lnTo>
                <a:moveTo>
                  <a:pt x="3342" y="203267"/>
                </a:moveTo>
                <a:lnTo>
                  <a:pt x="39694" y="139691"/>
                </a:lnTo>
                <a:lnTo>
                  <a:pt x="3342" y="76115"/>
                </a:lnTo>
                <a:cubicBezTo>
                  <a:pt x="-2135" y="66513"/>
                  <a:pt x="-786" y="54527"/>
                  <a:pt x="6675" y="46352"/>
                </a:cubicBezTo>
                <a:cubicBezTo>
                  <a:pt x="14137" y="38178"/>
                  <a:pt x="25960" y="35797"/>
                  <a:pt x="35963" y="40399"/>
                </a:cubicBezTo>
                <a:lnTo>
                  <a:pt x="114936" y="76593"/>
                </a:lnTo>
                <a:cubicBezTo>
                  <a:pt x="123270" y="67147"/>
                  <a:pt x="132794" y="57704"/>
                  <a:pt x="143273" y="48814"/>
                </a:cubicBezTo>
                <a:cubicBezTo>
                  <a:pt x="174385" y="22622"/>
                  <a:pt x="216374" y="0"/>
                  <a:pt x="266694" y="0"/>
                </a:cubicBezTo>
                <a:cubicBezTo>
                  <a:pt x="317013" y="0"/>
                  <a:pt x="359003" y="22622"/>
                  <a:pt x="390115" y="48814"/>
                </a:cubicBezTo>
                <a:cubicBezTo>
                  <a:pt x="421150" y="75006"/>
                  <a:pt x="443214" y="106277"/>
                  <a:pt x="454407" y="128024"/>
                </a:cubicBezTo>
                <a:cubicBezTo>
                  <a:pt x="458137" y="135327"/>
                  <a:pt x="458137" y="143977"/>
                  <a:pt x="454407" y="151280"/>
                </a:cubicBezTo>
                <a:cubicBezTo>
                  <a:pt x="443214" y="173027"/>
                  <a:pt x="421150" y="204298"/>
                  <a:pt x="390115" y="230490"/>
                </a:cubicBezTo>
                <a:cubicBezTo>
                  <a:pt x="359003" y="256761"/>
                  <a:pt x="317013" y="279382"/>
                  <a:pt x="266694" y="279382"/>
                </a:cubicBezTo>
                <a:cubicBezTo>
                  <a:pt x="216374" y="279382"/>
                  <a:pt x="174385" y="256760"/>
                  <a:pt x="143273" y="230568"/>
                </a:cubicBezTo>
                <a:cubicBezTo>
                  <a:pt x="132794" y="221678"/>
                  <a:pt x="123353" y="212233"/>
                  <a:pt x="114936" y="202789"/>
                </a:cubicBezTo>
                <a:lnTo>
                  <a:pt x="35963" y="238983"/>
                </a:lnTo>
                <a:cubicBezTo>
                  <a:pt x="25964" y="243588"/>
                  <a:pt x="14059" y="241205"/>
                  <a:pt x="6675" y="233030"/>
                </a:cubicBezTo>
                <a:cubicBezTo>
                  <a:pt x="-704" y="224855"/>
                  <a:pt x="-2135" y="212870"/>
                  <a:pt x="3342" y="203267"/>
                </a:cubicBezTo>
                <a:lnTo>
                  <a:pt x="3342" y="203267"/>
                </a:lnTo>
                <a:moveTo>
                  <a:pt x="330190" y="114292"/>
                </a:moveTo>
                <a:cubicBezTo>
                  <a:pt x="344217" y="114292"/>
                  <a:pt x="355587" y="125663"/>
                  <a:pt x="355587" y="139691"/>
                </a:cubicBezTo>
                <a:cubicBezTo>
                  <a:pt x="355587" y="153719"/>
                  <a:pt x="344217" y="165090"/>
                  <a:pt x="330190" y="165090"/>
                </a:cubicBezTo>
                <a:cubicBezTo>
                  <a:pt x="316163" y="165090"/>
                  <a:pt x="304792" y="153719"/>
                  <a:pt x="304792" y="139691"/>
                </a:cubicBezTo>
                <a:cubicBezTo>
                  <a:pt x="304792" y="125663"/>
                  <a:pt x="316163" y="114292"/>
                  <a:pt x="330190" y="114292"/>
                </a:cubicBezTo>
                <a:lnTo>
                  <a:pt x="330190" y="114292"/>
                </a:lnTo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192024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81600" y="212852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CB98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991600" y="212852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CB98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371600" y="212852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CB98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28711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Coral Reefs: Ecosystems, Distribution, and Conservation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305800" y="4708486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Additional information and support materials for teachers and students.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resources aim to enhance learning and teaching experiences.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305800" y="4124251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Additional Support Materials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357360" y="2562864"/>
            <a:ext cx="1097280" cy="960120"/>
          </a:xfrm>
          <a:custGeom>
            <a:avLst/>
            <a:gdLst/>
            <a:ahLst/>
            <a:cxnLst/>
            <a:rect l="l" t="t" r="r" b="b"/>
            <a:pathLst>
              <a:path w="1097280" h="960120">
                <a:moveTo>
                  <a:pt x="0" y="137163"/>
                </a:moveTo>
                <a:cubicBezTo>
                  <a:pt x="0" y="61515"/>
                  <a:pt x="61503" y="0"/>
                  <a:pt x="137160" y="0"/>
                </a:cubicBezTo>
                <a:lnTo>
                  <a:pt x="420269" y="0"/>
                </a:lnTo>
                <a:cubicBezTo>
                  <a:pt x="461198" y="0"/>
                  <a:pt x="500425" y="16284"/>
                  <a:pt x="529350" y="45222"/>
                </a:cubicBezTo>
                <a:lnTo>
                  <a:pt x="621291" y="137163"/>
                </a:lnTo>
                <a:lnTo>
                  <a:pt x="960120" y="137163"/>
                </a:lnTo>
                <a:cubicBezTo>
                  <a:pt x="1035777" y="137163"/>
                  <a:pt x="1097280" y="198668"/>
                  <a:pt x="1097280" y="274326"/>
                </a:cubicBezTo>
                <a:lnTo>
                  <a:pt x="1097280" y="822967"/>
                </a:lnTo>
                <a:cubicBezTo>
                  <a:pt x="1097280" y="898615"/>
                  <a:pt x="1035777" y="960130"/>
                  <a:pt x="960120" y="960130"/>
                </a:cubicBezTo>
                <a:lnTo>
                  <a:pt x="137160" y="960130"/>
                </a:lnTo>
                <a:cubicBezTo>
                  <a:pt x="61503" y="960130"/>
                  <a:pt x="0" y="898624"/>
                  <a:pt x="0" y="822967"/>
                </a:cubicBezTo>
                <a:lnTo>
                  <a:pt x="0" y="137163"/>
                </a:lnTo>
                <a:moveTo>
                  <a:pt x="137160" y="102867"/>
                </a:moveTo>
                <a:cubicBezTo>
                  <a:pt x="118298" y="102867"/>
                  <a:pt x="102870" y="118296"/>
                  <a:pt x="102870" y="137153"/>
                </a:cubicBezTo>
                <a:lnTo>
                  <a:pt x="102870" y="822957"/>
                </a:lnTo>
                <a:cubicBezTo>
                  <a:pt x="102870" y="841814"/>
                  <a:pt x="118298" y="857243"/>
                  <a:pt x="137160" y="857243"/>
                </a:cubicBezTo>
                <a:lnTo>
                  <a:pt x="960120" y="857243"/>
                </a:lnTo>
                <a:cubicBezTo>
                  <a:pt x="978982" y="857243"/>
                  <a:pt x="994410" y="841814"/>
                  <a:pt x="994410" y="822957"/>
                </a:cubicBezTo>
                <a:lnTo>
                  <a:pt x="994410" y="274316"/>
                </a:lnTo>
                <a:cubicBezTo>
                  <a:pt x="994410" y="255459"/>
                  <a:pt x="978982" y="240030"/>
                  <a:pt x="960120" y="240030"/>
                </a:cubicBezTo>
                <a:lnTo>
                  <a:pt x="614224" y="240030"/>
                </a:lnTo>
                <a:cubicBezTo>
                  <a:pt x="591511" y="240030"/>
                  <a:pt x="569642" y="231034"/>
                  <a:pt x="553578" y="214952"/>
                </a:cubicBezTo>
                <a:lnTo>
                  <a:pt x="456710" y="117864"/>
                </a:lnTo>
                <a:cubicBezTo>
                  <a:pt x="447065" y="108225"/>
                  <a:pt x="433996" y="102867"/>
                  <a:pt x="420280" y="102867"/>
                </a:cubicBezTo>
                <a:lnTo>
                  <a:pt x="137160" y="102867"/>
                </a:lnTo>
              </a:path>
            </a:pathLst>
          </a:custGeom>
          <a:gradFill>
            <a:gsLst>
              <a:gs pos="0">
                <a:srgbClr val="eb6c17">
                  <a:alpha val="100000"/>
                </a:srgbClr>
              </a:gs>
              <a:gs pos="100000">
                <a:srgbClr val="9831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495800" y="4708486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List of resources and references used in the presentation.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These materials support the information shared during the session.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495800" y="4124251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Resources and References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615940" y="2494284"/>
            <a:ext cx="960120" cy="1097280"/>
          </a:xfrm>
          <a:custGeom>
            <a:avLst/>
            <a:gdLst/>
            <a:ahLst/>
            <a:cxnLst/>
            <a:rect l="l" t="t" r="r" b="b"/>
            <a:pathLst>
              <a:path w="960120" h="1097280">
                <a:moveTo>
                  <a:pt x="0" y="188601"/>
                </a:moveTo>
                <a:cubicBezTo>
                  <a:pt x="0" y="84447"/>
                  <a:pt x="84443" y="11"/>
                  <a:pt x="188596" y="11"/>
                </a:cubicBezTo>
                <a:lnTo>
                  <a:pt x="840105" y="11"/>
                </a:lnTo>
                <a:cubicBezTo>
                  <a:pt x="906325" y="11"/>
                  <a:pt x="960120" y="53800"/>
                  <a:pt x="960120" y="120032"/>
                </a:cubicBezTo>
                <a:lnTo>
                  <a:pt x="960120" y="737252"/>
                </a:lnTo>
                <a:cubicBezTo>
                  <a:pt x="960120" y="785038"/>
                  <a:pt x="932046" y="826406"/>
                  <a:pt x="891539" y="845696"/>
                </a:cubicBezTo>
                <a:lnTo>
                  <a:pt x="891539" y="994432"/>
                </a:lnTo>
                <a:lnTo>
                  <a:pt x="908686" y="994432"/>
                </a:lnTo>
                <a:cubicBezTo>
                  <a:pt x="937192" y="994432"/>
                  <a:pt x="960120" y="1017365"/>
                  <a:pt x="960120" y="1045873"/>
                </a:cubicBezTo>
                <a:cubicBezTo>
                  <a:pt x="960120" y="1074380"/>
                  <a:pt x="937192" y="1097313"/>
                  <a:pt x="908686" y="1097313"/>
                </a:cubicBezTo>
                <a:lnTo>
                  <a:pt x="171449" y="1097313"/>
                </a:lnTo>
                <a:cubicBezTo>
                  <a:pt x="76723" y="1097313"/>
                  <a:pt x="0" y="1020591"/>
                  <a:pt x="0" y="925863"/>
                </a:cubicBezTo>
                <a:cubicBezTo>
                  <a:pt x="0" y="920081"/>
                  <a:pt x="211" y="914287"/>
                  <a:pt x="854" y="908724"/>
                </a:cubicBezTo>
                <a:lnTo>
                  <a:pt x="0" y="908724"/>
                </a:lnTo>
                <a:lnTo>
                  <a:pt x="0" y="188601"/>
                </a:lnTo>
                <a:moveTo>
                  <a:pt x="171449" y="857250"/>
                </a:moveTo>
                <a:cubicBezTo>
                  <a:pt x="133514" y="857250"/>
                  <a:pt x="102867" y="887897"/>
                  <a:pt x="102867" y="925830"/>
                </a:cubicBezTo>
                <a:cubicBezTo>
                  <a:pt x="102867" y="963763"/>
                  <a:pt x="133514" y="994410"/>
                  <a:pt x="171449" y="994410"/>
                </a:cubicBezTo>
                <a:lnTo>
                  <a:pt x="788671" y="994410"/>
                </a:lnTo>
                <a:lnTo>
                  <a:pt x="788671" y="857250"/>
                </a:lnTo>
                <a:lnTo>
                  <a:pt x="171449" y="857250"/>
                </a:lnTo>
                <a:moveTo>
                  <a:pt x="102867" y="768743"/>
                </a:moveTo>
                <a:cubicBezTo>
                  <a:pt x="123865" y="759526"/>
                  <a:pt x="147014" y="754380"/>
                  <a:pt x="171449" y="754380"/>
                </a:cubicBezTo>
                <a:lnTo>
                  <a:pt x="840105" y="754380"/>
                </a:lnTo>
                <a:cubicBezTo>
                  <a:pt x="849533" y="754380"/>
                  <a:pt x="857253" y="746666"/>
                  <a:pt x="857253" y="737241"/>
                </a:cubicBezTo>
                <a:lnTo>
                  <a:pt x="857253" y="120021"/>
                </a:lnTo>
                <a:cubicBezTo>
                  <a:pt x="857253" y="110595"/>
                  <a:pt x="849533" y="102881"/>
                  <a:pt x="840105" y="102881"/>
                </a:cubicBezTo>
                <a:lnTo>
                  <a:pt x="188596" y="102881"/>
                </a:lnTo>
                <a:cubicBezTo>
                  <a:pt x="141234" y="102881"/>
                  <a:pt x="102867" y="141242"/>
                  <a:pt x="102867" y="188612"/>
                </a:cubicBezTo>
                <a:lnTo>
                  <a:pt x="102867" y="768743"/>
                </a:lnTo>
                <a:moveTo>
                  <a:pt x="325759" y="240030"/>
                </a:moveTo>
                <a:lnTo>
                  <a:pt x="702952" y="240030"/>
                </a:lnTo>
                <a:cubicBezTo>
                  <a:pt x="731458" y="240030"/>
                  <a:pt x="754386" y="262963"/>
                  <a:pt x="754386" y="291471"/>
                </a:cubicBezTo>
                <a:cubicBezTo>
                  <a:pt x="754386" y="319978"/>
                  <a:pt x="731458" y="342911"/>
                  <a:pt x="702952" y="342911"/>
                </a:cubicBezTo>
                <a:lnTo>
                  <a:pt x="325759" y="342911"/>
                </a:lnTo>
                <a:cubicBezTo>
                  <a:pt x="297253" y="342911"/>
                  <a:pt x="274325" y="319978"/>
                  <a:pt x="274325" y="291482"/>
                </a:cubicBezTo>
                <a:cubicBezTo>
                  <a:pt x="274325" y="262974"/>
                  <a:pt x="297253" y="240052"/>
                  <a:pt x="325759" y="240052"/>
                </a:cubicBezTo>
                <a:lnTo>
                  <a:pt x="325759" y="240030"/>
                </a:lnTo>
                <a:moveTo>
                  <a:pt x="325759" y="411480"/>
                </a:moveTo>
                <a:lnTo>
                  <a:pt x="702952" y="411480"/>
                </a:lnTo>
                <a:cubicBezTo>
                  <a:pt x="731458" y="411480"/>
                  <a:pt x="754386" y="434413"/>
                  <a:pt x="754386" y="462921"/>
                </a:cubicBezTo>
                <a:cubicBezTo>
                  <a:pt x="754386" y="491428"/>
                  <a:pt x="731458" y="514361"/>
                  <a:pt x="702952" y="514361"/>
                </a:cubicBezTo>
                <a:lnTo>
                  <a:pt x="325759" y="514361"/>
                </a:lnTo>
                <a:cubicBezTo>
                  <a:pt x="297253" y="514361"/>
                  <a:pt x="274325" y="491428"/>
                  <a:pt x="274325" y="462932"/>
                </a:cubicBezTo>
                <a:cubicBezTo>
                  <a:pt x="274325" y="434424"/>
                  <a:pt x="297253" y="411502"/>
                  <a:pt x="325759" y="411502"/>
                </a:cubicBezTo>
                <a:lnTo>
                  <a:pt x="325759" y="411480"/>
                </a:lnTo>
              </a:path>
            </a:pathLst>
          </a:custGeom>
          <a:gradFill>
            <a:gsLst>
              <a:gs pos="0">
                <a:srgbClr val="eb6c17">
                  <a:alpha val="100000"/>
                </a:srgbClr>
              </a:gs>
              <a:gs pos="100000">
                <a:srgbClr val="9831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85800" y="4708486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Glossary of key terms related to coral reefs and geographic skills.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Regular" pitchFamily="34" charset="0"/>
                <a:ea typeface="Outfit Regular" pitchFamily="34" charset="-122"/>
                <a:cs typeface="Outfit Regular" pitchFamily="34" charset="-120"/>
              </a:rPr>
              <a:t>This section provides definitions and explanations for better understanding.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85800" y="4124251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Resources and References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874480" y="2494284"/>
            <a:ext cx="823040" cy="1097280"/>
          </a:xfrm>
          <a:custGeom>
            <a:avLst/>
            <a:gdLst/>
            <a:ahLst/>
            <a:cxnLst/>
            <a:rect l="l" t="t" r="r" b="b"/>
            <a:pathLst>
              <a:path w="823040" h="1097280">
                <a:moveTo>
                  <a:pt x="0" y="102881"/>
                </a:moveTo>
                <a:cubicBezTo>
                  <a:pt x="0" y="46086"/>
                  <a:pt x="46082" y="0"/>
                  <a:pt x="102880" y="0"/>
                </a:cubicBezTo>
                <a:lnTo>
                  <a:pt x="102880" y="102881"/>
                </a:lnTo>
                <a:lnTo>
                  <a:pt x="102880" y="946064"/>
                </a:lnTo>
                <a:lnTo>
                  <a:pt x="381726" y="746951"/>
                </a:lnTo>
                <a:cubicBezTo>
                  <a:pt x="399512" y="734091"/>
                  <a:pt x="423734" y="734091"/>
                  <a:pt x="441528" y="746951"/>
                </a:cubicBezTo>
                <a:lnTo>
                  <a:pt x="720160" y="946064"/>
                </a:lnTo>
                <a:lnTo>
                  <a:pt x="720160" y="102881"/>
                </a:lnTo>
                <a:lnTo>
                  <a:pt x="102880" y="102881"/>
                </a:lnTo>
                <a:lnTo>
                  <a:pt x="102880" y="0"/>
                </a:lnTo>
                <a:lnTo>
                  <a:pt x="720160" y="0"/>
                </a:lnTo>
                <a:cubicBezTo>
                  <a:pt x="776958" y="0"/>
                  <a:pt x="823040" y="46086"/>
                  <a:pt x="823040" y="102881"/>
                </a:cubicBezTo>
                <a:lnTo>
                  <a:pt x="823040" y="1045949"/>
                </a:lnTo>
                <a:cubicBezTo>
                  <a:pt x="823040" y="1065239"/>
                  <a:pt x="812324" y="1082818"/>
                  <a:pt x="795180" y="1091607"/>
                </a:cubicBezTo>
                <a:cubicBezTo>
                  <a:pt x="778036" y="1100396"/>
                  <a:pt x="757460" y="1098893"/>
                  <a:pt x="741814" y="1087745"/>
                </a:cubicBezTo>
                <a:lnTo>
                  <a:pt x="411528" y="851983"/>
                </a:lnTo>
                <a:lnTo>
                  <a:pt x="81242" y="1087745"/>
                </a:lnTo>
                <a:cubicBezTo>
                  <a:pt x="65596" y="1098893"/>
                  <a:pt x="45020" y="1100385"/>
                  <a:pt x="27876" y="1091607"/>
                </a:cubicBezTo>
                <a:cubicBezTo>
                  <a:pt x="10732" y="1082818"/>
                  <a:pt x="17" y="1065239"/>
                  <a:pt x="17" y="1045949"/>
                </a:cubicBezTo>
                <a:lnTo>
                  <a:pt x="0" y="102881"/>
                </a:lnTo>
              </a:path>
            </a:pathLst>
          </a:custGeom>
          <a:gradFill>
            <a:gsLst>
              <a:gs pos="0">
                <a:srgbClr val="eb6c17">
                  <a:alpha val="100000"/>
                </a:srgbClr>
              </a:gs>
              <a:gs pos="100000">
                <a:srgbClr val="9831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6600" y="702803"/>
            <a:ext cx="9814561" cy="751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Appendix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10820399" y="395836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2025-08-06T21:15:47Z</dcterms:created>
  <dcterms:modified xsi:type="dcterms:W3CDTF">2025-08-06T21:15:47Z</dcterms:modified>
</cp:coreProperties>
</file>