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121dda93f51d26beffca4c67849bcb484515654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83b810e18961b1fae0b04ded02c7443b23ca8bf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72ada43bbba028f2d3602009e72398d19681ef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1b55d77dfa457e315ad9ce9c4db3d87b3394009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557831591bc79c5d940f2d4a853f349252b57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0d3bf60b7c0aabf5f8fe73e0069ae4f5574d2cb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430a142f30311bc0ac5d4310611abe52c13e497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f199cb2af4b45453094fb1e2d4e6676b973944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7bbf0056d33124693c9229088abaea252e7c12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196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Psychological Analysis of the Protagonist from 'The Catcher in the Rye'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Holden Caulfield's Emotional Journey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Title Slide: Navigating Emotional Landscapes with H…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 Objectives: Understanding Holden's Psycholog…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 is Holden Caulfield? Exploring the Protagonist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Holden's Family Relationships: Emotional Disconnect…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Peer Interactions: Challenges and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Authority Figure Resistance: Psychological Defense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Emotional Landscape Mapping: Visual Representation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Insights into Psychological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Approaching with Critical Empathy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Analysis Activity: Relationship Mapping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Misinterpretations in Holden's Character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Key Psychological Terms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Comparative Perspectives in Contemporary Experiences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Overview: Portfolio Development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Conclusion: Holden's Psychological Complexity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Discussion and Reflection Opportunities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 and Further Reading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 You Slide with Closing Quote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Vocabulary Exploration: Psychological Terms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Analyzing Adolescent Emotional Development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Title Slide: Navigating Emotional Landscapes with Holden Caulfield</a:t>
            </a:r>
            <a:endParaRPr lang="en-US" sz="2285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Emotional Landscapes: Holden Caulfield's Interpersonal Relationships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Ninth-Grade Literary Exploration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Objectives: Understanding Holden's Psychological Landscape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how Holden's experiences reflect common struggles during youth.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the nuances of adolescent emotional development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Holden's actions and motivations from a compassionate perspective.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critical empathy skills through literary interpretation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how his interactions shape his emotional landscape.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Analyze the dynamics of Holden's interpersonal relationships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the factors contributing to his emotional turmoil.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Gain insight into Holden's complex psychological state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9984" r="299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Who is Holden Caulfield? Exploring the Protagonist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Who is Holden Caulfield?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Protagonist of "The Catcher in the Rye"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Teenage boy experiencing profound emotional isolation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Struggling with identity formation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Dealing with unresolved trauma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Resistant to societal expectations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Holden's Family Relationships: Emotional Disconnection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Grief-induced emotional withdrawal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Complex sibling connection with Phoebe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Relationship Dynamics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Strained relationship with his father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Lack of emotional connection with his mother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Psychological Barriers with Parents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Profound emotional toll on Holden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Allie's death contributes to Holden's sense of loss and isolation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Brother Allie's Death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085861" y="147187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  <a:lnTo>
                  <a:pt x="61557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261227" y="16837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85861" y="386375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  <a:lnTo>
                  <a:pt x="61557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261227" y="407562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979" r="339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Interactions: Challenges and Strategies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747260" y="454179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active listening and empathy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open and honest communication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 common ground for shared experiences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47260" y="405657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47260" y="214991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Difficulty in forming genuine connections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Fear of vulnerability and rejection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Miscommunication leading to misunderstandings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47260" y="166469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Authority Figure Resistance: Psychological Defense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Critique of societal hypocrisy through Holden's resistance.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Protection of personal authenticity as a psychological defense.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Deeper Interpretation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School interactions where Holden challenges authority.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Mistrust towards institutions and societal norms.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Holden uses defense mechanisms to protect himself.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Psychological Defense Mechanisms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Holden's defiance towards authority figures.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Confrontational Stance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085861" y="147187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  <a:lnTo>
                  <a:pt x="61557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261227" y="16837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85861" y="386375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  <a:lnTo>
                  <a:pt x="61557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261227" y="407562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Landscape Mapping: Visual Representation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747260" y="454179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Peers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Authority Figures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Strangers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47260" y="405657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Relationship Categories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47260" y="214991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 shades to represent varying emotional depths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47260" y="166469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Color-Coded Emotional Intensity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9775" r="397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Insights into Psychological Development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emotional intelligence in adolescence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effective communication strategies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developmental challenges during youth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Psychological Concepts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Coping mechanisms in response to past experiences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Resilience building through emotional challenges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Trauma and Emotional Resilience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self-identity and societal expectations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Impact of external influences on personal growth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Adolescent Identity Formation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Approaching with Critical Empathy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Unpacking layers of emotional complexity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Appreciating Holden's internal struggles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Cultivating Nuanced Interpretation Skills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Delving into Holden's vulnerabilities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Challenging initial judgments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Empathy Through Analysis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Impact of unresolved trauma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Resistance to societal norms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Recognizing Psychological Barriers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Holden's Emotional Isolation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Profound sense of loneliness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Struggles with genuine connection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Approaching with Critical Empathy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85960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44804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53948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6729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0796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3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92023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17956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18871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8015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2662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70737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79881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96670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05814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3889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0226040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317480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698228" y="1987212"/>
            <a:ext cx="1527812" cy="0"/>
          </a:xfrm>
          <a:custGeom>
            <a:avLst/>
            <a:gdLst/>
            <a:ahLst/>
            <a:cxnLst/>
            <a:rect l="l" t="t" r="r" b="b"/>
            <a:pathLst>
              <a:path w="1527812" h="0">
                <a:moveTo>
                  <a:pt x="0" y="0"/>
                </a:moveTo>
                <a:lnTo>
                  <a:pt x="152781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Analysis Activity: Relationship Mapping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9768840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Enhanced understanding of Holden's emotional journey.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Improved critical analysis skills through visual representation.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585960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Outcomes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50950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607"/>
              </a:spcAft>
              <a:buNone/>
            </a:pPr>
            <a:r>
              <a:rPr lang="en-US" sz="72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Relationships: List key characters Holden interacts with in each relationship category.</a:t>
            </a:r>
            <a:endParaRPr lang="en-US" sz="729" dirty="0"/>
          </a:p>
          <a:p>
            <a:pPr algn="ctr" marL="0" indent="0">
              <a:lnSpc>
                <a:spcPct val="120000"/>
              </a:lnSpc>
              <a:spcAft>
                <a:spcPts val="607"/>
              </a:spcAft>
              <a:buNone/>
            </a:pPr>
            <a:r>
              <a:rPr lang="en-US" sz="72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Map Emotional Intensity: Use colors to represent the emotional intensity of each relationship.</a:t>
            </a:r>
            <a:endParaRPr lang="en-US" sz="729" dirty="0"/>
          </a:p>
          <a:p>
            <a:pPr algn="ctr" marL="0" indent="0">
              <a:lnSpc>
                <a:spcPct val="120000"/>
              </a:lnSpc>
              <a:spcAft>
                <a:spcPts val="607"/>
              </a:spcAft>
              <a:buNone/>
            </a:pPr>
            <a:r>
              <a:rPr lang="en-US" sz="72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Patterns: Discuss commonalities or differences in emotional intensity across relationship categories.</a:t>
            </a:r>
            <a:endParaRPr lang="en-US" sz="729" dirty="0"/>
          </a:p>
          <a:p>
            <a:pPr algn="ctr" marL="0" indent="0">
              <a:lnSpc>
                <a:spcPct val="120000"/>
              </a:lnSpc>
              <a:spcAft>
                <a:spcPts val="607"/>
              </a:spcAft>
              <a:buNone/>
            </a:pPr>
            <a:r>
              <a:rPr lang="en-US" sz="72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and Discuss: Share insights on how emotional landscapes impact Holden's behavior and decisions.</a:t>
            </a:r>
            <a:endParaRPr lang="en-US" sz="729" dirty="0"/>
          </a:p>
        </p:txBody>
      </p:sp>
      <p:sp>
        <p:nvSpPr>
          <p:cNvPr id="30" name="Text 28"/>
          <p:cNvSpPr/>
          <p:nvPr/>
        </p:nvSpPr>
        <p:spPr>
          <a:xfrm>
            <a:off x="732662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Process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25017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Paper or digital mapping tools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Color markers or digital color-coding options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06729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Materials Needed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299084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create visual relationship maps for Holden, categorizing relationships with family, peers, authority figures, and strangers.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280796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Description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73151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in a hands-on exploration of Holden Caulfield's interpersonal relationships.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48638" y="2660617"/>
            <a:ext cx="2011678" cy="411653"/>
          </a:xfrm>
          <a:custGeom>
            <a:avLst/>
            <a:gdLst/>
            <a:ahLst/>
            <a:cxnLst/>
            <a:rect l="l" t="t" r="r" b="b"/>
            <a:pathLst>
              <a:path w="2011678" h="411653">
                <a:moveTo>
                  <a:pt x="0" y="411653"/>
                </a:moveTo>
                <a:lnTo>
                  <a:pt x="0" y="0"/>
                </a:lnTo>
                <a:lnTo>
                  <a:pt x="2011678" y="0"/>
                </a:lnTo>
                <a:lnTo>
                  <a:pt x="2011678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1023" r="3102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Misinterpretations in Holden's Character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Ignoring the societal norms and events of the time can lead to misinterpreting Holden's responses and behaviors.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Context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Some may overlook the complexity of Holden's emotions, dismissing him as a typical moody teenager.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Superficiality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Often mistaken as mere rebellion, Holden's actions stem from deep emotional struggles and trauma.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Teenage Rebellion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Key Psychological Terms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Definition: The point of view from which a story is told.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Literary Example: The first-person narrative in "The Catcher in the Rye".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Perspective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Definition: Ability to adapt and bounce back from adversity.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Literary Example: Holden's resilience in coping with his inner turmoil.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Resilience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Definition: Unconscious strategies used to protect oneself from anxiety or emotional pain.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Literary Example: Holden's tendency to use sarcasm as a defense mechanism.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Psychological Defense Mechanism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Definition: Feeling of isolation or estrangement from society or oneself.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Literary Example: Holden's sense of disconnect from those around him.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Alienation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Comparative Perspectives in Contemporary Experiences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266413" y="2562730"/>
            <a:ext cx="5212080" cy="2926080"/>
          </a:xfrm>
          <a:custGeom>
            <a:avLst/>
            <a:gdLst/>
            <a:ahLst/>
            <a:cxnLst/>
            <a:rect l="l" t="t" r="r" b="b"/>
            <a:pathLst>
              <a:path w="5212080" h="2926080">
                <a:moveTo>
                  <a:pt x="0" y="292608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Holden Caulfield: Struggles with understanding his place in the world.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Modern Adolescents: Face similar struggles but with the added pressure of online personas.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66417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5" y="551640"/>
                </a:moveTo>
                <a:cubicBezTo>
                  <a:pt x="44456" y="551640"/>
                  <a:pt x="0" y="507184"/>
                  <a:pt x="0" y="452345"/>
                </a:cubicBezTo>
                <a:lnTo>
                  <a:pt x="0" y="99295"/>
                </a:lnTo>
                <a:cubicBezTo>
                  <a:pt x="0" y="44456"/>
                  <a:pt x="44456" y="0"/>
                  <a:pt x="99295" y="0"/>
                </a:cubicBezTo>
                <a:lnTo>
                  <a:pt x="5112785" y="0"/>
                </a:lnTo>
                <a:cubicBezTo>
                  <a:pt x="5167624" y="0"/>
                  <a:pt x="5212080" y="44456"/>
                  <a:pt x="5212080" y="99295"/>
                </a:cubicBezTo>
                <a:lnTo>
                  <a:pt x="5212080" y="452345"/>
                </a:lnTo>
                <a:cubicBezTo>
                  <a:pt x="5212080" y="507184"/>
                  <a:pt x="5167624" y="551640"/>
                  <a:pt x="5112785" y="551640"/>
                </a:cubicBezTo>
                <a:lnTo>
                  <a:pt x="99295" y="551640"/>
                </a:lnTo>
              </a:path>
            </a:pathLst>
          </a:custGeom>
          <a:solidFill>
            <a:srgbClr val="E2C9FF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Identity Formation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39" y="2562730"/>
            <a:ext cx="5212080" cy="2926080"/>
          </a:xfrm>
          <a:custGeom>
            <a:avLst/>
            <a:gdLst/>
            <a:ahLst/>
            <a:cxnLst/>
            <a:rect l="l" t="t" r="r" b="b"/>
            <a:pathLst>
              <a:path w="5212080" h="2926080">
                <a:moveTo>
                  <a:pt x="0" y="292608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Holden Caulfield: Feels disconnected from the world around him.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Modern Adolescents: Experience isolation through social media and digital interactions.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39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5" y="551640"/>
                </a:moveTo>
                <a:cubicBezTo>
                  <a:pt x="44456" y="551640"/>
                  <a:pt x="0" y="507184"/>
                  <a:pt x="0" y="452345"/>
                </a:cubicBezTo>
                <a:lnTo>
                  <a:pt x="0" y="99295"/>
                </a:lnTo>
                <a:cubicBezTo>
                  <a:pt x="0" y="44456"/>
                  <a:pt x="44456" y="0"/>
                  <a:pt x="99295" y="0"/>
                </a:cubicBezTo>
                <a:lnTo>
                  <a:pt x="5112785" y="0"/>
                </a:lnTo>
                <a:cubicBezTo>
                  <a:pt x="5167624" y="0"/>
                  <a:pt x="5212080" y="44456"/>
                  <a:pt x="5212080" y="99295"/>
                </a:cubicBezTo>
                <a:lnTo>
                  <a:pt x="5212080" y="452345"/>
                </a:lnTo>
                <a:cubicBezTo>
                  <a:pt x="5212080" y="507184"/>
                  <a:pt x="5167624" y="551640"/>
                  <a:pt x="5112785" y="551640"/>
                </a:cubicBezTo>
                <a:lnTo>
                  <a:pt x="99295" y="551640"/>
                </a:lnTo>
              </a:path>
            </a:pathLst>
          </a:custGeom>
          <a:solidFill>
            <a:srgbClr val="E2C9FF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Isolation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417" r="354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Overview: Portfolio Development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Personal responses to Holden's journey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Insights gained from literary exploration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Journaling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Creative visual representations of key scenes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Audio clips to capture emotional nuances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Presentation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Reflective essays on Holden's relationships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 analysis through a psychological lens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Analytical Writing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Conclusion: Holden's Psychological Complexity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66802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Holden requires empathy and depth of analysis.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Moving beyond surface-level judgments to grasp his intricate psyche.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the nuances of his character for a comprehensive interpretation.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9666802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Interpretation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20599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Holden's past experiences influence his present state.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Lingering effects of brother Allie's death on his emotional well-being.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Unresolved grief and trauma contributing to his psychological complexity.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420599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Trauma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174396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Holden's journey reflects a quest for personal truth.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Rejecting societal norms in pursuit of genuine self-expression.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Unveiling layers of complexity beneath his rebellious facade.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174396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Search for Authenticity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92819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Holden's coping mechanisms shape his behavior.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Projection of cynicism and detachment to shield vulnerability.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Resistance towards authority figures as a form of self-preservation.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92819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Psychological Defense Mechanisms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9172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Holden's internal struggles manifest in his interactions with others.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Constant battle with feelings of alienation and disillusionment.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Emotional barriers hinder genuine connections with family and peers.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9172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Turmoil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 and Reflection Opportunities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66802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how Holden's resistance to societal norms affects his relationships.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the implications of his confrontational stance towards authority figures.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9666802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Societal Expectations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20599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the triggers that lead to Holden's emotional outbursts and defensive behaviors.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how these triggers shape his interactions with others.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420599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Emotional Triggers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174396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how Holden's unresolved trauma influences his emotional resilience.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the impact of trauma on his ability to form meaningful connections.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174396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Psychological Resilience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92819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Compare and contrast Holden's interactions with peers versus authority figures.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how his emotional responses differ based on the relationship dynamics.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92819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Holden's Relationships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9172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how Holden's defensive communication strategies impact his relationships.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the role of fear in preventing genuine intimacy in his interactions.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9172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Holden's Defense Mechanisms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Further Reading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66802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Offers tools and techniques for analyzing characters like Holden Caulfield in literature.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9666802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"Literary Analysis and Interpretation: A Guide for Students" by James P. Stobaugh</a:t>
            </a:r>
            <a:endParaRPr lang="en-US" sz="1111" dirty="0"/>
          </a:p>
        </p:txBody>
      </p:sp>
      <p:sp>
        <p:nvSpPr>
          <p:cNvPr id="20" name="Text 18"/>
          <p:cNvSpPr/>
          <p:nvPr/>
        </p:nvSpPr>
        <p:spPr>
          <a:xfrm>
            <a:off x="7420599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Examines the effects of trauma on identity development, a key aspect of Holden's struggles.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420599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"The Impact of Trauma on Identity Formation" by Lisa M. Najavits</a:t>
            </a:r>
            <a:endParaRPr lang="en-US" sz="1112" dirty="0"/>
          </a:p>
        </p:txBody>
      </p:sp>
      <p:sp>
        <p:nvSpPr>
          <p:cNvPr id="22" name="Text 20"/>
          <p:cNvSpPr/>
          <p:nvPr/>
        </p:nvSpPr>
        <p:spPr>
          <a:xfrm>
            <a:off x="5174396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Provides insights into how individuals like Holden may use defense mechanisms to cope with emotional challenges.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174396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"Psychological Defense Mechanisms: A Comprehensive Guide" by Robert Plutchik</a:t>
            </a:r>
            <a:endParaRPr lang="en-US" sz="1112" dirty="0"/>
          </a:p>
        </p:txBody>
      </p:sp>
      <p:sp>
        <p:nvSpPr>
          <p:cNvPr id="24" name="Text 22"/>
          <p:cNvSpPr/>
          <p:nvPr/>
        </p:nvSpPr>
        <p:spPr>
          <a:xfrm>
            <a:off x="292819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Explores the psychological development of teenagers, shedding light on themes relevant to Holden's experiences.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92819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"Understanding Adolescents: A Psychological Perspective" by Daphne M. Davis and Jeffrey A. Gray</a:t>
            </a:r>
            <a:endParaRPr lang="en-US" sz="991" dirty="0"/>
          </a:p>
        </p:txBody>
      </p:sp>
      <p:sp>
        <p:nvSpPr>
          <p:cNvPr id="26" name="Text 24"/>
          <p:cNvSpPr/>
          <p:nvPr/>
        </p:nvSpPr>
        <p:spPr>
          <a:xfrm>
            <a:off x="69172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classic novel that delves into Holden Caulfield's emotional journey.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9172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"The Catcher in the Rye" by J.D. Salinger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 Slide with Closing Quote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Dive deeper into literary analysis and empathetic interpretation.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Invitation for Further Exploration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Name, Title, Email, Phone Number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Presenter Contact Information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 you for exploring Holden Caulfield's emotional landscape with us.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"Adolescence is a journey of self-discovery and understanding."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Exploration: Psychological Terms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Definition: The point of view from which a story is told.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Literary Example: The first-person narrative perspective in "The Catcher in the Rye".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Perspective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Definition: The ability to adapt and bounce back from adversity.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Literary Example: Holden's resilience in coping with loss and loneliness.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Resilience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Definition: Unconscious strategies used to protect oneself from anxiety or emotional pain.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Literary Example: Holden's use of sarcasm as a defense mechanism.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Psychological Defense Mechanism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Definition: Feeling isolated or estranged from society or oneself.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Literary Example: Holden's sense of alienation from the adult world.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Alienation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Holden Caulfield's Emotional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Adolescent Emotional Development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66802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Resisting conformity and societal norms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Striving for individuality and personal values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9666802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Expectations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20599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Coping mechanisms in times of distress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and managing intense emotions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420599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Regulation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174396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Fear of vulnerability in relationships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Balancing emotional closeness with self-protection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174396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Intimacy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92819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Dealing with unresolved grief and loss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Impact of past experiences on emotional growth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92819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Trauma Processing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9172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Struggling with defining self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Seeking authenticity amidst societal pressures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9172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Identity Formation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2024-12-09T00:02:19Z</dcterms:created>
  <dcterms:modified xsi:type="dcterms:W3CDTF">2024-12-09T00:02:19Z</dcterms:modified>
</cp:coreProperties>
</file>