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37ee704e552a27d5daa658179f271fe1e696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8d8c596a671b2cddb8950a4fb01f261426bb3b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4e260329a0a2fd0ee39f100a1e04fdfd79b11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1c620e0c30c49a65b15274fc5cec3e915e4c11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e555dc39b15e70cb78426e2e2c3a62f6bdd64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6457a1990100636a36b2c73f1b2ea5a6c53457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2ff111e9b999d439f903ba0b3f05cf2404f13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d6040269ec9b158bcbe7b28772b1f79690b59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7d2c8170126b9063249031cc5d5b76743a935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3169d7dd774352968c0ac8b405c029e6a4a84b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80552" r="-805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Heat Transfer Mechanisms, Experimental Design, and Real-World Solutions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Transfer: Principles and Applications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Transfer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Conduction: What is it?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Convection: What is it?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Radiation: What is it?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Designing Experiments to Measure Thermal Energ…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Conducting Experiments to Measure Thermal Ener…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Thermal Energy Transfer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for Mixed-Ability Gr…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Experimental Design Challenge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Thermal Energy Transfer in a Build…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 in Real-World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Graphing and Data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123" r="-1211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thermal energy transfer is crucial for designing and optimizing energy-efficient 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in reducing energy waste and improving sustainability.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Thermal Energy Transfer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Conduction involves the transfer of heat through direct contact between materials.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Convection occurs when heat is transferred through the movement of fluids or gases.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Mechanisms of Heat Transfer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 is the process by which heat energy is transferred from one location to another.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three main mechanisms of heat transfer: conduction, convection, and radiation.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Thermal Energy Transfer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Thermal Energy Transfer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45424" r="-454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Conduction: What is it?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Conduction occurs in solids, liquids, and gases, but is most efficient in solids.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because particles in solids are closely packed, allowing heat to transfer more effectively.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Efficiency of Conduction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conduction include touching a hot stove or holding a cold drink.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everyday occurrences demonstrate how heat moves through direct contact.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Conduction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Conduction is the transfer of heat energy through direct contact between particles.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process in the transfer of thermal energy.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Conduction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Convection: What is it?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Convection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Convection is an essential process in many systems, facilitating heat transfer.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role is particularly important in natural and engineered environments.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Convection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Boiling water and air movement in heating vents are common examples of convection.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illustrate how heat energy is distributed in fluids.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Convection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Convection is the transfer of heat energy through the movement of fluids.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occurs in liquids and gases, playing a key role in heat transfer mechanisms.</a:t>
            </a:r>
            <a:endParaRPr lang="en-US" sz="12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Radiation: What is it?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Radiation occurs in all forms of matter.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crucial role in heat transfer mechanisms across various systems.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Radiation in Matter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1789"/>
            <a:ext cx="365760" cy="334930"/>
          </a:xfrm>
          <a:custGeom>
            <a:avLst/>
            <a:gdLst/>
            <a:ahLst/>
            <a:cxnLst/>
            <a:rect l="l" t="t" r="r" b="b"/>
            <a:pathLst>
              <a:path w="365760" h="334930">
                <a:moveTo>
                  <a:pt x="80153" y="41930"/>
                </a:moveTo>
                <a:lnTo>
                  <a:pt x="110295" y="94085"/>
                </a:lnTo>
                <a:cubicBezTo>
                  <a:pt x="105043" y="100774"/>
                  <a:pt x="100727" y="108186"/>
                  <a:pt x="97490" y="116241"/>
                </a:cubicBezTo>
                <a:lnTo>
                  <a:pt x="37205" y="116241"/>
                </a:lnTo>
                <a:cubicBezTo>
                  <a:pt x="44038" y="87393"/>
                  <a:pt x="59217" y="61711"/>
                  <a:pt x="80153" y="41930"/>
                </a:cubicBezTo>
                <a:lnTo>
                  <a:pt x="80153" y="41930"/>
                </a:lnTo>
                <a:moveTo>
                  <a:pt x="139932" y="294142"/>
                </a:moveTo>
                <a:lnTo>
                  <a:pt x="170075" y="241917"/>
                </a:lnTo>
                <a:cubicBezTo>
                  <a:pt x="174248" y="242493"/>
                  <a:pt x="178564" y="242781"/>
                  <a:pt x="182880" y="242781"/>
                </a:cubicBezTo>
                <a:cubicBezTo>
                  <a:pt x="187196" y="242781"/>
                  <a:pt x="191439" y="242493"/>
                  <a:pt x="195685" y="241917"/>
                </a:cubicBezTo>
                <a:lnTo>
                  <a:pt x="225827" y="294142"/>
                </a:lnTo>
                <a:cubicBezTo>
                  <a:pt x="212232" y="298242"/>
                  <a:pt x="197843" y="300402"/>
                  <a:pt x="182880" y="300402"/>
                </a:cubicBezTo>
                <a:cubicBezTo>
                  <a:pt x="167917" y="300402"/>
                  <a:pt x="153528" y="298245"/>
                  <a:pt x="139932" y="294142"/>
                </a:cubicBezTo>
                <a:lnTo>
                  <a:pt x="139932" y="294142"/>
                </a:lnTo>
                <a:moveTo>
                  <a:pt x="285607" y="41930"/>
                </a:moveTo>
                <a:cubicBezTo>
                  <a:pt x="306540" y="61714"/>
                  <a:pt x="321719" y="87323"/>
                  <a:pt x="328555" y="116241"/>
                </a:cubicBezTo>
                <a:lnTo>
                  <a:pt x="268270" y="116241"/>
                </a:lnTo>
                <a:cubicBezTo>
                  <a:pt x="265033" y="108256"/>
                  <a:pt x="260717" y="100774"/>
                  <a:pt x="255465" y="94085"/>
                </a:cubicBezTo>
                <a:lnTo>
                  <a:pt x="285607" y="41930"/>
                </a:lnTo>
                <a:moveTo>
                  <a:pt x="113821" y="150772"/>
                </a:moveTo>
                <a:cubicBezTo>
                  <a:pt x="120152" y="150772"/>
                  <a:pt x="125189" y="145594"/>
                  <a:pt x="126484" y="139334"/>
                </a:cubicBezTo>
                <a:cubicBezTo>
                  <a:pt x="129000" y="126818"/>
                  <a:pt x="135620" y="115738"/>
                  <a:pt x="144826" y="107610"/>
                </a:cubicBezTo>
                <a:cubicBezTo>
                  <a:pt x="149574" y="103436"/>
                  <a:pt x="151589" y="96460"/>
                  <a:pt x="148422" y="90920"/>
                </a:cubicBezTo>
                <a:lnTo>
                  <a:pt x="102310" y="11213"/>
                </a:lnTo>
                <a:cubicBezTo>
                  <a:pt x="95979" y="208"/>
                  <a:pt x="81736" y="-3678"/>
                  <a:pt x="71594" y="4019"/>
                </a:cubicBezTo>
                <a:cubicBezTo>
                  <a:pt x="33109" y="33299"/>
                  <a:pt x="6419" y="77396"/>
                  <a:pt x="161" y="127823"/>
                </a:cubicBezTo>
                <a:cubicBezTo>
                  <a:pt x="-1423" y="140413"/>
                  <a:pt x="9009" y="150772"/>
                  <a:pt x="21741" y="150772"/>
                </a:cubicBezTo>
                <a:lnTo>
                  <a:pt x="113821" y="150772"/>
                </a:lnTo>
                <a:moveTo>
                  <a:pt x="148349" y="210621"/>
                </a:moveTo>
                <a:lnTo>
                  <a:pt x="102310" y="290398"/>
                </a:lnTo>
                <a:cubicBezTo>
                  <a:pt x="95979" y="301403"/>
                  <a:pt x="99648" y="315648"/>
                  <a:pt x="111374" y="320538"/>
                </a:cubicBezTo>
                <a:cubicBezTo>
                  <a:pt x="133385" y="329819"/>
                  <a:pt x="157558" y="334927"/>
                  <a:pt x="182880" y="334927"/>
                </a:cubicBezTo>
                <a:cubicBezTo>
                  <a:pt x="208202" y="334927"/>
                  <a:pt x="232444" y="329819"/>
                  <a:pt x="254386" y="320538"/>
                </a:cubicBezTo>
                <a:cubicBezTo>
                  <a:pt x="266112" y="315574"/>
                  <a:pt x="269781" y="301403"/>
                  <a:pt x="263450" y="290398"/>
                </a:cubicBezTo>
                <a:lnTo>
                  <a:pt x="217411" y="210621"/>
                </a:lnTo>
                <a:cubicBezTo>
                  <a:pt x="214248" y="205081"/>
                  <a:pt x="207196" y="203356"/>
                  <a:pt x="201153" y="205369"/>
                </a:cubicBezTo>
                <a:cubicBezTo>
                  <a:pt x="195400" y="207312"/>
                  <a:pt x="189284" y="208320"/>
                  <a:pt x="182880" y="208320"/>
                </a:cubicBezTo>
                <a:cubicBezTo>
                  <a:pt x="176479" y="208320"/>
                  <a:pt x="170364" y="207312"/>
                  <a:pt x="164607" y="205369"/>
                </a:cubicBezTo>
                <a:cubicBezTo>
                  <a:pt x="158564" y="203356"/>
                  <a:pt x="151512" y="205081"/>
                  <a:pt x="148349" y="210621"/>
                </a:cubicBezTo>
                <a:moveTo>
                  <a:pt x="239280" y="139331"/>
                </a:moveTo>
                <a:cubicBezTo>
                  <a:pt x="240502" y="145591"/>
                  <a:pt x="245538" y="150769"/>
                  <a:pt x="251943" y="150769"/>
                </a:cubicBezTo>
                <a:lnTo>
                  <a:pt x="344023" y="150769"/>
                </a:lnTo>
                <a:cubicBezTo>
                  <a:pt x="356755" y="150769"/>
                  <a:pt x="367186" y="140409"/>
                  <a:pt x="365603" y="127819"/>
                </a:cubicBezTo>
                <a:cubicBezTo>
                  <a:pt x="359345" y="77392"/>
                  <a:pt x="332655" y="33295"/>
                  <a:pt x="294170" y="4016"/>
                </a:cubicBezTo>
                <a:cubicBezTo>
                  <a:pt x="284027" y="-3681"/>
                  <a:pt x="269854" y="204"/>
                  <a:pt x="263453" y="11210"/>
                </a:cubicBezTo>
                <a:lnTo>
                  <a:pt x="217415" y="90987"/>
                </a:lnTo>
                <a:cubicBezTo>
                  <a:pt x="214251" y="96453"/>
                  <a:pt x="216193" y="103433"/>
                  <a:pt x="221010" y="107677"/>
                </a:cubicBezTo>
                <a:cubicBezTo>
                  <a:pt x="230217" y="115805"/>
                  <a:pt x="236837" y="126885"/>
                  <a:pt x="239353" y="139401"/>
                </a:cubicBezTo>
                <a:lnTo>
                  <a:pt x="239280" y="139331"/>
                </a:lnTo>
                <a:moveTo>
                  <a:pt x="182880" y="185300"/>
                </a:moveTo>
                <a:cubicBezTo>
                  <a:pt x="201951" y="185300"/>
                  <a:pt x="217411" y="169840"/>
                  <a:pt x="217411" y="150769"/>
                </a:cubicBezTo>
                <a:cubicBezTo>
                  <a:pt x="217411" y="131698"/>
                  <a:pt x="201951" y="116237"/>
                  <a:pt x="182880" y="116237"/>
                </a:cubicBezTo>
                <a:cubicBezTo>
                  <a:pt x="163809" y="116237"/>
                  <a:pt x="148349" y="131698"/>
                  <a:pt x="148349" y="150769"/>
                </a:cubicBezTo>
                <a:cubicBezTo>
                  <a:pt x="148349" y="169840"/>
                  <a:pt x="163809" y="185300"/>
                  <a:pt x="182880" y="185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radiation include the sun's rays or the heat from a light bulb.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demonstrate how energy can travel without direct contact.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Radiation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8384" y="14085"/>
                </a:moveTo>
                <a:cubicBezTo>
                  <a:pt x="267312" y="8372"/>
                  <a:pt x="263453" y="3584"/>
                  <a:pt x="258099" y="1372"/>
                </a:cubicBezTo>
                <a:cubicBezTo>
                  <a:pt x="252740" y="-841"/>
                  <a:pt x="246599" y="-201"/>
                  <a:pt x="241811" y="3087"/>
                </a:cubicBezTo>
                <a:lnTo>
                  <a:pt x="182880" y="43661"/>
                </a:lnTo>
                <a:lnTo>
                  <a:pt x="123949" y="3018"/>
                </a:lnTo>
                <a:cubicBezTo>
                  <a:pt x="119165" y="-267"/>
                  <a:pt x="113020" y="-911"/>
                  <a:pt x="107661" y="1302"/>
                </a:cubicBezTo>
                <a:cubicBezTo>
                  <a:pt x="102303" y="3515"/>
                  <a:pt x="98448" y="8303"/>
                  <a:pt x="97376" y="14016"/>
                </a:cubicBezTo>
                <a:lnTo>
                  <a:pt x="84447" y="84377"/>
                </a:lnTo>
                <a:lnTo>
                  <a:pt x="14085" y="97376"/>
                </a:lnTo>
                <a:cubicBezTo>
                  <a:pt x="8372" y="98448"/>
                  <a:pt x="3584" y="102307"/>
                  <a:pt x="1372" y="107661"/>
                </a:cubicBezTo>
                <a:cubicBezTo>
                  <a:pt x="-841" y="113020"/>
                  <a:pt x="-201" y="119161"/>
                  <a:pt x="3087" y="123949"/>
                </a:cubicBezTo>
                <a:lnTo>
                  <a:pt x="43661" y="182880"/>
                </a:lnTo>
                <a:lnTo>
                  <a:pt x="3018" y="241811"/>
                </a:lnTo>
                <a:cubicBezTo>
                  <a:pt x="-267" y="246595"/>
                  <a:pt x="-911" y="252740"/>
                  <a:pt x="1302" y="258099"/>
                </a:cubicBezTo>
                <a:cubicBezTo>
                  <a:pt x="3515" y="263457"/>
                  <a:pt x="8303" y="267385"/>
                  <a:pt x="14016" y="268384"/>
                </a:cubicBezTo>
                <a:lnTo>
                  <a:pt x="84377" y="281313"/>
                </a:lnTo>
                <a:lnTo>
                  <a:pt x="97307" y="351675"/>
                </a:lnTo>
                <a:cubicBezTo>
                  <a:pt x="98378" y="357388"/>
                  <a:pt x="102237" y="362176"/>
                  <a:pt x="107592" y="364388"/>
                </a:cubicBezTo>
                <a:cubicBezTo>
                  <a:pt x="112950" y="366601"/>
                  <a:pt x="119091" y="365961"/>
                  <a:pt x="123879" y="362673"/>
                </a:cubicBezTo>
                <a:lnTo>
                  <a:pt x="182884" y="322099"/>
                </a:lnTo>
                <a:lnTo>
                  <a:pt x="241815" y="362742"/>
                </a:lnTo>
                <a:cubicBezTo>
                  <a:pt x="246599" y="366027"/>
                  <a:pt x="252744" y="366671"/>
                  <a:pt x="258102" y="364458"/>
                </a:cubicBezTo>
                <a:cubicBezTo>
                  <a:pt x="263461" y="362245"/>
                  <a:pt x="267316" y="357457"/>
                  <a:pt x="268387" y="351744"/>
                </a:cubicBezTo>
                <a:lnTo>
                  <a:pt x="281317" y="281383"/>
                </a:lnTo>
                <a:lnTo>
                  <a:pt x="351678" y="268453"/>
                </a:lnTo>
                <a:cubicBezTo>
                  <a:pt x="357391" y="267382"/>
                  <a:pt x="362179" y="263523"/>
                  <a:pt x="364392" y="258168"/>
                </a:cubicBezTo>
                <a:cubicBezTo>
                  <a:pt x="366605" y="252810"/>
                  <a:pt x="365965" y="246669"/>
                  <a:pt x="362677" y="241881"/>
                </a:cubicBezTo>
                <a:lnTo>
                  <a:pt x="322103" y="182876"/>
                </a:lnTo>
                <a:lnTo>
                  <a:pt x="362746" y="123945"/>
                </a:lnTo>
                <a:cubicBezTo>
                  <a:pt x="366031" y="119161"/>
                  <a:pt x="366674" y="113016"/>
                  <a:pt x="364462" y="107658"/>
                </a:cubicBezTo>
                <a:cubicBezTo>
                  <a:pt x="362249" y="102299"/>
                  <a:pt x="357461" y="98444"/>
                  <a:pt x="351748" y="97373"/>
                </a:cubicBezTo>
                <a:lnTo>
                  <a:pt x="281387" y="84443"/>
                </a:lnTo>
                <a:lnTo>
                  <a:pt x="268384" y="14085"/>
                </a:lnTo>
                <a:moveTo>
                  <a:pt x="192595" y="78591"/>
                </a:moveTo>
                <a:lnTo>
                  <a:pt x="239456" y="46305"/>
                </a:lnTo>
                <a:lnTo>
                  <a:pt x="249741" y="102237"/>
                </a:lnTo>
                <a:cubicBezTo>
                  <a:pt x="251028" y="109238"/>
                  <a:pt x="256526" y="114739"/>
                  <a:pt x="263526" y="116023"/>
                </a:cubicBezTo>
                <a:lnTo>
                  <a:pt x="319458" y="126308"/>
                </a:lnTo>
                <a:lnTo>
                  <a:pt x="287173" y="173169"/>
                </a:lnTo>
                <a:cubicBezTo>
                  <a:pt x="283102" y="179025"/>
                  <a:pt x="283102" y="186742"/>
                  <a:pt x="287173" y="192598"/>
                </a:cubicBezTo>
                <a:lnTo>
                  <a:pt x="319458" y="239460"/>
                </a:lnTo>
                <a:lnTo>
                  <a:pt x="263526" y="249745"/>
                </a:lnTo>
                <a:cubicBezTo>
                  <a:pt x="256526" y="251032"/>
                  <a:pt x="251025" y="256530"/>
                  <a:pt x="249741" y="263530"/>
                </a:cubicBezTo>
                <a:lnTo>
                  <a:pt x="239456" y="319462"/>
                </a:lnTo>
                <a:lnTo>
                  <a:pt x="192595" y="287177"/>
                </a:lnTo>
                <a:cubicBezTo>
                  <a:pt x="186739" y="283106"/>
                  <a:pt x="179021" y="283106"/>
                  <a:pt x="173165" y="287177"/>
                </a:cubicBezTo>
                <a:lnTo>
                  <a:pt x="126304" y="319462"/>
                </a:lnTo>
                <a:lnTo>
                  <a:pt x="116019" y="263530"/>
                </a:lnTo>
                <a:cubicBezTo>
                  <a:pt x="114731" y="256530"/>
                  <a:pt x="109234" y="251029"/>
                  <a:pt x="102233" y="249745"/>
                </a:cubicBezTo>
                <a:lnTo>
                  <a:pt x="46301" y="239460"/>
                </a:lnTo>
                <a:lnTo>
                  <a:pt x="78587" y="192598"/>
                </a:lnTo>
                <a:cubicBezTo>
                  <a:pt x="82658" y="186743"/>
                  <a:pt x="82658" y="179025"/>
                  <a:pt x="78587" y="173169"/>
                </a:cubicBezTo>
                <a:lnTo>
                  <a:pt x="46301" y="126308"/>
                </a:lnTo>
                <a:lnTo>
                  <a:pt x="102233" y="116023"/>
                </a:lnTo>
                <a:cubicBezTo>
                  <a:pt x="109234" y="114735"/>
                  <a:pt x="114735" y="109238"/>
                  <a:pt x="116019" y="102237"/>
                </a:cubicBezTo>
                <a:lnTo>
                  <a:pt x="126304" y="46305"/>
                </a:lnTo>
                <a:lnTo>
                  <a:pt x="173165" y="78591"/>
                </a:lnTo>
                <a:cubicBezTo>
                  <a:pt x="179021" y="82662"/>
                  <a:pt x="186739" y="82662"/>
                  <a:pt x="192595" y="78591"/>
                </a:cubicBezTo>
                <a:moveTo>
                  <a:pt x="182880" y="262883"/>
                </a:moveTo>
                <a:cubicBezTo>
                  <a:pt x="227064" y="262883"/>
                  <a:pt x="262883" y="227064"/>
                  <a:pt x="262883" y="182880"/>
                </a:cubicBezTo>
                <a:cubicBezTo>
                  <a:pt x="262883" y="138696"/>
                  <a:pt x="227064" y="102877"/>
                  <a:pt x="182880" y="102877"/>
                </a:cubicBezTo>
                <a:cubicBezTo>
                  <a:pt x="138696" y="102877"/>
                  <a:pt x="102877" y="138696"/>
                  <a:pt x="102877" y="182880"/>
                </a:cubicBezTo>
                <a:cubicBezTo>
                  <a:pt x="102877" y="227064"/>
                  <a:pt x="138696" y="262883"/>
                  <a:pt x="182880" y="262883"/>
                </a:cubicBezTo>
                <a:moveTo>
                  <a:pt x="137164" y="182880"/>
                </a:moveTo>
                <a:cubicBezTo>
                  <a:pt x="137164" y="157632"/>
                  <a:pt x="157632" y="137164"/>
                  <a:pt x="182880" y="137164"/>
                </a:cubicBezTo>
                <a:cubicBezTo>
                  <a:pt x="208128" y="137164"/>
                  <a:pt x="228596" y="157632"/>
                  <a:pt x="228596" y="182880"/>
                </a:cubicBezTo>
                <a:cubicBezTo>
                  <a:pt x="228596" y="208128"/>
                  <a:pt x="208128" y="228596"/>
                  <a:pt x="182880" y="228596"/>
                </a:cubicBezTo>
                <a:cubicBezTo>
                  <a:pt x="157632" y="228596"/>
                  <a:pt x="137164" y="208128"/>
                  <a:pt x="137164" y="182880"/>
                </a:cubicBezTo>
                <a:lnTo>
                  <a:pt x="137164" y="182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Radiation is the transfer of heat energy through electromagnetic waves.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process in the transfer of energy across space.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Radiation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96993"/>
            <a:ext cx="365760" cy="284522"/>
          </a:xfrm>
          <a:custGeom>
            <a:avLst/>
            <a:gdLst/>
            <a:ahLst/>
            <a:cxnLst/>
            <a:rect l="l" t="t" r="r" b="b"/>
            <a:pathLst>
              <a:path w="365760" h="284522">
                <a:moveTo>
                  <a:pt x="193103" y="30472"/>
                </a:moveTo>
                <a:cubicBezTo>
                  <a:pt x="139841" y="30472"/>
                  <a:pt x="96612" y="73703"/>
                  <a:pt x="96612" y="126962"/>
                </a:cubicBezTo>
                <a:cubicBezTo>
                  <a:pt x="96612" y="169052"/>
                  <a:pt x="62523" y="203140"/>
                  <a:pt x="20435" y="203140"/>
                </a:cubicBezTo>
                <a:cubicBezTo>
                  <a:pt x="11993" y="203140"/>
                  <a:pt x="5201" y="196349"/>
                  <a:pt x="5201" y="187904"/>
                </a:cubicBezTo>
                <a:cubicBezTo>
                  <a:pt x="5201" y="179462"/>
                  <a:pt x="11993" y="172668"/>
                  <a:pt x="20435" y="172668"/>
                </a:cubicBezTo>
                <a:cubicBezTo>
                  <a:pt x="45702" y="172668"/>
                  <a:pt x="66140" y="152228"/>
                  <a:pt x="66140" y="126962"/>
                </a:cubicBezTo>
                <a:cubicBezTo>
                  <a:pt x="66140" y="56816"/>
                  <a:pt x="122958" y="0"/>
                  <a:pt x="193103" y="0"/>
                </a:cubicBezTo>
                <a:cubicBezTo>
                  <a:pt x="236080" y="0"/>
                  <a:pt x="274042" y="21331"/>
                  <a:pt x="296957" y="53960"/>
                </a:cubicBezTo>
                <a:cubicBezTo>
                  <a:pt x="300955" y="59610"/>
                  <a:pt x="300640" y="67227"/>
                  <a:pt x="296130" y="72559"/>
                </a:cubicBezTo>
                <a:cubicBezTo>
                  <a:pt x="291624" y="77891"/>
                  <a:pt x="284196" y="79478"/>
                  <a:pt x="277974" y="76494"/>
                </a:cubicBezTo>
                <a:cubicBezTo>
                  <a:pt x="270736" y="73003"/>
                  <a:pt x="262612" y="71099"/>
                  <a:pt x="254042" y="71099"/>
                </a:cubicBezTo>
                <a:cubicBezTo>
                  <a:pt x="223190" y="71099"/>
                  <a:pt x="198180" y="96112"/>
                  <a:pt x="198180" y="126962"/>
                </a:cubicBezTo>
                <a:cubicBezTo>
                  <a:pt x="198180" y="152228"/>
                  <a:pt x="218622" y="172668"/>
                  <a:pt x="243885" y="172668"/>
                </a:cubicBezTo>
                <a:cubicBezTo>
                  <a:pt x="262170" y="172668"/>
                  <a:pt x="281021" y="162954"/>
                  <a:pt x="294671" y="151147"/>
                </a:cubicBezTo>
                <a:cubicBezTo>
                  <a:pt x="300446" y="146005"/>
                  <a:pt x="309144" y="146005"/>
                  <a:pt x="314923" y="151147"/>
                </a:cubicBezTo>
                <a:cubicBezTo>
                  <a:pt x="325651" y="160732"/>
                  <a:pt x="339872" y="168158"/>
                  <a:pt x="353836" y="171333"/>
                </a:cubicBezTo>
                <a:cubicBezTo>
                  <a:pt x="362026" y="173174"/>
                  <a:pt x="367230" y="181300"/>
                  <a:pt x="365391" y="189551"/>
                </a:cubicBezTo>
                <a:cubicBezTo>
                  <a:pt x="363551" y="197803"/>
                  <a:pt x="355424" y="202947"/>
                  <a:pt x="347172" y="201106"/>
                </a:cubicBezTo>
                <a:cubicBezTo>
                  <a:pt x="328954" y="197043"/>
                  <a:pt x="313972" y="188092"/>
                  <a:pt x="304832" y="181807"/>
                </a:cubicBezTo>
                <a:cubicBezTo>
                  <a:pt x="286994" y="194186"/>
                  <a:pt x="265853" y="203263"/>
                  <a:pt x="243889" y="203263"/>
                </a:cubicBezTo>
                <a:cubicBezTo>
                  <a:pt x="201801" y="203263"/>
                  <a:pt x="167712" y="169174"/>
                  <a:pt x="167712" y="127085"/>
                </a:cubicBezTo>
                <a:cubicBezTo>
                  <a:pt x="167712" y="84617"/>
                  <a:pt x="198374" y="49256"/>
                  <a:pt x="238812" y="42084"/>
                </a:cubicBezTo>
                <a:cubicBezTo>
                  <a:pt x="225228" y="34657"/>
                  <a:pt x="209676" y="30466"/>
                  <a:pt x="193107" y="30466"/>
                </a:cubicBezTo>
                <a:lnTo>
                  <a:pt x="193103" y="30472"/>
                </a:lnTo>
              </a:path>
              <a:path w="365760" h="284522">
                <a:moveTo>
                  <a:pt x="50903" y="232403"/>
                </a:moveTo>
                <a:cubicBezTo>
                  <a:pt x="56678" y="227262"/>
                  <a:pt x="65376" y="227262"/>
                  <a:pt x="71155" y="232403"/>
                </a:cubicBezTo>
                <a:cubicBezTo>
                  <a:pt x="84805" y="244211"/>
                  <a:pt x="103656" y="253925"/>
                  <a:pt x="121941" y="253925"/>
                </a:cubicBezTo>
                <a:cubicBezTo>
                  <a:pt x="140225" y="253925"/>
                  <a:pt x="159076" y="244211"/>
                  <a:pt x="172727" y="232403"/>
                </a:cubicBezTo>
                <a:cubicBezTo>
                  <a:pt x="178502" y="227262"/>
                  <a:pt x="187200" y="227262"/>
                  <a:pt x="192979" y="232403"/>
                </a:cubicBezTo>
                <a:cubicBezTo>
                  <a:pt x="206691" y="244211"/>
                  <a:pt x="225480" y="253925"/>
                  <a:pt x="243764" y="253925"/>
                </a:cubicBezTo>
                <a:cubicBezTo>
                  <a:pt x="262049" y="253925"/>
                  <a:pt x="280900" y="244211"/>
                  <a:pt x="294550" y="232403"/>
                </a:cubicBezTo>
                <a:cubicBezTo>
                  <a:pt x="300326" y="227262"/>
                  <a:pt x="309023" y="227262"/>
                  <a:pt x="314802" y="232403"/>
                </a:cubicBezTo>
                <a:cubicBezTo>
                  <a:pt x="325530" y="241989"/>
                  <a:pt x="339751" y="249415"/>
                  <a:pt x="353716" y="252590"/>
                </a:cubicBezTo>
                <a:cubicBezTo>
                  <a:pt x="361905" y="254431"/>
                  <a:pt x="367110" y="262557"/>
                  <a:pt x="365270" y="270808"/>
                </a:cubicBezTo>
                <a:cubicBezTo>
                  <a:pt x="363430" y="279059"/>
                  <a:pt x="355303" y="284204"/>
                  <a:pt x="347052" y="282363"/>
                </a:cubicBezTo>
                <a:cubicBezTo>
                  <a:pt x="328833" y="278300"/>
                  <a:pt x="313852" y="269349"/>
                  <a:pt x="304711" y="263064"/>
                </a:cubicBezTo>
                <a:cubicBezTo>
                  <a:pt x="286873" y="275443"/>
                  <a:pt x="265732" y="284519"/>
                  <a:pt x="243768" y="284519"/>
                </a:cubicBezTo>
                <a:cubicBezTo>
                  <a:pt x="221804" y="284519"/>
                  <a:pt x="200663" y="275440"/>
                  <a:pt x="182825" y="263064"/>
                </a:cubicBezTo>
                <a:cubicBezTo>
                  <a:pt x="164987" y="275443"/>
                  <a:pt x="143846" y="284519"/>
                  <a:pt x="121882" y="284519"/>
                </a:cubicBezTo>
                <a:cubicBezTo>
                  <a:pt x="99918" y="284519"/>
                  <a:pt x="78778" y="275440"/>
                  <a:pt x="60939" y="263064"/>
                </a:cubicBezTo>
                <a:cubicBezTo>
                  <a:pt x="51799" y="269411"/>
                  <a:pt x="36818" y="278300"/>
                  <a:pt x="18599" y="282363"/>
                </a:cubicBezTo>
                <a:cubicBezTo>
                  <a:pt x="10410" y="284204"/>
                  <a:pt x="2220" y="279062"/>
                  <a:pt x="381" y="270808"/>
                </a:cubicBezTo>
                <a:cubicBezTo>
                  <a:pt x="-1459" y="262557"/>
                  <a:pt x="3683" y="254431"/>
                  <a:pt x="11935" y="252590"/>
                </a:cubicBezTo>
                <a:cubicBezTo>
                  <a:pt x="26028" y="249415"/>
                  <a:pt x="39868" y="241926"/>
                  <a:pt x="50786" y="232466"/>
                </a:cubicBezTo>
                <a:lnTo>
                  <a:pt x="50903" y="2324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7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Experiments to Measure Thermal Energy Transfer</a:t>
            </a:r>
            <a:endParaRPr lang="en-US" sz="2378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Experiments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0"/>
              </a:spcBef>
              <a:buNone/>
            </a:pPr>
            <a:r>
              <a:rPr lang="en-US" sz="9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experiments include measuring the thermal conductivity of different materials or designing a heat exchanger.</a:t>
            </a:r>
            <a:endParaRPr lang="en-US" sz="993" dirty="0"/>
          </a:p>
          <a:p>
            <a:pPr algn="l" marL="0" indent="0">
              <a:lnSpc>
                <a:spcPct val="90000"/>
              </a:lnSpc>
              <a:spcBef>
                <a:spcPts val="710"/>
              </a:spcBef>
              <a:buNone/>
            </a:pPr>
            <a:r>
              <a:rPr lang="en-US" sz="9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provide practical insights into the principles of thermal energy transfer.</a:t>
            </a:r>
            <a:endParaRPr lang="en-US" sz="99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Protocols and Procedures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4"/>
              </a:spcBef>
              <a:buNone/>
            </a:pPr>
            <a:r>
              <a:rPr lang="en-US" sz="122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also consider the safety protocols and procedures for conducting the experiment.</a:t>
            </a:r>
            <a:endParaRPr lang="en-US" sz="1223" dirty="0"/>
          </a:p>
          <a:p>
            <a:pPr algn="l" marL="0" indent="0">
              <a:lnSpc>
                <a:spcPct val="90000"/>
              </a:lnSpc>
              <a:spcBef>
                <a:spcPts val="874"/>
              </a:spcBef>
              <a:buNone/>
            </a:pPr>
            <a:r>
              <a:rPr lang="en-US" sz="122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Adhering to safety measures is crucial to prevent accidents and ensure a smooth process.</a:t>
            </a:r>
            <a:endParaRPr lang="en-US" sz="122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Variables and Materials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design an experiment to measure thermal energy transfer, students should identify the variables and materials needed.</a:t>
            </a:r>
            <a:endParaRPr lang="en-US" sz="998" dirty="0"/>
          </a:p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the experiment is well-structured and yields meaningful results.</a:t>
            </a:r>
            <a:endParaRPr lang="en-US" sz="9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Conducting Experiments to Measure Thermal Energy Transfer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data analysis include graphing temperature changes or calculating heat transfer rates.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visualize and quantify the transfer of thermal energy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Data Analysis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5779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371475" y="42861"/>
                </a:moveTo>
                <a:cubicBezTo>
                  <a:pt x="379334" y="42861"/>
                  <a:pt x="385763" y="49290"/>
                  <a:pt x="385763" y="57147"/>
                </a:cubicBezTo>
                <a:cubicBezTo>
                  <a:pt x="385763" y="65004"/>
                  <a:pt x="379334" y="71433"/>
                  <a:pt x="371475" y="71433"/>
                </a:cubicBezTo>
                <a:lnTo>
                  <a:pt x="85725" y="71433"/>
                </a:lnTo>
                <a:cubicBezTo>
                  <a:pt x="77866" y="71433"/>
                  <a:pt x="71438" y="65004"/>
                  <a:pt x="71438" y="57147"/>
                </a:cubicBezTo>
                <a:cubicBezTo>
                  <a:pt x="71438" y="49290"/>
                  <a:pt x="77866" y="42861"/>
                  <a:pt x="85725" y="42861"/>
                </a:cubicBezTo>
                <a:lnTo>
                  <a:pt x="371475" y="42861"/>
                </a:lnTo>
                <a:moveTo>
                  <a:pt x="85725" y="0"/>
                </a:moveTo>
                <a:cubicBezTo>
                  <a:pt x="54201" y="0"/>
                  <a:pt x="28575" y="25627"/>
                  <a:pt x="28575" y="57151"/>
                </a:cubicBezTo>
                <a:cubicBezTo>
                  <a:pt x="28575" y="88671"/>
                  <a:pt x="54201" y="114302"/>
                  <a:pt x="85725" y="114302"/>
                </a:cubicBezTo>
                <a:lnTo>
                  <a:pt x="207171" y="114302"/>
                </a:lnTo>
                <a:lnTo>
                  <a:pt x="207171" y="128588"/>
                </a:lnTo>
                <a:lnTo>
                  <a:pt x="198329" y="137429"/>
                </a:lnTo>
                <a:lnTo>
                  <a:pt x="173238" y="162520"/>
                </a:lnTo>
                <a:lnTo>
                  <a:pt x="164309" y="171449"/>
                </a:lnTo>
                <a:lnTo>
                  <a:pt x="114305" y="171449"/>
                </a:lnTo>
                <a:cubicBezTo>
                  <a:pt x="70907" y="171449"/>
                  <a:pt x="35726" y="206634"/>
                  <a:pt x="35726" y="250031"/>
                </a:cubicBezTo>
                <a:lnTo>
                  <a:pt x="35726" y="285752"/>
                </a:lnTo>
                <a:lnTo>
                  <a:pt x="28584" y="285752"/>
                </a:lnTo>
                <a:cubicBezTo>
                  <a:pt x="12779" y="285752"/>
                  <a:pt x="9" y="298521"/>
                  <a:pt x="9" y="314327"/>
                </a:cubicBezTo>
                <a:lnTo>
                  <a:pt x="9" y="371478"/>
                </a:lnTo>
                <a:cubicBezTo>
                  <a:pt x="9" y="387284"/>
                  <a:pt x="12779" y="400054"/>
                  <a:pt x="28584" y="400054"/>
                </a:cubicBezTo>
                <a:lnTo>
                  <a:pt x="85734" y="400054"/>
                </a:lnTo>
                <a:cubicBezTo>
                  <a:pt x="101540" y="400054"/>
                  <a:pt x="114309" y="387284"/>
                  <a:pt x="114309" y="371478"/>
                </a:cubicBezTo>
                <a:lnTo>
                  <a:pt x="114309" y="314327"/>
                </a:lnTo>
                <a:cubicBezTo>
                  <a:pt x="114309" y="298521"/>
                  <a:pt x="101540" y="285752"/>
                  <a:pt x="85734" y="285752"/>
                </a:cubicBezTo>
                <a:lnTo>
                  <a:pt x="78593" y="285752"/>
                </a:lnTo>
                <a:lnTo>
                  <a:pt x="78593" y="250031"/>
                </a:lnTo>
                <a:cubicBezTo>
                  <a:pt x="78593" y="230297"/>
                  <a:pt x="94576" y="214311"/>
                  <a:pt x="114314" y="214311"/>
                </a:cubicBezTo>
                <a:lnTo>
                  <a:pt x="164322" y="214311"/>
                </a:lnTo>
                <a:lnTo>
                  <a:pt x="173165" y="223152"/>
                </a:lnTo>
                <a:lnTo>
                  <a:pt x="198256" y="248243"/>
                </a:lnTo>
                <a:lnTo>
                  <a:pt x="207185" y="257172"/>
                </a:lnTo>
                <a:lnTo>
                  <a:pt x="207185" y="285748"/>
                </a:lnTo>
                <a:lnTo>
                  <a:pt x="200043" y="285748"/>
                </a:lnTo>
                <a:cubicBezTo>
                  <a:pt x="184238" y="285748"/>
                  <a:pt x="171468" y="298517"/>
                  <a:pt x="171468" y="314323"/>
                </a:cubicBezTo>
                <a:lnTo>
                  <a:pt x="171468" y="371474"/>
                </a:lnTo>
                <a:cubicBezTo>
                  <a:pt x="171468" y="387280"/>
                  <a:pt x="184238" y="400050"/>
                  <a:pt x="200043" y="400050"/>
                </a:cubicBezTo>
                <a:lnTo>
                  <a:pt x="257193" y="400050"/>
                </a:lnTo>
                <a:cubicBezTo>
                  <a:pt x="272999" y="400050"/>
                  <a:pt x="285768" y="387280"/>
                  <a:pt x="285768" y="371474"/>
                </a:cubicBezTo>
                <a:lnTo>
                  <a:pt x="285768" y="314323"/>
                </a:lnTo>
                <a:cubicBezTo>
                  <a:pt x="285768" y="298517"/>
                  <a:pt x="272999" y="285748"/>
                  <a:pt x="257193" y="285748"/>
                </a:cubicBezTo>
                <a:lnTo>
                  <a:pt x="250052" y="285748"/>
                </a:lnTo>
                <a:lnTo>
                  <a:pt x="250052" y="257172"/>
                </a:lnTo>
                <a:lnTo>
                  <a:pt x="258894" y="248331"/>
                </a:lnTo>
                <a:lnTo>
                  <a:pt x="283985" y="223240"/>
                </a:lnTo>
                <a:lnTo>
                  <a:pt x="292914" y="214311"/>
                </a:lnTo>
                <a:lnTo>
                  <a:pt x="342923" y="214311"/>
                </a:lnTo>
                <a:cubicBezTo>
                  <a:pt x="362656" y="214311"/>
                  <a:pt x="378644" y="230297"/>
                  <a:pt x="378644" y="250031"/>
                </a:cubicBezTo>
                <a:lnTo>
                  <a:pt x="378644" y="285752"/>
                </a:lnTo>
                <a:lnTo>
                  <a:pt x="371502" y="285752"/>
                </a:lnTo>
                <a:cubicBezTo>
                  <a:pt x="355697" y="285752"/>
                  <a:pt x="342927" y="298521"/>
                  <a:pt x="342927" y="314327"/>
                </a:cubicBezTo>
                <a:lnTo>
                  <a:pt x="342927" y="371478"/>
                </a:lnTo>
                <a:cubicBezTo>
                  <a:pt x="342927" y="387284"/>
                  <a:pt x="355697" y="400054"/>
                  <a:pt x="371502" y="400054"/>
                </a:cubicBezTo>
                <a:lnTo>
                  <a:pt x="428652" y="400054"/>
                </a:lnTo>
                <a:cubicBezTo>
                  <a:pt x="444458" y="400054"/>
                  <a:pt x="457227" y="387284"/>
                  <a:pt x="457227" y="371478"/>
                </a:cubicBezTo>
                <a:lnTo>
                  <a:pt x="457227" y="314327"/>
                </a:lnTo>
                <a:cubicBezTo>
                  <a:pt x="457227" y="298521"/>
                  <a:pt x="444458" y="285752"/>
                  <a:pt x="428652" y="285752"/>
                </a:cubicBezTo>
                <a:lnTo>
                  <a:pt x="421511" y="285752"/>
                </a:lnTo>
                <a:lnTo>
                  <a:pt x="421511" y="250031"/>
                </a:lnTo>
                <a:cubicBezTo>
                  <a:pt x="421511" y="206634"/>
                  <a:pt x="386329" y="171449"/>
                  <a:pt x="342932" y="171449"/>
                </a:cubicBezTo>
                <a:lnTo>
                  <a:pt x="292928" y="171449"/>
                </a:lnTo>
                <a:lnTo>
                  <a:pt x="284086" y="162608"/>
                </a:lnTo>
                <a:lnTo>
                  <a:pt x="258995" y="137517"/>
                </a:lnTo>
                <a:lnTo>
                  <a:pt x="250066" y="128588"/>
                </a:lnTo>
                <a:lnTo>
                  <a:pt x="250066" y="114302"/>
                </a:lnTo>
                <a:lnTo>
                  <a:pt x="371512" y="114302"/>
                </a:lnTo>
                <a:cubicBezTo>
                  <a:pt x="403036" y="114302"/>
                  <a:pt x="428662" y="88675"/>
                  <a:pt x="428662" y="57151"/>
                </a:cubicBezTo>
                <a:cubicBezTo>
                  <a:pt x="428662" y="25631"/>
                  <a:pt x="403036" y="0"/>
                  <a:pt x="371512" y="0"/>
                </a:cubicBezTo>
                <a:lnTo>
                  <a:pt x="85725" y="0"/>
                </a:lnTo>
                <a:moveTo>
                  <a:pt x="42863" y="357189"/>
                </a:moveTo>
                <a:lnTo>
                  <a:pt x="42863" y="328613"/>
                </a:lnTo>
                <a:lnTo>
                  <a:pt x="71438" y="328613"/>
                </a:lnTo>
                <a:lnTo>
                  <a:pt x="71438" y="357189"/>
                </a:lnTo>
                <a:lnTo>
                  <a:pt x="42863" y="357189"/>
                </a:lnTo>
                <a:moveTo>
                  <a:pt x="214313" y="357189"/>
                </a:moveTo>
                <a:lnTo>
                  <a:pt x="214313" y="328613"/>
                </a:lnTo>
                <a:lnTo>
                  <a:pt x="242888" y="328613"/>
                </a:lnTo>
                <a:lnTo>
                  <a:pt x="242888" y="357189"/>
                </a:lnTo>
                <a:lnTo>
                  <a:pt x="214313" y="357189"/>
                </a:lnTo>
                <a:moveTo>
                  <a:pt x="385763" y="357189"/>
                </a:moveTo>
                <a:lnTo>
                  <a:pt x="385763" y="328613"/>
                </a:lnTo>
                <a:lnTo>
                  <a:pt x="414338" y="328613"/>
                </a:lnTo>
                <a:lnTo>
                  <a:pt x="414338" y="357189"/>
                </a:lnTo>
                <a:lnTo>
                  <a:pt x="385763" y="357189"/>
                </a:lnTo>
                <a:moveTo>
                  <a:pt x="203509" y="192880"/>
                </a:moveTo>
                <a:lnTo>
                  <a:pt x="228600" y="167789"/>
                </a:lnTo>
                <a:lnTo>
                  <a:pt x="253691" y="192880"/>
                </a:lnTo>
                <a:lnTo>
                  <a:pt x="228600" y="217971"/>
                </a:lnTo>
                <a:lnTo>
                  <a:pt x="203509" y="192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collect and analyze data, and draw conclusions based on the results.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is crucial for understanding the patterns and implications of thermal energy transfer.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Collection and Analysis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When conducting an experiment to measure thermal energy transfer, students should follow the procedures and protocols established in the design phase.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 experiment is carried out systematically and yields reliable results.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Following Established Procedures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30231" y="57322"/>
                </a:moveTo>
                <a:cubicBezTo>
                  <a:pt x="339430" y="48034"/>
                  <a:pt x="352017" y="42856"/>
                  <a:pt x="365051" y="42856"/>
                </a:cubicBezTo>
                <a:cubicBezTo>
                  <a:pt x="392282" y="42856"/>
                  <a:pt x="414337" y="64910"/>
                  <a:pt x="414337" y="92142"/>
                </a:cubicBezTo>
                <a:cubicBezTo>
                  <a:pt x="414337" y="105178"/>
                  <a:pt x="409157" y="117766"/>
                  <a:pt x="399872" y="126962"/>
                </a:cubicBezTo>
                <a:lnTo>
                  <a:pt x="200400" y="326522"/>
                </a:lnTo>
                <a:cubicBezTo>
                  <a:pt x="199060" y="327861"/>
                  <a:pt x="197273" y="328574"/>
                  <a:pt x="195311" y="328574"/>
                </a:cubicBezTo>
                <a:lnTo>
                  <a:pt x="128615" y="328574"/>
                </a:lnTo>
                <a:lnTo>
                  <a:pt x="128615" y="261878"/>
                </a:lnTo>
                <a:cubicBezTo>
                  <a:pt x="128615" y="260004"/>
                  <a:pt x="129328" y="258130"/>
                  <a:pt x="130668" y="256790"/>
                </a:cubicBezTo>
                <a:lnTo>
                  <a:pt x="155046" y="232415"/>
                </a:lnTo>
                <a:lnTo>
                  <a:pt x="182725" y="260095"/>
                </a:lnTo>
                <a:cubicBezTo>
                  <a:pt x="188261" y="265630"/>
                  <a:pt x="197369" y="265630"/>
                  <a:pt x="202905" y="260095"/>
                </a:cubicBezTo>
                <a:cubicBezTo>
                  <a:pt x="208442" y="254560"/>
                  <a:pt x="208442" y="245450"/>
                  <a:pt x="202905" y="239915"/>
                </a:cubicBezTo>
                <a:lnTo>
                  <a:pt x="175226" y="212235"/>
                </a:lnTo>
                <a:lnTo>
                  <a:pt x="212191" y="175271"/>
                </a:lnTo>
                <a:lnTo>
                  <a:pt x="239870" y="202951"/>
                </a:lnTo>
                <a:cubicBezTo>
                  <a:pt x="245407" y="208487"/>
                  <a:pt x="254514" y="208487"/>
                  <a:pt x="260051" y="202951"/>
                </a:cubicBezTo>
                <a:cubicBezTo>
                  <a:pt x="265587" y="197416"/>
                  <a:pt x="265587" y="188307"/>
                  <a:pt x="260051" y="182771"/>
                </a:cubicBezTo>
                <a:lnTo>
                  <a:pt x="232372" y="155091"/>
                </a:lnTo>
                <a:lnTo>
                  <a:pt x="269337" y="118127"/>
                </a:lnTo>
                <a:lnTo>
                  <a:pt x="297015" y="145808"/>
                </a:lnTo>
                <a:cubicBezTo>
                  <a:pt x="302552" y="151343"/>
                  <a:pt x="311660" y="151343"/>
                  <a:pt x="317196" y="145808"/>
                </a:cubicBezTo>
                <a:cubicBezTo>
                  <a:pt x="322733" y="140272"/>
                  <a:pt x="322733" y="131163"/>
                  <a:pt x="317196" y="125628"/>
                </a:cubicBezTo>
                <a:lnTo>
                  <a:pt x="289517" y="97947"/>
                </a:lnTo>
                <a:lnTo>
                  <a:pt x="330144" y="57322"/>
                </a:lnTo>
                <a:lnTo>
                  <a:pt x="330231" y="57322"/>
                </a:lnTo>
                <a:moveTo>
                  <a:pt x="85762" y="261882"/>
                </a:moveTo>
                <a:lnTo>
                  <a:pt x="85762" y="34117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0"/>
                  <a:pt x="28260" y="459207"/>
                  <a:pt x="36562" y="450815"/>
                </a:cubicBezTo>
                <a:lnTo>
                  <a:pt x="116028" y="371348"/>
                </a:lnTo>
                <a:lnTo>
                  <a:pt x="195316" y="371348"/>
                </a:lnTo>
                <a:cubicBezTo>
                  <a:pt x="208620" y="371348"/>
                  <a:pt x="221299" y="366078"/>
                  <a:pt x="230676" y="356703"/>
                </a:cubicBezTo>
                <a:lnTo>
                  <a:pt x="430234" y="157321"/>
                </a:lnTo>
                <a:cubicBezTo>
                  <a:pt x="447558" y="139998"/>
                  <a:pt x="457200" y="116605"/>
                  <a:pt x="457200" y="92142"/>
                </a:cubicBezTo>
                <a:cubicBezTo>
                  <a:pt x="457200" y="41247"/>
                  <a:pt x="415947" y="-5"/>
                  <a:pt x="365056" y="-5"/>
                </a:cubicBezTo>
                <a:cubicBezTo>
                  <a:pt x="340591" y="-5"/>
                  <a:pt x="317196" y="9727"/>
                  <a:pt x="299877" y="26958"/>
                </a:cubicBezTo>
                <a:lnTo>
                  <a:pt x="100406" y="226518"/>
                </a:lnTo>
                <a:cubicBezTo>
                  <a:pt x="91029" y="235893"/>
                  <a:pt x="85762" y="248572"/>
                  <a:pt x="85762" y="261878"/>
                </a:cubicBezTo>
                <a:lnTo>
                  <a:pt x="85762" y="26188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Thermal Energy Transfer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 plays a key role in improving energy efficiency in various 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optimizing thermal processes, we can achieve significant cost savings and reduce carbon footprints.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Energy Efficiency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thermal energy transfer is crucial for developing sustainable solutions to global energy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in creating innovative technologies to reduce energy consumption and environmental impact.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Energy Solutions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 has many real-world applications, including heating and cooling systems, power generation, and energy efficiency.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applications include designing a solar water heater or optimizing the insulation in a building.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Mixed-Ability Groups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differentiated activities include tiered assignments or learning centers.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approaches cater to diverse learning needs within the same group.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Differentiated Activities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advanced students, provide additional challenges and open-ended questions, such as designing a complex heat transfer 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deeper thinking and application of knowledge.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for Advanced Students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39501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struggling students, provide additional support and scaffolding, such as graphic organizers or simplified examples.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them grasp complex concepts more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Struggling Students</a:t>
            </a:r>
            <a:endParaRPr lang="en-US" sz="1281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Experimental Design Challenge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 Examples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materials include metals, wood, and insulation.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an experiment to measure the thermal conductivity of different materials.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Considerations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variables and materials needed.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safety protocols and procedures.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 Objective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an experiment to measure the thermal conductivity of different materials.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materials include metals, wood, and insulation.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4517" y="171717"/>
                </a:moveTo>
                <a:cubicBezTo>
                  <a:pt x="21630" y="168830"/>
                  <a:pt x="21630" y="164080"/>
                  <a:pt x="24517" y="161193"/>
                </a:cubicBezTo>
                <a:lnTo>
                  <a:pt x="42865" y="142845"/>
                </a:lnTo>
                <a:lnTo>
                  <a:pt x="56883" y="156863"/>
                </a:lnTo>
                <a:cubicBezTo>
                  <a:pt x="59770" y="159750"/>
                  <a:pt x="64520" y="159750"/>
                  <a:pt x="67407" y="156863"/>
                </a:cubicBezTo>
                <a:cubicBezTo>
                  <a:pt x="70295" y="153976"/>
                  <a:pt x="70295" y="149226"/>
                  <a:pt x="67407" y="146338"/>
                </a:cubicBezTo>
                <a:lnTo>
                  <a:pt x="53390" y="132321"/>
                </a:lnTo>
                <a:lnTo>
                  <a:pt x="72667" y="113043"/>
                </a:lnTo>
                <a:lnTo>
                  <a:pt x="86685" y="127060"/>
                </a:lnTo>
                <a:cubicBezTo>
                  <a:pt x="89572" y="129948"/>
                  <a:pt x="94323" y="129948"/>
                  <a:pt x="97210" y="127060"/>
                </a:cubicBezTo>
                <a:cubicBezTo>
                  <a:pt x="100097" y="124173"/>
                  <a:pt x="100097" y="119423"/>
                  <a:pt x="97210" y="116536"/>
                </a:cubicBezTo>
                <a:lnTo>
                  <a:pt x="83192" y="102518"/>
                </a:lnTo>
                <a:lnTo>
                  <a:pt x="102470" y="83240"/>
                </a:lnTo>
                <a:lnTo>
                  <a:pt x="116488" y="97258"/>
                </a:lnTo>
                <a:cubicBezTo>
                  <a:pt x="119375" y="100145"/>
                  <a:pt x="124125" y="100145"/>
                  <a:pt x="127012" y="97258"/>
                </a:cubicBezTo>
                <a:cubicBezTo>
                  <a:pt x="129900" y="94371"/>
                  <a:pt x="129900" y="89620"/>
                  <a:pt x="127012" y="86733"/>
                </a:cubicBezTo>
                <a:lnTo>
                  <a:pt x="112995" y="72715"/>
                </a:lnTo>
                <a:lnTo>
                  <a:pt x="132273" y="53438"/>
                </a:lnTo>
                <a:lnTo>
                  <a:pt x="146290" y="67455"/>
                </a:lnTo>
                <a:cubicBezTo>
                  <a:pt x="149178" y="70343"/>
                  <a:pt x="153928" y="70343"/>
                  <a:pt x="156815" y="67455"/>
                </a:cubicBezTo>
                <a:cubicBezTo>
                  <a:pt x="159702" y="64568"/>
                  <a:pt x="159702" y="59818"/>
                  <a:pt x="156815" y="56931"/>
                </a:cubicBezTo>
                <a:lnTo>
                  <a:pt x="142797" y="42913"/>
                </a:lnTo>
                <a:lnTo>
                  <a:pt x="161145" y="24565"/>
                </a:lnTo>
                <a:cubicBezTo>
                  <a:pt x="164032" y="21678"/>
                  <a:pt x="168782" y="21678"/>
                  <a:pt x="171669" y="24565"/>
                </a:cubicBezTo>
                <a:lnTo>
                  <a:pt x="204035" y="56931"/>
                </a:lnTo>
                <a:cubicBezTo>
                  <a:pt x="206922" y="59818"/>
                  <a:pt x="206922" y="64568"/>
                  <a:pt x="204035" y="67455"/>
                </a:cubicBezTo>
                <a:lnTo>
                  <a:pt x="67405" y="204085"/>
                </a:lnTo>
                <a:cubicBezTo>
                  <a:pt x="64518" y="206972"/>
                  <a:pt x="59767" y="206972"/>
                  <a:pt x="56880" y="204085"/>
                </a:cubicBezTo>
                <a:lnTo>
                  <a:pt x="24517" y="171717"/>
                </a:lnTo>
                <a:moveTo>
                  <a:pt x="41050" y="219867"/>
                </a:moveTo>
                <a:cubicBezTo>
                  <a:pt x="52692" y="231510"/>
                  <a:pt x="71552" y="231510"/>
                  <a:pt x="83194" y="219867"/>
                </a:cubicBezTo>
                <a:lnTo>
                  <a:pt x="219870" y="83238"/>
                </a:lnTo>
                <a:cubicBezTo>
                  <a:pt x="231512" y="71595"/>
                  <a:pt x="231512" y="52736"/>
                  <a:pt x="219870" y="41093"/>
                </a:cubicBezTo>
                <a:lnTo>
                  <a:pt x="187553" y="8728"/>
                </a:lnTo>
                <a:cubicBezTo>
                  <a:pt x="175910" y="-2915"/>
                  <a:pt x="157050" y="-2915"/>
                  <a:pt x="145408" y="8728"/>
                </a:cubicBezTo>
                <a:lnTo>
                  <a:pt x="8733" y="145358"/>
                </a:lnTo>
                <a:cubicBezTo>
                  <a:pt x="-2910" y="157000"/>
                  <a:pt x="-2910" y="175860"/>
                  <a:pt x="8733" y="187502"/>
                </a:cubicBezTo>
                <a:lnTo>
                  <a:pt x="41098" y="219867"/>
                </a:lnTo>
                <a:lnTo>
                  <a:pt x="41050" y="2198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80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0" y="10715"/>
                </a:moveTo>
                <a:cubicBezTo>
                  <a:pt x="0" y="4777"/>
                  <a:pt x="4778" y="0"/>
                  <a:pt x="10717" y="0"/>
                </a:cubicBezTo>
                <a:lnTo>
                  <a:pt x="25004" y="0"/>
                </a:lnTo>
                <a:lnTo>
                  <a:pt x="75011" y="0"/>
                </a:lnTo>
                <a:lnTo>
                  <a:pt x="89298" y="0"/>
                </a:lnTo>
                <a:cubicBezTo>
                  <a:pt x="95237" y="0"/>
                  <a:pt x="100015" y="4777"/>
                  <a:pt x="100015" y="10715"/>
                </a:cubicBezTo>
                <a:cubicBezTo>
                  <a:pt x="100015" y="16654"/>
                  <a:pt x="95237" y="21431"/>
                  <a:pt x="89300" y="21431"/>
                </a:cubicBezTo>
                <a:lnTo>
                  <a:pt x="85730" y="21431"/>
                </a:lnTo>
                <a:lnTo>
                  <a:pt x="85730" y="164307"/>
                </a:lnTo>
                <a:cubicBezTo>
                  <a:pt x="85730" y="184041"/>
                  <a:pt x="69746" y="200025"/>
                  <a:pt x="50011" y="200025"/>
                </a:cubicBezTo>
                <a:cubicBezTo>
                  <a:pt x="30276" y="200025"/>
                  <a:pt x="14292" y="184041"/>
                  <a:pt x="14292" y="164307"/>
                </a:cubicBezTo>
                <a:lnTo>
                  <a:pt x="14292" y="21431"/>
                </a:lnTo>
                <a:lnTo>
                  <a:pt x="10721" y="21431"/>
                </a:lnTo>
                <a:cubicBezTo>
                  <a:pt x="4782" y="21431"/>
                  <a:pt x="7" y="16654"/>
                  <a:pt x="7" y="10715"/>
                </a:cubicBezTo>
                <a:lnTo>
                  <a:pt x="0" y="10715"/>
                </a:lnTo>
                <a:moveTo>
                  <a:pt x="35719" y="21431"/>
                </a:moveTo>
                <a:lnTo>
                  <a:pt x="35719" y="100013"/>
                </a:lnTo>
                <a:lnTo>
                  <a:pt x="64294" y="100013"/>
                </a:lnTo>
                <a:lnTo>
                  <a:pt x="64294" y="21431"/>
                </a:lnTo>
                <a:lnTo>
                  <a:pt x="35719" y="21431"/>
                </a:lnTo>
                <a:moveTo>
                  <a:pt x="128588" y="10715"/>
                </a:moveTo>
                <a:cubicBezTo>
                  <a:pt x="128588" y="4777"/>
                  <a:pt x="133365" y="0"/>
                  <a:pt x="139304" y="0"/>
                </a:cubicBezTo>
                <a:lnTo>
                  <a:pt x="153592" y="0"/>
                </a:lnTo>
                <a:lnTo>
                  <a:pt x="203598" y="0"/>
                </a:lnTo>
                <a:lnTo>
                  <a:pt x="217886" y="0"/>
                </a:lnTo>
                <a:cubicBezTo>
                  <a:pt x="223825" y="0"/>
                  <a:pt x="228602" y="4777"/>
                  <a:pt x="228602" y="10715"/>
                </a:cubicBezTo>
                <a:cubicBezTo>
                  <a:pt x="228602" y="16654"/>
                  <a:pt x="223825" y="21431"/>
                  <a:pt x="217888" y="21431"/>
                </a:cubicBezTo>
                <a:lnTo>
                  <a:pt x="214317" y="21431"/>
                </a:lnTo>
                <a:lnTo>
                  <a:pt x="214317" y="164307"/>
                </a:lnTo>
                <a:cubicBezTo>
                  <a:pt x="214317" y="184041"/>
                  <a:pt x="198333" y="200025"/>
                  <a:pt x="178598" y="200025"/>
                </a:cubicBezTo>
                <a:cubicBezTo>
                  <a:pt x="158863" y="200025"/>
                  <a:pt x="142880" y="184041"/>
                  <a:pt x="142880" y="164307"/>
                </a:cubicBezTo>
                <a:lnTo>
                  <a:pt x="142880" y="21431"/>
                </a:lnTo>
                <a:lnTo>
                  <a:pt x="139309" y="21431"/>
                </a:lnTo>
                <a:cubicBezTo>
                  <a:pt x="133370" y="21431"/>
                  <a:pt x="128594" y="16654"/>
                  <a:pt x="128594" y="10715"/>
                </a:cubicBezTo>
                <a:lnTo>
                  <a:pt x="128588" y="10715"/>
                </a:lnTo>
                <a:moveTo>
                  <a:pt x="164306" y="21431"/>
                </a:moveTo>
                <a:lnTo>
                  <a:pt x="164306" y="100013"/>
                </a:lnTo>
                <a:lnTo>
                  <a:pt x="192881" y="100013"/>
                </a:lnTo>
                <a:lnTo>
                  <a:pt x="192881" y="21431"/>
                </a:lnTo>
                <a:lnTo>
                  <a:pt x="164306" y="2143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5115" y="28661"/>
                </a:moveTo>
                <a:cubicBezTo>
                  <a:pt x="169715" y="24017"/>
                  <a:pt x="176008" y="21428"/>
                  <a:pt x="182526" y="21428"/>
                </a:cubicBezTo>
                <a:cubicBezTo>
                  <a:pt x="196141" y="21428"/>
                  <a:pt x="207169" y="32455"/>
                  <a:pt x="207169" y="46071"/>
                </a:cubicBezTo>
                <a:cubicBezTo>
                  <a:pt x="207169" y="52589"/>
                  <a:pt x="204579" y="58883"/>
                  <a:pt x="199936" y="63481"/>
                </a:cubicBezTo>
                <a:lnTo>
                  <a:pt x="100200" y="163261"/>
                </a:lnTo>
                <a:cubicBezTo>
                  <a:pt x="99530" y="163931"/>
                  <a:pt x="98636" y="164287"/>
                  <a:pt x="97656" y="164287"/>
                </a:cubicBezTo>
                <a:lnTo>
                  <a:pt x="64307" y="164287"/>
                </a:lnTo>
                <a:lnTo>
                  <a:pt x="64307" y="130939"/>
                </a:lnTo>
                <a:cubicBezTo>
                  <a:pt x="64307" y="130002"/>
                  <a:pt x="64664" y="129065"/>
                  <a:pt x="65334" y="128395"/>
                </a:cubicBezTo>
                <a:lnTo>
                  <a:pt x="77523" y="116207"/>
                </a:lnTo>
                <a:lnTo>
                  <a:pt x="91362" y="130048"/>
                </a:lnTo>
                <a:cubicBezTo>
                  <a:pt x="94131" y="132815"/>
                  <a:pt x="98684" y="132815"/>
                  <a:pt x="101453" y="130048"/>
                </a:cubicBezTo>
                <a:cubicBezTo>
                  <a:pt x="104221" y="127280"/>
                  <a:pt x="104221" y="122725"/>
                  <a:pt x="101453" y="119958"/>
                </a:cubicBezTo>
                <a:lnTo>
                  <a:pt x="87613" y="106117"/>
                </a:lnTo>
                <a:lnTo>
                  <a:pt x="106096" y="87635"/>
                </a:lnTo>
                <a:lnTo>
                  <a:pt x="119935" y="101476"/>
                </a:lnTo>
                <a:cubicBezTo>
                  <a:pt x="122703" y="104243"/>
                  <a:pt x="127257" y="104243"/>
                  <a:pt x="130025" y="101476"/>
                </a:cubicBezTo>
                <a:cubicBezTo>
                  <a:pt x="132794" y="98708"/>
                  <a:pt x="132794" y="94153"/>
                  <a:pt x="130025" y="91386"/>
                </a:cubicBezTo>
                <a:lnTo>
                  <a:pt x="116186" y="77545"/>
                </a:lnTo>
                <a:lnTo>
                  <a:pt x="134668" y="59063"/>
                </a:lnTo>
                <a:lnTo>
                  <a:pt x="148508" y="72904"/>
                </a:lnTo>
                <a:cubicBezTo>
                  <a:pt x="151276" y="75671"/>
                  <a:pt x="155830" y="75671"/>
                  <a:pt x="158598" y="72904"/>
                </a:cubicBezTo>
                <a:cubicBezTo>
                  <a:pt x="161366" y="70136"/>
                  <a:pt x="161366" y="65581"/>
                  <a:pt x="158598" y="62814"/>
                </a:cubicBezTo>
                <a:lnTo>
                  <a:pt x="144759" y="48973"/>
                </a:lnTo>
                <a:lnTo>
                  <a:pt x="165072" y="28661"/>
                </a:lnTo>
                <a:lnTo>
                  <a:pt x="165115" y="28661"/>
                </a:lnTo>
                <a:moveTo>
                  <a:pt x="42881" y="130941"/>
                </a:moveTo>
                <a:lnTo>
                  <a:pt x="42881" y="170586"/>
                </a:lnTo>
                <a:lnTo>
                  <a:pt x="3148" y="210274"/>
                </a:lnTo>
                <a:cubicBezTo>
                  <a:pt x="-1049" y="214470"/>
                  <a:pt x="-1049" y="221257"/>
                  <a:pt x="3148" y="225408"/>
                </a:cubicBezTo>
                <a:cubicBezTo>
                  <a:pt x="7345" y="229560"/>
                  <a:pt x="14130" y="229604"/>
                  <a:pt x="18281" y="225408"/>
                </a:cubicBezTo>
                <a:lnTo>
                  <a:pt x="58014" y="185674"/>
                </a:lnTo>
                <a:lnTo>
                  <a:pt x="97658" y="185674"/>
                </a:lnTo>
                <a:cubicBezTo>
                  <a:pt x="104310" y="185674"/>
                  <a:pt x="110649" y="183039"/>
                  <a:pt x="115338" y="178352"/>
                </a:cubicBezTo>
                <a:lnTo>
                  <a:pt x="215117" y="78661"/>
                </a:lnTo>
                <a:cubicBezTo>
                  <a:pt x="223779" y="69999"/>
                  <a:pt x="228600" y="58302"/>
                  <a:pt x="228600" y="46071"/>
                </a:cubicBezTo>
                <a:cubicBezTo>
                  <a:pt x="228600" y="20623"/>
                  <a:pt x="207973" y="-2"/>
                  <a:pt x="182528" y="-2"/>
                </a:cubicBezTo>
                <a:cubicBezTo>
                  <a:pt x="170296" y="-2"/>
                  <a:pt x="158598" y="4863"/>
                  <a:pt x="149939" y="13479"/>
                </a:cubicBezTo>
                <a:lnTo>
                  <a:pt x="50203" y="113259"/>
                </a:lnTo>
                <a:cubicBezTo>
                  <a:pt x="45514" y="117947"/>
                  <a:pt x="42881" y="124286"/>
                  <a:pt x="42881" y="130939"/>
                </a:cubicBezTo>
                <a:lnTo>
                  <a:pt x="42881" y="1309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Thermal Energy Transfer in a Building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improvement in the building's design and materials.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enhancing energy efficiency through better thermal management.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Improving Building Efficiency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case studies include a school building or a residential home.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provide insights into practical applications of thermal energy transfer analysis.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 Examples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thermal energy transfer in a building, including the heat transfer mechanisms and energy efficiency.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design and materials used in the building, and identify areas for improvement.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Heat Transfer Mechanisms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Transfer in Real-World Systems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 plays a key role in the functionality of electronic devices.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Efficient thermal management ensures the longevity and reliability of these devices.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Technology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thermal energy transfer is crucial for optimizing energy efficiency and performance in these systems.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in designing systems that conserve energy and reduce waste.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Energy Efficiency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 occurs in many real-world systems, including power plants, vehicles, and electronic devices.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thermal energy transfer in real-world systems include the cooling system in a car or the heating system in a home.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in Everyday Systems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5" y="12860"/>
                </a:moveTo>
                <a:cubicBezTo>
                  <a:pt x="98585" y="5733"/>
                  <a:pt x="92852" y="3"/>
                  <a:pt x="85728" y="3"/>
                </a:cubicBezTo>
                <a:cubicBezTo>
                  <a:pt x="78601" y="3"/>
                  <a:pt x="72870" y="5736"/>
                  <a:pt x="72870" y="12863"/>
                </a:cubicBezTo>
                <a:lnTo>
                  <a:pt x="72870" y="34295"/>
                </a:lnTo>
                <a:lnTo>
                  <a:pt x="68585" y="34295"/>
                </a:lnTo>
                <a:cubicBezTo>
                  <a:pt x="49671" y="34295"/>
                  <a:pt x="34295" y="49671"/>
                  <a:pt x="34295" y="68585"/>
                </a:cubicBezTo>
                <a:lnTo>
                  <a:pt x="34295" y="72873"/>
                </a:lnTo>
                <a:lnTo>
                  <a:pt x="12865" y="72873"/>
                </a:lnTo>
                <a:cubicBezTo>
                  <a:pt x="5739" y="72873"/>
                  <a:pt x="8" y="78606"/>
                  <a:pt x="8" y="85733"/>
                </a:cubicBezTo>
                <a:cubicBezTo>
                  <a:pt x="8" y="92860"/>
                  <a:pt x="5741" y="98593"/>
                  <a:pt x="12868" y="98593"/>
                </a:cubicBezTo>
                <a:lnTo>
                  <a:pt x="34301" y="98593"/>
                </a:lnTo>
                <a:lnTo>
                  <a:pt x="34301" y="124311"/>
                </a:lnTo>
                <a:lnTo>
                  <a:pt x="12871" y="124311"/>
                </a:lnTo>
                <a:cubicBezTo>
                  <a:pt x="5744" y="124311"/>
                  <a:pt x="13" y="130044"/>
                  <a:pt x="13" y="137171"/>
                </a:cubicBezTo>
                <a:cubicBezTo>
                  <a:pt x="13" y="144297"/>
                  <a:pt x="5747" y="150031"/>
                  <a:pt x="12873" y="150031"/>
                </a:cubicBezTo>
                <a:lnTo>
                  <a:pt x="34306" y="150031"/>
                </a:lnTo>
                <a:lnTo>
                  <a:pt x="34306" y="175748"/>
                </a:lnTo>
                <a:lnTo>
                  <a:pt x="12876" y="175748"/>
                </a:lnTo>
                <a:cubicBezTo>
                  <a:pt x="5749" y="175748"/>
                  <a:pt x="19" y="181482"/>
                  <a:pt x="19" y="188608"/>
                </a:cubicBezTo>
                <a:cubicBezTo>
                  <a:pt x="19" y="195735"/>
                  <a:pt x="5752" y="201468"/>
                  <a:pt x="12879" y="201468"/>
                </a:cubicBezTo>
                <a:lnTo>
                  <a:pt x="34311" y="201468"/>
                </a:lnTo>
                <a:lnTo>
                  <a:pt x="34311" y="205756"/>
                </a:lnTo>
                <a:cubicBezTo>
                  <a:pt x="34311" y="224670"/>
                  <a:pt x="49687" y="240046"/>
                  <a:pt x="68601" y="240046"/>
                </a:cubicBezTo>
                <a:lnTo>
                  <a:pt x="72889" y="240046"/>
                </a:lnTo>
                <a:lnTo>
                  <a:pt x="72889" y="261479"/>
                </a:lnTo>
                <a:cubicBezTo>
                  <a:pt x="72889" y="268605"/>
                  <a:pt x="78622" y="274339"/>
                  <a:pt x="85749" y="274339"/>
                </a:cubicBezTo>
                <a:cubicBezTo>
                  <a:pt x="92876" y="274339"/>
                  <a:pt x="98609" y="268605"/>
                  <a:pt x="98609" y="261481"/>
                </a:cubicBezTo>
                <a:lnTo>
                  <a:pt x="98609" y="240051"/>
                </a:lnTo>
                <a:lnTo>
                  <a:pt x="124327" y="240051"/>
                </a:lnTo>
                <a:lnTo>
                  <a:pt x="124327" y="261484"/>
                </a:lnTo>
                <a:cubicBezTo>
                  <a:pt x="124327" y="268611"/>
                  <a:pt x="130060" y="274344"/>
                  <a:pt x="137187" y="274344"/>
                </a:cubicBezTo>
                <a:cubicBezTo>
                  <a:pt x="144313" y="274344"/>
                  <a:pt x="150047" y="268611"/>
                  <a:pt x="150047" y="261487"/>
                </a:cubicBezTo>
                <a:lnTo>
                  <a:pt x="150047" y="240057"/>
                </a:lnTo>
                <a:lnTo>
                  <a:pt x="175764" y="240057"/>
                </a:lnTo>
                <a:lnTo>
                  <a:pt x="175764" y="261489"/>
                </a:lnTo>
                <a:cubicBezTo>
                  <a:pt x="175764" y="268616"/>
                  <a:pt x="181498" y="274349"/>
                  <a:pt x="188624" y="274349"/>
                </a:cubicBezTo>
                <a:cubicBezTo>
                  <a:pt x="195751" y="274349"/>
                  <a:pt x="201484" y="268616"/>
                  <a:pt x="201484" y="261492"/>
                </a:cubicBezTo>
                <a:lnTo>
                  <a:pt x="201484" y="240062"/>
                </a:lnTo>
                <a:lnTo>
                  <a:pt x="205772" y="240062"/>
                </a:lnTo>
                <a:cubicBezTo>
                  <a:pt x="224686" y="240062"/>
                  <a:pt x="240062" y="224686"/>
                  <a:pt x="240062" y="205772"/>
                </a:cubicBezTo>
                <a:lnTo>
                  <a:pt x="240062" y="201487"/>
                </a:lnTo>
                <a:lnTo>
                  <a:pt x="261495" y="201487"/>
                </a:lnTo>
                <a:cubicBezTo>
                  <a:pt x="268621" y="201487"/>
                  <a:pt x="274355" y="195754"/>
                  <a:pt x="274355" y="188630"/>
                </a:cubicBezTo>
                <a:cubicBezTo>
                  <a:pt x="274355" y="181503"/>
                  <a:pt x="268621" y="175772"/>
                  <a:pt x="261497" y="175772"/>
                </a:cubicBezTo>
                <a:lnTo>
                  <a:pt x="240067" y="175772"/>
                </a:lnTo>
                <a:lnTo>
                  <a:pt x="240067" y="150055"/>
                </a:lnTo>
                <a:lnTo>
                  <a:pt x="261500" y="150055"/>
                </a:lnTo>
                <a:cubicBezTo>
                  <a:pt x="268627" y="150055"/>
                  <a:pt x="274360" y="144321"/>
                  <a:pt x="274360" y="137197"/>
                </a:cubicBezTo>
                <a:cubicBezTo>
                  <a:pt x="274360" y="130071"/>
                  <a:pt x="268627" y="124340"/>
                  <a:pt x="261503" y="124340"/>
                </a:cubicBezTo>
                <a:lnTo>
                  <a:pt x="240073" y="124340"/>
                </a:lnTo>
                <a:lnTo>
                  <a:pt x="240073" y="98622"/>
                </a:lnTo>
                <a:lnTo>
                  <a:pt x="261505" y="98622"/>
                </a:lnTo>
                <a:cubicBezTo>
                  <a:pt x="268632" y="98622"/>
                  <a:pt x="274365" y="92889"/>
                  <a:pt x="274365" y="85765"/>
                </a:cubicBezTo>
                <a:cubicBezTo>
                  <a:pt x="274365" y="78638"/>
                  <a:pt x="268632" y="72908"/>
                  <a:pt x="261508" y="72908"/>
                </a:cubicBezTo>
                <a:lnTo>
                  <a:pt x="240078" y="72908"/>
                </a:lnTo>
                <a:lnTo>
                  <a:pt x="240078" y="68623"/>
                </a:lnTo>
                <a:cubicBezTo>
                  <a:pt x="240078" y="49708"/>
                  <a:pt x="224702" y="34333"/>
                  <a:pt x="205788" y="34333"/>
                </a:cubicBezTo>
                <a:lnTo>
                  <a:pt x="201503" y="34333"/>
                </a:lnTo>
                <a:lnTo>
                  <a:pt x="201503" y="12903"/>
                </a:lnTo>
                <a:cubicBezTo>
                  <a:pt x="201503" y="5776"/>
                  <a:pt x="195770" y="45"/>
                  <a:pt x="188646" y="45"/>
                </a:cubicBezTo>
                <a:cubicBezTo>
                  <a:pt x="181519" y="45"/>
                  <a:pt x="175788" y="5779"/>
                  <a:pt x="175788" y="12905"/>
                </a:cubicBezTo>
                <a:lnTo>
                  <a:pt x="175788" y="34338"/>
                </a:lnTo>
                <a:lnTo>
                  <a:pt x="150071" y="34338"/>
                </a:lnTo>
                <a:lnTo>
                  <a:pt x="150071" y="12908"/>
                </a:lnTo>
                <a:cubicBezTo>
                  <a:pt x="150071" y="5781"/>
                  <a:pt x="144337" y="51"/>
                  <a:pt x="137213" y="51"/>
                </a:cubicBezTo>
                <a:cubicBezTo>
                  <a:pt x="130087" y="51"/>
                  <a:pt x="124356" y="5784"/>
                  <a:pt x="124356" y="12911"/>
                </a:cubicBezTo>
                <a:lnTo>
                  <a:pt x="124356" y="34343"/>
                </a:lnTo>
                <a:lnTo>
                  <a:pt x="98638" y="34343"/>
                </a:lnTo>
                <a:lnTo>
                  <a:pt x="98585" y="12860"/>
                </a:lnTo>
                <a:moveTo>
                  <a:pt x="214313" y="68580"/>
                </a:moveTo>
                <a:lnTo>
                  <a:pt x="214313" y="205740"/>
                </a:lnTo>
                <a:cubicBezTo>
                  <a:pt x="214313" y="210456"/>
                  <a:pt x="210456" y="214313"/>
                  <a:pt x="205740" y="214313"/>
                </a:cubicBezTo>
                <a:lnTo>
                  <a:pt x="68580" y="214313"/>
                </a:lnTo>
                <a:cubicBezTo>
                  <a:pt x="63864" y="214313"/>
                  <a:pt x="60008" y="210456"/>
                  <a:pt x="60008" y="205740"/>
                </a:cubicBezTo>
                <a:lnTo>
                  <a:pt x="60008" y="68580"/>
                </a:lnTo>
                <a:cubicBezTo>
                  <a:pt x="60008" y="63864"/>
                  <a:pt x="63864" y="60008"/>
                  <a:pt x="68580" y="60008"/>
                </a:cubicBezTo>
                <a:lnTo>
                  <a:pt x="205740" y="60008"/>
                </a:lnTo>
                <a:cubicBezTo>
                  <a:pt x="210456" y="60008"/>
                  <a:pt x="214313" y="63864"/>
                  <a:pt x="214313" y="68580"/>
                </a:cubicBezTo>
                <a:lnTo>
                  <a:pt x="214313" y="68580"/>
                </a:lnTo>
                <a:moveTo>
                  <a:pt x="102870" y="85725"/>
                </a:moveTo>
                <a:cubicBezTo>
                  <a:pt x="93387" y="85725"/>
                  <a:pt x="85725" y="93387"/>
                  <a:pt x="85725" y="102870"/>
                </a:cubicBezTo>
                <a:lnTo>
                  <a:pt x="85725" y="171450"/>
                </a:lnTo>
                <a:cubicBezTo>
                  <a:pt x="85725" y="180933"/>
                  <a:pt x="93387" y="188595"/>
                  <a:pt x="102870" y="188595"/>
                </a:cubicBezTo>
                <a:lnTo>
                  <a:pt x="171450" y="188595"/>
                </a:lnTo>
                <a:cubicBezTo>
                  <a:pt x="180933" y="188595"/>
                  <a:pt x="188595" y="180933"/>
                  <a:pt x="188595" y="171450"/>
                </a:cubicBezTo>
                <a:lnTo>
                  <a:pt x="188595" y="102870"/>
                </a:lnTo>
                <a:cubicBezTo>
                  <a:pt x="188595" y="93387"/>
                  <a:pt x="180933" y="85725"/>
                  <a:pt x="171450" y="85725"/>
                </a:cubicBezTo>
                <a:lnTo>
                  <a:pt x="102870" y="85725"/>
                </a:lnTo>
                <a:moveTo>
                  <a:pt x="111443" y="111443"/>
                </a:moveTo>
                <a:lnTo>
                  <a:pt x="162878" y="111443"/>
                </a:lnTo>
                <a:lnTo>
                  <a:pt x="162878" y="162878"/>
                </a:lnTo>
                <a:lnTo>
                  <a:pt x="111443" y="162878"/>
                </a:lnTo>
                <a:lnTo>
                  <a:pt x="111443" y="11144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7135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8139" y="34393"/>
                </a:moveTo>
                <a:cubicBezTo>
                  <a:pt x="203658" y="28821"/>
                  <a:pt x="211210" y="25713"/>
                  <a:pt x="219031" y="25713"/>
                </a:cubicBezTo>
                <a:cubicBezTo>
                  <a:pt x="235369" y="25713"/>
                  <a:pt x="248603" y="38946"/>
                  <a:pt x="248603" y="55285"/>
                </a:cubicBezTo>
                <a:cubicBezTo>
                  <a:pt x="248603" y="63107"/>
                  <a:pt x="245494" y="70659"/>
                  <a:pt x="239923" y="76177"/>
                </a:cubicBezTo>
                <a:lnTo>
                  <a:pt x="120240" y="195913"/>
                </a:lnTo>
                <a:cubicBezTo>
                  <a:pt x="119436" y="196717"/>
                  <a:pt x="118364" y="197145"/>
                  <a:pt x="117187" y="197145"/>
                </a:cubicBezTo>
                <a:lnTo>
                  <a:pt x="77169" y="197145"/>
                </a:lnTo>
                <a:lnTo>
                  <a:pt x="77169" y="157127"/>
                </a:lnTo>
                <a:cubicBezTo>
                  <a:pt x="77169" y="156002"/>
                  <a:pt x="77597" y="154878"/>
                  <a:pt x="78401" y="154074"/>
                </a:cubicBezTo>
                <a:lnTo>
                  <a:pt x="93028" y="139449"/>
                </a:lnTo>
                <a:lnTo>
                  <a:pt x="109635" y="156057"/>
                </a:lnTo>
                <a:cubicBezTo>
                  <a:pt x="112957" y="159378"/>
                  <a:pt x="118421" y="159378"/>
                  <a:pt x="121743" y="156057"/>
                </a:cubicBezTo>
                <a:cubicBezTo>
                  <a:pt x="125065" y="152736"/>
                  <a:pt x="125065" y="147270"/>
                  <a:pt x="121743" y="143949"/>
                </a:cubicBezTo>
                <a:lnTo>
                  <a:pt x="105136" y="127341"/>
                </a:lnTo>
                <a:lnTo>
                  <a:pt x="127315" y="105162"/>
                </a:lnTo>
                <a:lnTo>
                  <a:pt x="143922" y="121771"/>
                </a:lnTo>
                <a:cubicBezTo>
                  <a:pt x="147244" y="125092"/>
                  <a:pt x="152709" y="125092"/>
                  <a:pt x="156031" y="121771"/>
                </a:cubicBezTo>
                <a:cubicBezTo>
                  <a:pt x="159353" y="118450"/>
                  <a:pt x="159353" y="112984"/>
                  <a:pt x="156031" y="109663"/>
                </a:cubicBezTo>
                <a:lnTo>
                  <a:pt x="139423" y="93054"/>
                </a:lnTo>
                <a:lnTo>
                  <a:pt x="161602" y="70876"/>
                </a:lnTo>
                <a:lnTo>
                  <a:pt x="178209" y="87485"/>
                </a:lnTo>
                <a:cubicBezTo>
                  <a:pt x="181531" y="90806"/>
                  <a:pt x="186996" y="90806"/>
                  <a:pt x="190318" y="87485"/>
                </a:cubicBezTo>
                <a:cubicBezTo>
                  <a:pt x="193640" y="84163"/>
                  <a:pt x="193640" y="78698"/>
                  <a:pt x="190318" y="75377"/>
                </a:cubicBezTo>
                <a:lnTo>
                  <a:pt x="173710" y="58768"/>
                </a:lnTo>
                <a:lnTo>
                  <a:pt x="198087" y="34393"/>
                </a:lnTo>
                <a:lnTo>
                  <a:pt x="198139" y="34393"/>
                </a:lnTo>
                <a:moveTo>
                  <a:pt x="51457" y="157129"/>
                </a:moveTo>
                <a:lnTo>
                  <a:pt x="51457" y="204703"/>
                </a:lnTo>
                <a:lnTo>
                  <a:pt x="3777" y="252329"/>
                </a:lnTo>
                <a:cubicBezTo>
                  <a:pt x="-1259" y="257364"/>
                  <a:pt x="-1259" y="265509"/>
                  <a:pt x="3777" y="270489"/>
                </a:cubicBezTo>
                <a:cubicBezTo>
                  <a:pt x="8814" y="275472"/>
                  <a:pt x="16956" y="275524"/>
                  <a:pt x="21937" y="270489"/>
                </a:cubicBezTo>
                <a:lnTo>
                  <a:pt x="69617" y="222809"/>
                </a:lnTo>
                <a:lnTo>
                  <a:pt x="117190" y="222809"/>
                </a:lnTo>
                <a:cubicBezTo>
                  <a:pt x="125172" y="222809"/>
                  <a:pt x="132779" y="219647"/>
                  <a:pt x="138405" y="214022"/>
                </a:cubicBezTo>
                <a:lnTo>
                  <a:pt x="258141" y="94393"/>
                </a:lnTo>
                <a:cubicBezTo>
                  <a:pt x="268535" y="83999"/>
                  <a:pt x="274320" y="69963"/>
                  <a:pt x="274320" y="55285"/>
                </a:cubicBezTo>
                <a:cubicBezTo>
                  <a:pt x="274320" y="24748"/>
                  <a:pt x="249568" y="-3"/>
                  <a:pt x="219033" y="-3"/>
                </a:cubicBezTo>
                <a:cubicBezTo>
                  <a:pt x="204355" y="-3"/>
                  <a:pt x="190318" y="5836"/>
                  <a:pt x="179926" y="16175"/>
                </a:cubicBezTo>
                <a:lnTo>
                  <a:pt x="60243" y="135911"/>
                </a:lnTo>
                <a:cubicBezTo>
                  <a:pt x="54617" y="141536"/>
                  <a:pt x="51457" y="149143"/>
                  <a:pt x="51457" y="157127"/>
                </a:cubicBezTo>
                <a:lnTo>
                  <a:pt x="51457" y="15712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87" y="1971318"/>
            <a:ext cx="274266" cy="274320"/>
          </a:xfrm>
          <a:custGeom>
            <a:avLst/>
            <a:gdLst/>
            <a:ahLst/>
            <a:cxnLst/>
            <a:rect l="l" t="t" r="r" b="b"/>
            <a:pathLst>
              <a:path w="274266" h="274320">
                <a:moveTo>
                  <a:pt x="162813" y="21422"/>
                </a:moveTo>
                <a:lnTo>
                  <a:pt x="160616" y="41880"/>
                </a:lnTo>
                <a:lnTo>
                  <a:pt x="157563" y="70105"/>
                </a:lnTo>
                <a:cubicBezTo>
                  <a:pt x="162599" y="67963"/>
                  <a:pt x="167687" y="66410"/>
                  <a:pt x="172826" y="65499"/>
                </a:cubicBezTo>
                <a:cubicBezTo>
                  <a:pt x="176576" y="64857"/>
                  <a:pt x="180325" y="64482"/>
                  <a:pt x="184074" y="64320"/>
                </a:cubicBezTo>
                <a:cubicBezTo>
                  <a:pt x="226385" y="62767"/>
                  <a:pt x="265427" y="93186"/>
                  <a:pt x="273891" y="135070"/>
                </a:cubicBezTo>
                <a:cubicBezTo>
                  <a:pt x="274160" y="136408"/>
                  <a:pt x="274267" y="137802"/>
                  <a:pt x="274267" y="139193"/>
                </a:cubicBezTo>
                <a:lnTo>
                  <a:pt x="274267" y="141442"/>
                </a:lnTo>
                <a:cubicBezTo>
                  <a:pt x="274267" y="153279"/>
                  <a:pt x="264681" y="162864"/>
                  <a:pt x="252844" y="162864"/>
                </a:cubicBezTo>
                <a:lnTo>
                  <a:pt x="232386" y="160669"/>
                </a:lnTo>
                <a:lnTo>
                  <a:pt x="204161" y="157616"/>
                </a:lnTo>
                <a:cubicBezTo>
                  <a:pt x="206303" y="162650"/>
                  <a:pt x="207856" y="167738"/>
                  <a:pt x="208766" y="172879"/>
                </a:cubicBezTo>
                <a:cubicBezTo>
                  <a:pt x="209408" y="176629"/>
                  <a:pt x="209784" y="180376"/>
                  <a:pt x="209946" y="184126"/>
                </a:cubicBezTo>
                <a:cubicBezTo>
                  <a:pt x="211498" y="226437"/>
                  <a:pt x="181079" y="265479"/>
                  <a:pt x="139196" y="273941"/>
                </a:cubicBezTo>
                <a:cubicBezTo>
                  <a:pt x="137857" y="274210"/>
                  <a:pt x="136464" y="274317"/>
                  <a:pt x="135071" y="274317"/>
                </a:cubicBezTo>
                <a:lnTo>
                  <a:pt x="132822" y="274317"/>
                </a:lnTo>
                <a:cubicBezTo>
                  <a:pt x="120985" y="274317"/>
                  <a:pt x="111399" y="264730"/>
                  <a:pt x="111399" y="252896"/>
                </a:cubicBezTo>
                <a:lnTo>
                  <a:pt x="113596" y="232437"/>
                </a:lnTo>
                <a:lnTo>
                  <a:pt x="116648" y="204212"/>
                </a:lnTo>
                <a:cubicBezTo>
                  <a:pt x="111613" y="206355"/>
                  <a:pt x="106525" y="207907"/>
                  <a:pt x="101385" y="208818"/>
                </a:cubicBezTo>
                <a:cubicBezTo>
                  <a:pt x="97636" y="209460"/>
                  <a:pt x="93887" y="209836"/>
                  <a:pt x="90138" y="209997"/>
                </a:cubicBezTo>
                <a:cubicBezTo>
                  <a:pt x="47882" y="211443"/>
                  <a:pt x="8785" y="181024"/>
                  <a:pt x="376" y="139141"/>
                </a:cubicBezTo>
                <a:cubicBezTo>
                  <a:pt x="107" y="137802"/>
                  <a:pt x="0" y="136408"/>
                  <a:pt x="0" y="135018"/>
                </a:cubicBezTo>
                <a:lnTo>
                  <a:pt x="0" y="132823"/>
                </a:lnTo>
                <a:cubicBezTo>
                  <a:pt x="0" y="120986"/>
                  <a:pt x="9586" y="111401"/>
                  <a:pt x="21423" y="111401"/>
                </a:cubicBezTo>
                <a:lnTo>
                  <a:pt x="41881" y="113596"/>
                </a:lnTo>
                <a:lnTo>
                  <a:pt x="70105" y="116649"/>
                </a:lnTo>
                <a:cubicBezTo>
                  <a:pt x="67963" y="111615"/>
                  <a:pt x="66411" y="106527"/>
                  <a:pt x="65500" y="101386"/>
                </a:cubicBezTo>
                <a:cubicBezTo>
                  <a:pt x="64859" y="97636"/>
                  <a:pt x="64483" y="93889"/>
                  <a:pt x="64321" y="90139"/>
                </a:cubicBezTo>
                <a:cubicBezTo>
                  <a:pt x="62769" y="47883"/>
                  <a:pt x="93188" y="8787"/>
                  <a:pt x="135071" y="376"/>
                </a:cubicBezTo>
                <a:cubicBezTo>
                  <a:pt x="136409" y="107"/>
                  <a:pt x="137802" y="0"/>
                  <a:pt x="139196" y="0"/>
                </a:cubicBezTo>
                <a:lnTo>
                  <a:pt x="141393" y="0"/>
                </a:lnTo>
                <a:cubicBezTo>
                  <a:pt x="153230" y="0"/>
                  <a:pt x="162816" y="9587"/>
                  <a:pt x="162816" y="21422"/>
                </a:cubicBezTo>
                <a:lnTo>
                  <a:pt x="162813" y="21422"/>
                </a:lnTo>
                <a:moveTo>
                  <a:pt x="206890" y="132019"/>
                </a:moveTo>
                <a:lnTo>
                  <a:pt x="247753" y="136463"/>
                </a:lnTo>
                <a:cubicBezTo>
                  <a:pt x="239613" y="106258"/>
                  <a:pt x="208335" y="85530"/>
                  <a:pt x="177165" y="90885"/>
                </a:cubicBezTo>
                <a:cubicBezTo>
                  <a:pt x="174219" y="91368"/>
                  <a:pt x="171060" y="92331"/>
                  <a:pt x="167632" y="93776"/>
                </a:cubicBezTo>
                <a:cubicBezTo>
                  <a:pt x="159223" y="97364"/>
                  <a:pt x="149582" y="96240"/>
                  <a:pt x="142245" y="90778"/>
                </a:cubicBezTo>
                <a:cubicBezTo>
                  <a:pt x="134909" y="85316"/>
                  <a:pt x="130998" y="76426"/>
                  <a:pt x="131963" y="67373"/>
                </a:cubicBezTo>
                <a:lnTo>
                  <a:pt x="136409" y="26508"/>
                </a:lnTo>
                <a:cubicBezTo>
                  <a:pt x="106204" y="34649"/>
                  <a:pt x="85475" y="65925"/>
                  <a:pt x="90832" y="97096"/>
                </a:cubicBezTo>
                <a:cubicBezTo>
                  <a:pt x="91314" y="100042"/>
                  <a:pt x="92277" y="103202"/>
                  <a:pt x="93722" y="106628"/>
                </a:cubicBezTo>
                <a:cubicBezTo>
                  <a:pt x="97310" y="115036"/>
                  <a:pt x="96185" y="124676"/>
                  <a:pt x="90722" y="132014"/>
                </a:cubicBezTo>
                <a:cubicBezTo>
                  <a:pt x="85258" y="139352"/>
                  <a:pt x="76369" y="143261"/>
                  <a:pt x="67319" y="142298"/>
                </a:cubicBezTo>
                <a:lnTo>
                  <a:pt x="26456" y="137854"/>
                </a:lnTo>
                <a:cubicBezTo>
                  <a:pt x="34596" y="168059"/>
                  <a:pt x="65873" y="188787"/>
                  <a:pt x="97044" y="183432"/>
                </a:cubicBezTo>
                <a:cubicBezTo>
                  <a:pt x="99989" y="182949"/>
                  <a:pt x="103149" y="181987"/>
                  <a:pt x="106577" y="180541"/>
                </a:cubicBezTo>
                <a:cubicBezTo>
                  <a:pt x="114986" y="176953"/>
                  <a:pt x="124627" y="178078"/>
                  <a:pt x="131963" y="183539"/>
                </a:cubicBezTo>
                <a:cubicBezTo>
                  <a:pt x="139300" y="189001"/>
                  <a:pt x="143211" y="197892"/>
                  <a:pt x="142246" y="206944"/>
                </a:cubicBezTo>
                <a:lnTo>
                  <a:pt x="137800" y="247810"/>
                </a:lnTo>
                <a:cubicBezTo>
                  <a:pt x="168005" y="239668"/>
                  <a:pt x="188734" y="208393"/>
                  <a:pt x="183377" y="177222"/>
                </a:cubicBezTo>
                <a:cubicBezTo>
                  <a:pt x="182895" y="174275"/>
                  <a:pt x="181932" y="171115"/>
                  <a:pt x="180487" y="167689"/>
                </a:cubicBezTo>
                <a:cubicBezTo>
                  <a:pt x="176899" y="159281"/>
                  <a:pt x="178024" y="149642"/>
                  <a:pt x="183487" y="142304"/>
                </a:cubicBezTo>
                <a:cubicBezTo>
                  <a:pt x="188950" y="134965"/>
                  <a:pt x="197839" y="131056"/>
                  <a:pt x="206890" y="132019"/>
                </a:cubicBezTo>
                <a:moveTo>
                  <a:pt x="137106" y="119968"/>
                </a:moveTo>
                <a:cubicBezTo>
                  <a:pt x="146571" y="119968"/>
                  <a:pt x="154245" y="127641"/>
                  <a:pt x="154245" y="137108"/>
                </a:cubicBezTo>
                <a:cubicBezTo>
                  <a:pt x="154245" y="146572"/>
                  <a:pt x="146571" y="154247"/>
                  <a:pt x="137106" y="154247"/>
                </a:cubicBezTo>
                <a:cubicBezTo>
                  <a:pt x="127641" y="154247"/>
                  <a:pt x="119967" y="146575"/>
                  <a:pt x="119967" y="137108"/>
                </a:cubicBezTo>
                <a:cubicBezTo>
                  <a:pt x="119967" y="127644"/>
                  <a:pt x="127641" y="119968"/>
                  <a:pt x="137106" y="119968"/>
                </a:cubicBezTo>
                <a:lnTo>
                  <a:pt x="137106" y="11996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Data Analysis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analysis includes identifying patterns and trends, and drawing conclusions based on the results.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is crucial for making informed decisions in scientific studies.</a:t>
            </a:r>
            <a:endParaRPr lang="en-US" sz="1201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Graphing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graphing include plotting temperature changes or heat transfer rates.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visual representations make it easier to understand thermal processes.</a:t>
            </a:r>
            <a:endParaRPr lang="en-US" sz="1252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Graphing and Data Analysis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Graphing and data analysis are important skills for understanding thermal energy transfer.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visualizing and interpreting complex data effectively.</a:t>
            </a:r>
            <a:endParaRPr lang="en-US" sz="1251" dirty="0"/>
          </a:p>
        </p:txBody>
      </p:sp>
      <p:sp>
        <p:nvSpPr>
          <p:cNvPr id="15" name="Text 13"/>
          <p:cNvSpPr/>
          <p:nvPr/>
        </p:nvSpPr>
        <p:spPr>
          <a:xfrm>
            <a:off x="910975" y="5013958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21431" y="10715"/>
                </a:moveTo>
                <a:cubicBezTo>
                  <a:pt x="21431" y="4777"/>
                  <a:pt x="16654" y="0"/>
                  <a:pt x="10717" y="0"/>
                </a:cubicBezTo>
                <a:cubicBezTo>
                  <a:pt x="4778" y="0"/>
                  <a:pt x="2" y="4777"/>
                  <a:pt x="2" y="10715"/>
                </a:cubicBezTo>
                <a:lnTo>
                  <a:pt x="2" y="167877"/>
                </a:lnTo>
                <a:cubicBezTo>
                  <a:pt x="2" y="185647"/>
                  <a:pt x="14379" y="200023"/>
                  <a:pt x="32150" y="200023"/>
                </a:cubicBezTo>
                <a:lnTo>
                  <a:pt x="217888" y="200023"/>
                </a:lnTo>
                <a:cubicBezTo>
                  <a:pt x="223827" y="200023"/>
                  <a:pt x="228605" y="195246"/>
                  <a:pt x="228605" y="189308"/>
                </a:cubicBezTo>
                <a:cubicBezTo>
                  <a:pt x="228605" y="183369"/>
                  <a:pt x="223827" y="178592"/>
                  <a:pt x="217890" y="178592"/>
                </a:cubicBezTo>
                <a:lnTo>
                  <a:pt x="32153" y="178592"/>
                </a:lnTo>
                <a:cubicBezTo>
                  <a:pt x="26214" y="178592"/>
                  <a:pt x="21438" y="173816"/>
                  <a:pt x="21438" y="167877"/>
                </a:cubicBezTo>
                <a:lnTo>
                  <a:pt x="21431" y="10715"/>
                </a:lnTo>
                <a:moveTo>
                  <a:pt x="211188" y="61168"/>
                </a:moveTo>
                <a:cubicBezTo>
                  <a:pt x="215385" y="56971"/>
                  <a:pt x="215385" y="50184"/>
                  <a:pt x="211188" y="46032"/>
                </a:cubicBezTo>
                <a:cubicBezTo>
                  <a:pt x="206990" y="41879"/>
                  <a:pt x="200203" y="41835"/>
                  <a:pt x="196052" y="46032"/>
                </a:cubicBezTo>
                <a:lnTo>
                  <a:pt x="142921" y="99164"/>
                </a:lnTo>
                <a:lnTo>
                  <a:pt x="107648" y="63892"/>
                </a:lnTo>
                <a:cubicBezTo>
                  <a:pt x="105638" y="61884"/>
                  <a:pt x="102916" y="60768"/>
                  <a:pt x="100058" y="60768"/>
                </a:cubicBezTo>
                <a:cubicBezTo>
                  <a:pt x="97201" y="60768"/>
                  <a:pt x="94478" y="61884"/>
                  <a:pt x="92469" y="63894"/>
                </a:cubicBezTo>
                <a:lnTo>
                  <a:pt x="49606" y="106757"/>
                </a:lnTo>
                <a:cubicBezTo>
                  <a:pt x="45409" y="110954"/>
                  <a:pt x="45409" y="117741"/>
                  <a:pt x="49606" y="121893"/>
                </a:cubicBezTo>
                <a:cubicBezTo>
                  <a:pt x="53803" y="126046"/>
                  <a:pt x="60590" y="126090"/>
                  <a:pt x="64742" y="121893"/>
                </a:cubicBezTo>
                <a:lnTo>
                  <a:pt x="100015" y="86621"/>
                </a:lnTo>
                <a:lnTo>
                  <a:pt x="135288" y="121893"/>
                </a:lnTo>
                <a:cubicBezTo>
                  <a:pt x="139485" y="126090"/>
                  <a:pt x="146272" y="126090"/>
                  <a:pt x="150423" y="121893"/>
                </a:cubicBezTo>
                <a:lnTo>
                  <a:pt x="211188" y="6116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41888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10717" y="0"/>
                </a:moveTo>
                <a:cubicBezTo>
                  <a:pt x="16656" y="0"/>
                  <a:pt x="21434" y="4777"/>
                  <a:pt x="21434" y="10715"/>
                </a:cubicBezTo>
                <a:lnTo>
                  <a:pt x="21434" y="167877"/>
                </a:lnTo>
                <a:cubicBezTo>
                  <a:pt x="21434" y="173816"/>
                  <a:pt x="26211" y="178592"/>
                  <a:pt x="32150" y="178592"/>
                </a:cubicBezTo>
                <a:lnTo>
                  <a:pt x="217888" y="178592"/>
                </a:lnTo>
                <a:cubicBezTo>
                  <a:pt x="223827" y="178592"/>
                  <a:pt x="228605" y="183369"/>
                  <a:pt x="228605" y="189308"/>
                </a:cubicBezTo>
                <a:cubicBezTo>
                  <a:pt x="228605" y="195246"/>
                  <a:pt x="223827" y="200023"/>
                  <a:pt x="217890" y="200023"/>
                </a:cubicBezTo>
                <a:lnTo>
                  <a:pt x="32153" y="200023"/>
                </a:lnTo>
                <a:cubicBezTo>
                  <a:pt x="14384" y="200023"/>
                  <a:pt x="7" y="185645"/>
                  <a:pt x="7" y="167877"/>
                </a:cubicBezTo>
                <a:lnTo>
                  <a:pt x="7" y="10715"/>
                </a:lnTo>
                <a:cubicBezTo>
                  <a:pt x="7" y="4777"/>
                  <a:pt x="4785" y="0"/>
                  <a:pt x="10724" y="0"/>
                </a:cubicBezTo>
                <a:lnTo>
                  <a:pt x="10717" y="0"/>
                </a:lnTo>
              </a:path>
              <a:path w="228600" h="200025">
                <a:moveTo>
                  <a:pt x="75011" y="85725"/>
                </a:moveTo>
                <a:cubicBezTo>
                  <a:pt x="80950" y="85725"/>
                  <a:pt x="85727" y="90501"/>
                  <a:pt x="85727" y="96440"/>
                </a:cubicBezTo>
                <a:lnTo>
                  <a:pt x="85727" y="132159"/>
                </a:lnTo>
                <a:cubicBezTo>
                  <a:pt x="85727" y="138097"/>
                  <a:pt x="80950" y="142874"/>
                  <a:pt x="75013" y="142874"/>
                </a:cubicBezTo>
                <a:cubicBezTo>
                  <a:pt x="69074" y="142874"/>
                  <a:pt x="64298" y="138097"/>
                  <a:pt x="64298" y="132159"/>
                </a:cubicBezTo>
                <a:lnTo>
                  <a:pt x="64298" y="96440"/>
                </a:lnTo>
                <a:cubicBezTo>
                  <a:pt x="64298" y="90501"/>
                  <a:pt x="69076" y="85725"/>
                  <a:pt x="75015" y="85725"/>
                </a:cubicBezTo>
                <a:lnTo>
                  <a:pt x="75011" y="85725"/>
                </a:lnTo>
              </a:path>
              <a:path w="228600" h="200025">
                <a:moveTo>
                  <a:pt x="128588" y="53579"/>
                </a:moveTo>
                <a:lnTo>
                  <a:pt x="128588" y="132161"/>
                </a:lnTo>
                <a:cubicBezTo>
                  <a:pt x="128588" y="138099"/>
                  <a:pt x="123810" y="142876"/>
                  <a:pt x="117873" y="142876"/>
                </a:cubicBezTo>
                <a:cubicBezTo>
                  <a:pt x="111934" y="142876"/>
                  <a:pt x="107159" y="138099"/>
                  <a:pt x="107159" y="132161"/>
                </a:cubicBezTo>
                <a:lnTo>
                  <a:pt x="107159" y="53579"/>
                </a:lnTo>
                <a:cubicBezTo>
                  <a:pt x="107159" y="47640"/>
                  <a:pt x="111936" y="42863"/>
                  <a:pt x="117875" y="42863"/>
                </a:cubicBezTo>
                <a:cubicBezTo>
                  <a:pt x="123814" y="42863"/>
                  <a:pt x="128592" y="47640"/>
                  <a:pt x="128592" y="53579"/>
                </a:cubicBezTo>
                <a:lnTo>
                  <a:pt x="128588" y="53579"/>
                </a:lnTo>
              </a:path>
              <a:path w="228600" h="200025">
                <a:moveTo>
                  <a:pt x="160736" y="71437"/>
                </a:moveTo>
                <a:cubicBezTo>
                  <a:pt x="166675" y="71437"/>
                  <a:pt x="171452" y="76214"/>
                  <a:pt x="171452" y="82152"/>
                </a:cubicBezTo>
                <a:lnTo>
                  <a:pt x="171452" y="132159"/>
                </a:lnTo>
                <a:cubicBezTo>
                  <a:pt x="171452" y="138097"/>
                  <a:pt x="166675" y="142874"/>
                  <a:pt x="160738" y="142874"/>
                </a:cubicBezTo>
                <a:cubicBezTo>
                  <a:pt x="154799" y="142874"/>
                  <a:pt x="150023" y="138097"/>
                  <a:pt x="150023" y="132159"/>
                </a:cubicBezTo>
                <a:lnTo>
                  <a:pt x="150023" y="82152"/>
                </a:lnTo>
                <a:cubicBezTo>
                  <a:pt x="150023" y="76214"/>
                  <a:pt x="154801" y="71437"/>
                  <a:pt x="160740" y="71437"/>
                </a:cubicBezTo>
                <a:lnTo>
                  <a:pt x="160736" y="71437"/>
                </a:lnTo>
              </a:path>
              <a:path w="228600" h="200025">
                <a:moveTo>
                  <a:pt x="214313" y="25003"/>
                </a:moveTo>
                <a:lnTo>
                  <a:pt x="214313" y="132159"/>
                </a:lnTo>
                <a:cubicBezTo>
                  <a:pt x="214313" y="138097"/>
                  <a:pt x="209535" y="142874"/>
                  <a:pt x="203598" y="142874"/>
                </a:cubicBezTo>
                <a:cubicBezTo>
                  <a:pt x="197659" y="142874"/>
                  <a:pt x="192884" y="138097"/>
                  <a:pt x="192884" y="132159"/>
                </a:cubicBezTo>
                <a:lnTo>
                  <a:pt x="192884" y="25003"/>
                </a:lnTo>
                <a:cubicBezTo>
                  <a:pt x="192884" y="19064"/>
                  <a:pt x="197661" y="14288"/>
                  <a:pt x="203600" y="14288"/>
                </a:cubicBezTo>
                <a:cubicBezTo>
                  <a:pt x="209539" y="14288"/>
                  <a:pt x="214317" y="19064"/>
                  <a:pt x="214317" y="25003"/>
                </a:cubicBezTo>
                <a:lnTo>
                  <a:pt x="214313" y="250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0975" y="1858969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185738" y="21431"/>
                </a:moveTo>
                <a:cubicBezTo>
                  <a:pt x="189667" y="21431"/>
                  <a:pt x="192881" y="24645"/>
                  <a:pt x="192881" y="28574"/>
                </a:cubicBezTo>
                <a:cubicBezTo>
                  <a:pt x="192881" y="32502"/>
                  <a:pt x="189667" y="35716"/>
                  <a:pt x="185738" y="35716"/>
                </a:cubicBezTo>
                <a:lnTo>
                  <a:pt x="42863" y="35716"/>
                </a:lnTo>
                <a:cubicBezTo>
                  <a:pt x="38933" y="35716"/>
                  <a:pt x="35719" y="32502"/>
                  <a:pt x="35719" y="28574"/>
                </a:cubicBezTo>
                <a:cubicBezTo>
                  <a:pt x="35719" y="24645"/>
                  <a:pt x="38933" y="21431"/>
                  <a:pt x="42863" y="21431"/>
                </a:cubicBezTo>
                <a:lnTo>
                  <a:pt x="185738" y="21431"/>
                </a:lnTo>
                <a:moveTo>
                  <a:pt x="42863" y="0"/>
                </a:moveTo>
                <a:cubicBezTo>
                  <a:pt x="27101" y="0"/>
                  <a:pt x="14288" y="12814"/>
                  <a:pt x="14288" y="28576"/>
                </a:cubicBezTo>
                <a:cubicBezTo>
                  <a:pt x="14288" y="44336"/>
                  <a:pt x="27101" y="57151"/>
                  <a:pt x="42863" y="57151"/>
                </a:cubicBezTo>
                <a:lnTo>
                  <a:pt x="103586" y="57151"/>
                </a:lnTo>
                <a:lnTo>
                  <a:pt x="103586" y="64294"/>
                </a:lnTo>
                <a:lnTo>
                  <a:pt x="99164" y="68715"/>
                </a:lnTo>
                <a:lnTo>
                  <a:pt x="86619" y="81260"/>
                </a:lnTo>
                <a:lnTo>
                  <a:pt x="82154" y="85725"/>
                </a:lnTo>
                <a:lnTo>
                  <a:pt x="57152" y="85725"/>
                </a:lnTo>
                <a:cubicBezTo>
                  <a:pt x="35454" y="85725"/>
                  <a:pt x="17863" y="103317"/>
                  <a:pt x="17863" y="125016"/>
                </a:cubicBezTo>
                <a:lnTo>
                  <a:pt x="17863" y="142876"/>
                </a:lnTo>
                <a:lnTo>
                  <a:pt x="14292" y="142876"/>
                </a:lnTo>
                <a:cubicBezTo>
                  <a:pt x="6389" y="142876"/>
                  <a:pt x="5" y="149261"/>
                  <a:pt x="5" y="157164"/>
                </a:cubicBezTo>
                <a:lnTo>
                  <a:pt x="5" y="185739"/>
                </a:lnTo>
                <a:cubicBezTo>
                  <a:pt x="5" y="193642"/>
                  <a:pt x="6389" y="200027"/>
                  <a:pt x="14292" y="200027"/>
                </a:cubicBezTo>
                <a:lnTo>
                  <a:pt x="42867" y="200027"/>
                </a:lnTo>
                <a:cubicBezTo>
                  <a:pt x="50770" y="200027"/>
                  <a:pt x="57155" y="193642"/>
                  <a:pt x="57155" y="185739"/>
                </a:cubicBezTo>
                <a:lnTo>
                  <a:pt x="57155" y="157164"/>
                </a:lnTo>
                <a:cubicBezTo>
                  <a:pt x="57155" y="149261"/>
                  <a:pt x="50770" y="142876"/>
                  <a:pt x="42867" y="142876"/>
                </a:cubicBezTo>
                <a:lnTo>
                  <a:pt x="39296" y="142876"/>
                </a:lnTo>
                <a:lnTo>
                  <a:pt x="39296" y="125016"/>
                </a:lnTo>
                <a:cubicBezTo>
                  <a:pt x="39296" y="115148"/>
                  <a:pt x="47288" y="107155"/>
                  <a:pt x="57157" y="107155"/>
                </a:cubicBezTo>
                <a:lnTo>
                  <a:pt x="82161" y="107155"/>
                </a:lnTo>
                <a:lnTo>
                  <a:pt x="86582" y="111576"/>
                </a:lnTo>
                <a:lnTo>
                  <a:pt x="99128" y="124122"/>
                </a:lnTo>
                <a:lnTo>
                  <a:pt x="103592" y="128586"/>
                </a:lnTo>
                <a:lnTo>
                  <a:pt x="103592" y="142874"/>
                </a:lnTo>
                <a:lnTo>
                  <a:pt x="100022" y="142874"/>
                </a:lnTo>
                <a:cubicBezTo>
                  <a:pt x="92119" y="142874"/>
                  <a:pt x="85734" y="149259"/>
                  <a:pt x="85734" y="157162"/>
                </a:cubicBezTo>
                <a:lnTo>
                  <a:pt x="85734" y="185737"/>
                </a:lnTo>
                <a:cubicBezTo>
                  <a:pt x="85734" y="193640"/>
                  <a:pt x="92119" y="200025"/>
                  <a:pt x="100022" y="200025"/>
                </a:cubicBezTo>
                <a:lnTo>
                  <a:pt x="128597" y="200025"/>
                </a:lnTo>
                <a:cubicBezTo>
                  <a:pt x="136499" y="200025"/>
                  <a:pt x="142884" y="193640"/>
                  <a:pt x="142884" y="185737"/>
                </a:cubicBezTo>
                <a:lnTo>
                  <a:pt x="142884" y="157162"/>
                </a:lnTo>
                <a:cubicBezTo>
                  <a:pt x="142884" y="149259"/>
                  <a:pt x="136499" y="142874"/>
                  <a:pt x="128597" y="142874"/>
                </a:cubicBezTo>
                <a:lnTo>
                  <a:pt x="125026" y="142874"/>
                </a:lnTo>
                <a:lnTo>
                  <a:pt x="125026" y="128586"/>
                </a:lnTo>
                <a:lnTo>
                  <a:pt x="129447" y="124166"/>
                </a:lnTo>
                <a:lnTo>
                  <a:pt x="141993" y="111620"/>
                </a:lnTo>
                <a:lnTo>
                  <a:pt x="146457" y="107155"/>
                </a:lnTo>
                <a:lnTo>
                  <a:pt x="171461" y="107155"/>
                </a:lnTo>
                <a:cubicBezTo>
                  <a:pt x="181328" y="107155"/>
                  <a:pt x="189322" y="115148"/>
                  <a:pt x="189322" y="125016"/>
                </a:cubicBezTo>
                <a:lnTo>
                  <a:pt x="189322" y="142876"/>
                </a:lnTo>
                <a:lnTo>
                  <a:pt x="185751" y="142876"/>
                </a:lnTo>
                <a:cubicBezTo>
                  <a:pt x="177849" y="142876"/>
                  <a:pt x="171464" y="149261"/>
                  <a:pt x="171464" y="157164"/>
                </a:cubicBezTo>
                <a:lnTo>
                  <a:pt x="171464" y="185739"/>
                </a:lnTo>
                <a:cubicBezTo>
                  <a:pt x="171464" y="193642"/>
                  <a:pt x="177849" y="200027"/>
                  <a:pt x="185751" y="200027"/>
                </a:cubicBezTo>
                <a:lnTo>
                  <a:pt x="214326" y="200027"/>
                </a:lnTo>
                <a:cubicBezTo>
                  <a:pt x="222229" y="200027"/>
                  <a:pt x="228614" y="193642"/>
                  <a:pt x="228614" y="185739"/>
                </a:cubicBezTo>
                <a:lnTo>
                  <a:pt x="228614" y="157164"/>
                </a:lnTo>
                <a:cubicBezTo>
                  <a:pt x="228614" y="149261"/>
                  <a:pt x="222229" y="142876"/>
                  <a:pt x="214326" y="142876"/>
                </a:cubicBezTo>
                <a:lnTo>
                  <a:pt x="210755" y="142876"/>
                </a:lnTo>
                <a:lnTo>
                  <a:pt x="210755" y="125016"/>
                </a:lnTo>
                <a:cubicBezTo>
                  <a:pt x="210755" y="103317"/>
                  <a:pt x="193165" y="85725"/>
                  <a:pt x="171466" y="85725"/>
                </a:cubicBezTo>
                <a:lnTo>
                  <a:pt x="146464" y="85725"/>
                </a:lnTo>
                <a:lnTo>
                  <a:pt x="142043" y="81304"/>
                </a:lnTo>
                <a:lnTo>
                  <a:pt x="129497" y="68759"/>
                </a:lnTo>
                <a:lnTo>
                  <a:pt x="125033" y="64294"/>
                </a:lnTo>
                <a:lnTo>
                  <a:pt x="125033" y="57151"/>
                </a:lnTo>
                <a:lnTo>
                  <a:pt x="185756" y="57151"/>
                </a:lnTo>
                <a:cubicBezTo>
                  <a:pt x="201518" y="57151"/>
                  <a:pt x="214331" y="44338"/>
                  <a:pt x="214331" y="28576"/>
                </a:cubicBezTo>
                <a:cubicBezTo>
                  <a:pt x="214331" y="12816"/>
                  <a:pt x="201518" y="0"/>
                  <a:pt x="185756" y="0"/>
                </a:cubicBezTo>
                <a:lnTo>
                  <a:pt x="42863" y="0"/>
                </a:lnTo>
                <a:moveTo>
                  <a:pt x="21431" y="178594"/>
                </a:moveTo>
                <a:lnTo>
                  <a:pt x="21431" y="164307"/>
                </a:lnTo>
                <a:lnTo>
                  <a:pt x="35719" y="164307"/>
                </a:lnTo>
                <a:lnTo>
                  <a:pt x="35719" y="178594"/>
                </a:lnTo>
                <a:lnTo>
                  <a:pt x="21431" y="178594"/>
                </a:lnTo>
                <a:moveTo>
                  <a:pt x="107156" y="178594"/>
                </a:moveTo>
                <a:lnTo>
                  <a:pt x="107156" y="164307"/>
                </a:lnTo>
                <a:lnTo>
                  <a:pt x="121444" y="164307"/>
                </a:lnTo>
                <a:lnTo>
                  <a:pt x="121444" y="178594"/>
                </a:lnTo>
                <a:lnTo>
                  <a:pt x="107156" y="178594"/>
                </a:lnTo>
                <a:moveTo>
                  <a:pt x="192881" y="178594"/>
                </a:moveTo>
                <a:lnTo>
                  <a:pt x="192881" y="164307"/>
                </a:lnTo>
                <a:lnTo>
                  <a:pt x="207169" y="164307"/>
                </a:lnTo>
                <a:lnTo>
                  <a:pt x="207169" y="178594"/>
                </a:lnTo>
                <a:lnTo>
                  <a:pt x="192881" y="178594"/>
                </a:lnTo>
                <a:moveTo>
                  <a:pt x="101754" y="96440"/>
                </a:moveTo>
                <a:lnTo>
                  <a:pt x="114300" y="83894"/>
                </a:lnTo>
                <a:lnTo>
                  <a:pt x="126846" y="96440"/>
                </a:lnTo>
                <a:lnTo>
                  <a:pt x="114300" y="108986"/>
                </a:lnTo>
                <a:lnTo>
                  <a:pt x="101754" y="964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and Data Analysis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38297" b="-13829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thermal energy transfer is crucial for designing and optimizing energy-efficient systems.</a:t>
            </a:r>
            <a:endParaRPr lang="en-US" sz="1335" dirty="0"/>
          </a:p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in reducing energy consumption and improving sustainability.</a:t>
            </a:r>
            <a:endParaRPr lang="en-US" sz="1335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4"/>
              </a:spcBef>
              <a:buNone/>
            </a:pPr>
            <a:r>
              <a:rPr lang="en-US" sz="155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Energy-Efficient Systems</a:t>
            </a:r>
            <a:endParaRPr lang="en-US" sz="1558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7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applications include heating and cooling systems, power generation, and energy efficiency.</a:t>
            </a:r>
            <a:endParaRPr lang="en-US" sz="1381" dirty="0"/>
          </a:p>
          <a:p>
            <a:pPr algn="ctr" marL="0" indent="0">
              <a:lnSpc>
                <a:spcPct val="90000"/>
              </a:lnSpc>
              <a:spcBef>
                <a:spcPts val="987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rely on effective thermal energy transfer for optimal performance.</a:t>
            </a:r>
            <a:endParaRPr lang="en-US" sz="1381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Energy Systems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 is an important concept in physics and engineering.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key role in understanding and managing energy systems.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1"/>
              </a:spcBef>
              <a:buNone/>
            </a:pPr>
            <a:r>
              <a:rPr lang="en-US" sz="1442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Thermal Energy Transfer</a:t>
            </a:r>
            <a:endParaRPr lang="en-US" sz="1442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Experimental Challenges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5"/>
              </a:spcBef>
              <a:buNone/>
            </a:pPr>
            <a:r>
              <a:rPr lang="en-US" sz="11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 in designing and conducting experiments to measure thermal energy transfer?</a:t>
            </a:r>
            <a:endParaRPr lang="en-US" sz="1113" dirty="0"/>
          </a:p>
          <a:p>
            <a:pPr algn="l" marL="0" indent="0">
              <a:lnSpc>
                <a:spcPct val="90000"/>
              </a:lnSpc>
              <a:spcBef>
                <a:spcPts val="795"/>
              </a:spcBef>
              <a:buNone/>
            </a:pPr>
            <a:r>
              <a:rPr lang="en-US" sz="11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thermal energy transfer in this lesson?</a:t>
            </a:r>
            <a:endParaRPr lang="en-US" sz="111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your understanding of thermal energy transfer to real-world problems?</a:t>
            </a:r>
            <a:endParaRPr lang="en-US" sz="1111" dirty="0"/>
          </a:p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 in designing and conducting experiments to measure thermal energy transfer?</a:t>
            </a:r>
            <a:endParaRPr lang="en-US" sz="111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Insights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thermal energy transfer in this lesson?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your understanding of thermal energy transfer to real-world problems?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next steps include researching new materials with improved thermal properties or designing a complex heat transfer 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innovations can lead to significant advancements in energy efficiency and sustainability.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Researching and Innovating in Thermal Properties</a:t>
            </a:r>
            <a:endParaRPr lang="en-US" sz="1481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your understanding of thermal energy transfer to real-world problems, such as designing a solar water heater or optimizing the insulation in a building.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practical importance of thermal energy concepts in everyday life.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to Real-World Problems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explore thermal energy transfer in more depth, including the design and optimization of energy-efficient 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understanding the principles and applications of heat transfer in various contexts.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Thermal Energy Transfer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Videos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Videos on thermal energy transfer can visually demonstrate concepts for better understanding.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are particularly useful for visual and auditory learners.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Textbooks and Articles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4"/>
              </a:spcBef>
              <a:buNone/>
            </a:pPr>
            <a:r>
              <a:rPr lang="en-US" sz="13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can include textbooks that delve deeper into thermal energy transfer.</a:t>
            </a:r>
            <a:endParaRPr lang="en-US" sz="1336" dirty="0"/>
          </a:p>
          <a:p>
            <a:pPr algn="l" marL="0" indent="0">
              <a:lnSpc>
                <a:spcPct val="90000"/>
              </a:lnSpc>
              <a:spcBef>
                <a:spcPts val="954"/>
              </a:spcBef>
              <a:buNone/>
            </a:pPr>
            <a:r>
              <a:rPr lang="en-US" sz="13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Articles on the subject can provide updated and detailed information for advanced learners.</a:t>
            </a:r>
            <a:endParaRPr lang="en-US" sz="1336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 for Enrichment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4"/>
              </a:spcBef>
              <a:buNone/>
            </a:pPr>
            <a:r>
              <a:rPr lang="en-US" sz="116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resources, such as simulations and tutorials, can provide additional support and enrichment for students.</a:t>
            </a:r>
            <a:endParaRPr lang="en-US" sz="1168" dirty="0"/>
          </a:p>
          <a:p>
            <a:pPr algn="l" marL="0" indent="0">
              <a:lnSpc>
                <a:spcPct val="90000"/>
              </a:lnSpc>
              <a:spcBef>
                <a:spcPts val="834"/>
              </a:spcBef>
              <a:buNone/>
            </a:pPr>
            <a:r>
              <a:rPr lang="en-US" sz="116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online resources include PhET Interactive Simulations or NASA's Jet Propulsion Laboratory.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Engagement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 plays a crucial role in a child's learning journey.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supportive environment both at school and at home.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at Home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provide additional resources and support at home.</a:t>
            </a:r>
            <a:endParaRPr lang="en-US" sz="1079" dirty="0"/>
          </a:p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their child to research thermal energy transfer or providing materials for experiments are examples.</a:t>
            </a:r>
            <a:endParaRPr lang="en-US" sz="1079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Ways Parents Can Engage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7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engage with their child's learning by asking questions and providing support.</a:t>
            </a:r>
            <a:endParaRPr lang="en-US" sz="1074" dirty="0"/>
          </a:p>
          <a:p>
            <a:pPr algn="l" marL="0" indent="0">
              <a:lnSpc>
                <a:spcPct val="90000"/>
              </a:lnSpc>
              <a:spcBef>
                <a:spcPts val="767"/>
              </a:spcBef>
              <a:buNone/>
            </a:pPr>
            <a:r>
              <a:rPr lang="en-US" sz="10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parent engagement include attending parent-teacher conferences or volunteering in the classroom.</a:t>
            </a:r>
            <a:endParaRPr lang="en-US" sz="1074" dirty="0"/>
          </a:p>
        </p:txBody>
      </p:sp>
      <p:sp>
        <p:nvSpPr>
          <p:cNvPr id="21" name="Text 19"/>
          <p:cNvSpPr/>
          <p:nvPr/>
        </p:nvSpPr>
        <p:spPr>
          <a:xfrm>
            <a:off x="910975" y="495799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3219"/>
            <a:ext cx="228600" cy="203196"/>
          </a:xfrm>
          <a:custGeom>
            <a:avLst/>
            <a:gdLst/>
            <a:ahLst/>
            <a:cxnLst/>
            <a:rect l="l" t="t" r="r" b="b"/>
            <a:pathLst>
              <a:path w="228600" h="203196">
                <a:moveTo>
                  <a:pt x="120472" y="2262"/>
                </a:moveTo>
                <a:cubicBezTo>
                  <a:pt x="116901" y="-754"/>
                  <a:pt x="111701" y="-754"/>
                  <a:pt x="108130" y="2262"/>
                </a:cubicBezTo>
                <a:lnTo>
                  <a:pt x="3358" y="91160"/>
                </a:lnTo>
                <a:cubicBezTo>
                  <a:pt x="-649" y="94574"/>
                  <a:pt x="-1127" y="100566"/>
                  <a:pt x="2247" y="104575"/>
                </a:cubicBezTo>
                <a:cubicBezTo>
                  <a:pt x="5621" y="108584"/>
                  <a:pt x="11654" y="109059"/>
                  <a:pt x="15661" y="105686"/>
                </a:cubicBezTo>
                <a:lnTo>
                  <a:pt x="25425" y="97430"/>
                </a:lnTo>
                <a:lnTo>
                  <a:pt x="25425" y="171447"/>
                </a:lnTo>
                <a:cubicBezTo>
                  <a:pt x="25425" y="188989"/>
                  <a:pt x="39632" y="203196"/>
                  <a:pt x="57175" y="203196"/>
                </a:cubicBezTo>
                <a:lnTo>
                  <a:pt x="171473" y="203196"/>
                </a:lnTo>
                <a:cubicBezTo>
                  <a:pt x="189013" y="203196"/>
                  <a:pt x="203223" y="188989"/>
                  <a:pt x="203223" y="171447"/>
                </a:cubicBezTo>
                <a:lnTo>
                  <a:pt x="203223" y="97430"/>
                </a:lnTo>
                <a:lnTo>
                  <a:pt x="212945" y="105686"/>
                </a:lnTo>
                <a:cubicBezTo>
                  <a:pt x="216953" y="109100"/>
                  <a:pt x="222986" y="108584"/>
                  <a:pt x="226360" y="104575"/>
                </a:cubicBezTo>
                <a:cubicBezTo>
                  <a:pt x="229734" y="100566"/>
                  <a:pt x="229256" y="94535"/>
                  <a:pt x="225249" y="91160"/>
                </a:cubicBezTo>
                <a:lnTo>
                  <a:pt x="120472" y="2262"/>
                </a:lnTo>
                <a:moveTo>
                  <a:pt x="44472" y="171447"/>
                </a:moveTo>
                <a:lnTo>
                  <a:pt x="44472" y="81278"/>
                </a:lnTo>
                <a:lnTo>
                  <a:pt x="114321" y="22026"/>
                </a:lnTo>
                <a:lnTo>
                  <a:pt x="184169" y="81278"/>
                </a:lnTo>
                <a:lnTo>
                  <a:pt x="184169" y="171447"/>
                </a:lnTo>
                <a:cubicBezTo>
                  <a:pt x="184169" y="178471"/>
                  <a:pt x="178493" y="184146"/>
                  <a:pt x="171471" y="184146"/>
                </a:cubicBezTo>
                <a:lnTo>
                  <a:pt x="152421" y="184146"/>
                </a:lnTo>
                <a:lnTo>
                  <a:pt x="152421" y="123824"/>
                </a:lnTo>
                <a:cubicBezTo>
                  <a:pt x="152421" y="115054"/>
                  <a:pt x="145316" y="107950"/>
                  <a:pt x="136547" y="107950"/>
                </a:cubicBezTo>
                <a:lnTo>
                  <a:pt x="92098" y="107950"/>
                </a:lnTo>
                <a:cubicBezTo>
                  <a:pt x="83327" y="107950"/>
                  <a:pt x="76224" y="115054"/>
                  <a:pt x="76224" y="123826"/>
                </a:cubicBezTo>
                <a:lnTo>
                  <a:pt x="76224" y="184150"/>
                </a:lnTo>
                <a:lnTo>
                  <a:pt x="57175" y="184150"/>
                </a:lnTo>
                <a:cubicBezTo>
                  <a:pt x="50150" y="184150"/>
                  <a:pt x="44476" y="178475"/>
                  <a:pt x="44476" y="171451"/>
                </a:cubicBezTo>
                <a:lnTo>
                  <a:pt x="44472" y="171447"/>
                </a:lnTo>
                <a:moveTo>
                  <a:pt x="95271" y="184146"/>
                </a:moveTo>
                <a:lnTo>
                  <a:pt x="95271" y="126998"/>
                </a:lnTo>
                <a:lnTo>
                  <a:pt x="133370" y="126998"/>
                </a:lnTo>
                <a:lnTo>
                  <a:pt x="133370" y="184146"/>
                </a:lnTo>
                <a:lnTo>
                  <a:pt x="95271" y="1841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8119" y="1757598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Transfer: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also be aware of potential hazards, such as hot surfaces or electrical equipment.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these dangers is vital for maintaining safety during experiments.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Awareness of Potential Hazards</a:t>
            </a:r>
            <a:endParaRPr lang="en-US" sz="1725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safety considerations include wearing protective gear, such as gloves and goggles, and following established protocols and procedures.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measures are essential to minimize risks during experimental activities.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Protective Gear and Protocols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 are crucial when designing and conducting experiments to measure thermal energy transfer.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safety helps prevent accidents and promotes a secure learning environment.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Safety in Experiments</a:t>
            </a:r>
            <a:endParaRPr lang="en-US" sz="16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2025-07-14T20:23:47Z</dcterms:created>
  <dcterms:modified xsi:type="dcterms:W3CDTF">2025-07-14T20:23:47Z</dcterms:modified>
</cp:coreProperties>
</file>