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26e206691b1a287cb0c9dcf666ff774b19c3bb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c698d8c3bb039fe38ec4829302e8c99966073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730d6fb9ba5038d22053ed3d384037836fcd41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148d6fa8cf25c0f87f07d276e1b76f48f892ac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404bb114550719d48409a5d8c3780675ed7c38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4df5dbbaa6c1eb718808d8a3898a86adf15c2f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Understanding, Converting, and Applying Fractions and Decimals in Real-World Contexts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Fractions and Decimals: Concepts, Applications, and Skills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Fractions and Decimals in Measurement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Fractions and Decimals in Finance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Activities for Mixed-Ability Groups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and 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Questions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Fractions and Decimals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conversion between fractions and decimals is vital for accurate calculations.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particularly useful in fields like measurement and finance.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Conversion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of fractions and decimals include cooking, construction, and personal finance.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essential for practical tasks and everyday problem-solving.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fundamental concepts in mathematics that represent parts of a whole.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to convert between fractions and decimals is crucial for solving problems in measurement and finance.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Concepts in Mathematics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705407"/>
            <a:ext cx="457200" cy="304816"/>
          </a:xfrm>
          <a:custGeom>
            <a:avLst/>
            <a:gdLst/>
            <a:ahLst/>
            <a:cxnLst/>
            <a:rect l="l" t="t" r="r" b="b"/>
            <a:pathLst>
              <a:path w="457200" h="304816">
                <a:moveTo>
                  <a:pt x="417364" y="127880"/>
                </a:moveTo>
                <a:cubicBezTo>
                  <a:pt x="419824" y="134070"/>
                  <a:pt x="424350" y="139310"/>
                  <a:pt x="430303" y="142328"/>
                </a:cubicBezTo>
                <a:lnTo>
                  <a:pt x="443164" y="148756"/>
                </a:lnTo>
                <a:cubicBezTo>
                  <a:pt x="455705" y="155027"/>
                  <a:pt x="460784" y="170267"/>
                  <a:pt x="454516" y="182811"/>
                </a:cubicBezTo>
                <a:cubicBezTo>
                  <a:pt x="448243" y="195354"/>
                  <a:pt x="433005" y="200432"/>
                  <a:pt x="420464" y="194162"/>
                </a:cubicBezTo>
                <a:lnTo>
                  <a:pt x="396968" y="182414"/>
                </a:lnTo>
                <a:cubicBezTo>
                  <a:pt x="385301" y="176540"/>
                  <a:pt x="371804" y="175428"/>
                  <a:pt x="359341" y="179317"/>
                </a:cubicBezTo>
                <a:lnTo>
                  <a:pt x="326317" y="189477"/>
                </a:lnTo>
                <a:cubicBezTo>
                  <a:pt x="307824" y="195192"/>
                  <a:pt x="287977" y="194637"/>
                  <a:pt x="269798" y="188047"/>
                </a:cubicBezTo>
                <a:lnTo>
                  <a:pt x="245983" y="179393"/>
                </a:lnTo>
                <a:cubicBezTo>
                  <a:pt x="234790" y="175346"/>
                  <a:pt x="222487" y="175346"/>
                  <a:pt x="211295" y="179393"/>
                </a:cubicBezTo>
                <a:lnTo>
                  <a:pt x="187479" y="188047"/>
                </a:lnTo>
                <a:cubicBezTo>
                  <a:pt x="169301" y="194634"/>
                  <a:pt x="149459" y="195192"/>
                  <a:pt x="130960" y="189477"/>
                </a:cubicBezTo>
                <a:lnTo>
                  <a:pt x="97937" y="179317"/>
                </a:lnTo>
                <a:cubicBezTo>
                  <a:pt x="85474" y="175507"/>
                  <a:pt x="71982" y="176620"/>
                  <a:pt x="60309" y="182414"/>
                </a:cubicBezTo>
                <a:lnTo>
                  <a:pt x="36731" y="194162"/>
                </a:lnTo>
                <a:cubicBezTo>
                  <a:pt x="24190" y="200432"/>
                  <a:pt x="8947" y="195354"/>
                  <a:pt x="2679" y="182811"/>
                </a:cubicBezTo>
                <a:cubicBezTo>
                  <a:pt x="-3594" y="170267"/>
                  <a:pt x="1490" y="155027"/>
                  <a:pt x="14031" y="148756"/>
                </a:cubicBezTo>
                <a:lnTo>
                  <a:pt x="26893" y="142328"/>
                </a:lnTo>
                <a:cubicBezTo>
                  <a:pt x="32845" y="139310"/>
                  <a:pt x="37372" y="134073"/>
                  <a:pt x="39831" y="127880"/>
                </a:cubicBezTo>
                <a:cubicBezTo>
                  <a:pt x="69755" y="52947"/>
                  <a:pt x="142944" y="0"/>
                  <a:pt x="228595" y="0"/>
                </a:cubicBezTo>
                <a:cubicBezTo>
                  <a:pt x="314247" y="0"/>
                  <a:pt x="387431" y="52947"/>
                  <a:pt x="417360" y="127880"/>
                </a:cubicBezTo>
                <a:lnTo>
                  <a:pt x="417364" y="127880"/>
                </a:lnTo>
                <a:moveTo>
                  <a:pt x="158113" y="52151"/>
                </a:moveTo>
                <a:cubicBezTo>
                  <a:pt x="151841" y="48975"/>
                  <a:pt x="144224" y="51596"/>
                  <a:pt x="141046" y="57866"/>
                </a:cubicBezTo>
                <a:lnTo>
                  <a:pt x="128345" y="83267"/>
                </a:lnTo>
                <a:cubicBezTo>
                  <a:pt x="125172" y="89537"/>
                  <a:pt x="127787" y="97157"/>
                  <a:pt x="134060" y="100333"/>
                </a:cubicBezTo>
                <a:cubicBezTo>
                  <a:pt x="135807" y="101205"/>
                  <a:pt x="137631" y="101604"/>
                  <a:pt x="139460" y="101684"/>
                </a:cubicBezTo>
                <a:lnTo>
                  <a:pt x="140017" y="101684"/>
                </a:lnTo>
                <a:cubicBezTo>
                  <a:pt x="144544" y="101604"/>
                  <a:pt x="148910" y="99065"/>
                  <a:pt x="151132" y="94697"/>
                </a:cubicBezTo>
                <a:lnTo>
                  <a:pt x="163833" y="69297"/>
                </a:lnTo>
                <a:cubicBezTo>
                  <a:pt x="167006" y="63027"/>
                  <a:pt x="164391" y="55406"/>
                  <a:pt x="158118" y="52230"/>
                </a:cubicBezTo>
                <a:lnTo>
                  <a:pt x="158113" y="52151"/>
                </a:lnTo>
                <a:moveTo>
                  <a:pt x="299169" y="52151"/>
                </a:moveTo>
                <a:cubicBezTo>
                  <a:pt x="292896" y="55327"/>
                  <a:pt x="290359" y="62948"/>
                  <a:pt x="293454" y="69218"/>
                </a:cubicBezTo>
                <a:lnTo>
                  <a:pt x="306155" y="94618"/>
                </a:lnTo>
                <a:cubicBezTo>
                  <a:pt x="308299" y="98983"/>
                  <a:pt x="312665" y="101525"/>
                  <a:pt x="317269" y="101604"/>
                </a:cubicBezTo>
                <a:lnTo>
                  <a:pt x="317827" y="101604"/>
                </a:lnTo>
                <a:cubicBezTo>
                  <a:pt x="319651" y="101604"/>
                  <a:pt x="321480" y="101129"/>
                  <a:pt x="323227" y="100254"/>
                </a:cubicBezTo>
                <a:cubicBezTo>
                  <a:pt x="329499" y="97078"/>
                  <a:pt x="332037" y="89457"/>
                  <a:pt x="328942" y="83187"/>
                </a:cubicBezTo>
                <a:lnTo>
                  <a:pt x="316241" y="57787"/>
                </a:lnTo>
                <a:cubicBezTo>
                  <a:pt x="313068" y="51517"/>
                  <a:pt x="305446" y="48975"/>
                  <a:pt x="299173" y="52072"/>
                </a:cubicBezTo>
                <a:lnTo>
                  <a:pt x="299169" y="52151"/>
                </a:lnTo>
                <a:moveTo>
                  <a:pt x="228600" y="50804"/>
                </a:moveTo>
                <a:cubicBezTo>
                  <a:pt x="221614" y="50804"/>
                  <a:pt x="215899" y="56519"/>
                  <a:pt x="215899" y="63505"/>
                </a:cubicBezTo>
                <a:lnTo>
                  <a:pt x="215899" y="88906"/>
                </a:lnTo>
                <a:cubicBezTo>
                  <a:pt x="215899" y="95892"/>
                  <a:pt x="221614" y="101607"/>
                  <a:pt x="228600" y="101607"/>
                </a:cubicBezTo>
                <a:cubicBezTo>
                  <a:pt x="235586" y="101607"/>
                  <a:pt x="241301" y="95892"/>
                  <a:pt x="241301" y="88906"/>
                </a:cubicBezTo>
                <a:lnTo>
                  <a:pt x="241301" y="63505"/>
                </a:lnTo>
                <a:cubicBezTo>
                  <a:pt x="241301" y="56519"/>
                  <a:pt x="235586" y="50804"/>
                  <a:pt x="228600" y="50804"/>
                </a:cubicBezTo>
                <a:moveTo>
                  <a:pt x="71588" y="205117"/>
                </a:moveTo>
                <a:cubicBezTo>
                  <a:pt x="74921" y="203450"/>
                  <a:pt x="78574" y="202578"/>
                  <a:pt x="82227" y="202419"/>
                </a:cubicBezTo>
                <a:lnTo>
                  <a:pt x="100721" y="257984"/>
                </a:lnTo>
                <a:cubicBezTo>
                  <a:pt x="102468" y="263145"/>
                  <a:pt x="107309" y="266638"/>
                  <a:pt x="112787" y="266638"/>
                </a:cubicBezTo>
                <a:lnTo>
                  <a:pt x="344336" y="266638"/>
                </a:lnTo>
                <a:cubicBezTo>
                  <a:pt x="349813" y="266638"/>
                  <a:pt x="354655" y="263145"/>
                  <a:pt x="356401" y="257984"/>
                </a:cubicBezTo>
                <a:lnTo>
                  <a:pt x="374895" y="202419"/>
                </a:lnTo>
                <a:cubicBezTo>
                  <a:pt x="378548" y="202499"/>
                  <a:pt x="382196" y="203453"/>
                  <a:pt x="385534" y="205117"/>
                </a:cubicBezTo>
                <a:lnTo>
                  <a:pt x="409029" y="216865"/>
                </a:lnTo>
                <a:cubicBezTo>
                  <a:pt x="409345" y="217023"/>
                  <a:pt x="409743" y="217182"/>
                  <a:pt x="410063" y="217340"/>
                </a:cubicBezTo>
                <a:lnTo>
                  <a:pt x="392520" y="270049"/>
                </a:lnTo>
                <a:cubicBezTo>
                  <a:pt x="385616" y="290767"/>
                  <a:pt x="366167" y="304816"/>
                  <a:pt x="344336" y="304816"/>
                </a:cubicBezTo>
                <a:lnTo>
                  <a:pt x="112787" y="304816"/>
                </a:lnTo>
                <a:cubicBezTo>
                  <a:pt x="90955" y="304816"/>
                  <a:pt x="71511" y="290847"/>
                  <a:pt x="64602" y="270049"/>
                </a:cubicBezTo>
                <a:lnTo>
                  <a:pt x="47060" y="217419"/>
                </a:lnTo>
                <a:cubicBezTo>
                  <a:pt x="47375" y="217261"/>
                  <a:pt x="47773" y="217102"/>
                  <a:pt x="48093" y="216944"/>
                </a:cubicBezTo>
                <a:lnTo>
                  <a:pt x="71588" y="205196"/>
                </a:lnTo>
                <a:lnTo>
                  <a:pt x="71588" y="2051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Between Fractions and Decimals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converting between fractions and decimals to develop fluency.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practice enhances accuracy and confidence in mathematical operations.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Fluency in Conversions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506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ratios are fractions that have the same value, such as 1/2 = 2/4 = 3/6.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equivalent ratios is essential for understanding relationships between numbers.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Equivalent Ratios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67711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decimal to a fraction, write the decimal as the numerator and place it over the denominator, which is a power of 10.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accurate representation of decimals as fractions.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to Fraction Transformation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77590" y="1628043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fraction to a decimal, divide the numerator by the denominator.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in representing fractions in a decimal format for easier calculations.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 to Decimal Conversion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5350" y="1624894"/>
            <a:ext cx="228580" cy="365760"/>
          </a:xfrm>
          <a:custGeom>
            <a:avLst/>
            <a:gdLst/>
            <a:ahLst/>
            <a:cxnLst/>
            <a:rect l="l" t="t" r="r" b="b"/>
            <a:pathLst>
              <a:path w="228580" h="365760">
                <a:moveTo>
                  <a:pt x="220093" y="2359"/>
                </a:moveTo>
                <a:cubicBezTo>
                  <a:pt x="228237" y="7147"/>
                  <a:pt x="231024" y="17648"/>
                  <a:pt x="226237" y="25790"/>
                </a:cubicBezTo>
                <a:lnTo>
                  <a:pt x="31921" y="357271"/>
                </a:lnTo>
                <a:cubicBezTo>
                  <a:pt x="27135" y="365416"/>
                  <a:pt x="16634" y="368200"/>
                  <a:pt x="8489" y="363415"/>
                </a:cubicBezTo>
                <a:cubicBezTo>
                  <a:pt x="345" y="358628"/>
                  <a:pt x="-2441" y="348127"/>
                  <a:pt x="2345" y="339985"/>
                </a:cubicBezTo>
                <a:lnTo>
                  <a:pt x="196661" y="8504"/>
                </a:lnTo>
                <a:cubicBezTo>
                  <a:pt x="201448" y="289"/>
                  <a:pt x="211949" y="-2425"/>
                  <a:pt x="220093" y="2359"/>
                </a:cubicBezTo>
                <a:lnTo>
                  <a:pt x="220093" y="23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Fractions and Decimals in Measurement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fractions and decimals is essential for accurate measurements.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crucial for tasks in various fields such as construction, cooking, and science.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Problem Solving</a:t>
            </a:r>
            <a:endParaRPr lang="en-US" sz="1788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measurement problems include calculating the area of a room, the volume of a container, and the perimeter of a garden.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importance of fractions and decimals in practical scenarios.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in Everyday Tasks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to represent lengths, weights, and volumes in measurement.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to apply these concepts is vital for solving problems in construction, cooking, and science.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Fractions and Decimals in Measurement</a:t>
            </a:r>
            <a:endParaRPr lang="en-US" sz="16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Fractions and Decimals in Finance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 is crucial for navigating everyday financial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empowers individuals to make better choices in managing their money and resources.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Financial Literacy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financial problems include calculating the cost of items on sale, determining the tip at a restaurant, and balancing a budget.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calculations often rely on fractions and decimals to ensure accuracy and proper decision-making.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Financial Calculations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0365" y="145733"/>
                </a:moveTo>
                <a:cubicBezTo>
                  <a:pt x="42220" y="129874"/>
                  <a:pt x="34290" y="113371"/>
                  <a:pt x="34290" y="102870"/>
                </a:cubicBezTo>
                <a:cubicBezTo>
                  <a:pt x="34290" y="92369"/>
                  <a:pt x="42220" y="75866"/>
                  <a:pt x="70365" y="60008"/>
                </a:cubicBezTo>
                <a:cubicBezTo>
                  <a:pt x="97438" y="44791"/>
                  <a:pt x="137160" y="34290"/>
                  <a:pt x="182880" y="34290"/>
                </a:cubicBezTo>
                <a:cubicBezTo>
                  <a:pt x="228600" y="34290"/>
                  <a:pt x="268318" y="44791"/>
                  <a:pt x="295395" y="60008"/>
                </a:cubicBezTo>
                <a:cubicBezTo>
                  <a:pt x="323540" y="75866"/>
                  <a:pt x="331470" y="92369"/>
                  <a:pt x="331470" y="102870"/>
                </a:cubicBezTo>
                <a:cubicBezTo>
                  <a:pt x="331470" y="113371"/>
                  <a:pt x="323540" y="129874"/>
                  <a:pt x="295395" y="145733"/>
                </a:cubicBezTo>
                <a:cubicBezTo>
                  <a:pt x="268322" y="160949"/>
                  <a:pt x="228600" y="171450"/>
                  <a:pt x="182880" y="171450"/>
                </a:cubicBezTo>
                <a:cubicBezTo>
                  <a:pt x="137160" y="171450"/>
                  <a:pt x="97442" y="160949"/>
                  <a:pt x="70365" y="145733"/>
                </a:cubicBezTo>
                <a:moveTo>
                  <a:pt x="182880" y="0"/>
                </a:moveTo>
                <a:cubicBezTo>
                  <a:pt x="81868" y="0"/>
                  <a:pt x="0" y="46078"/>
                  <a:pt x="0" y="102870"/>
                </a:cubicBezTo>
                <a:lnTo>
                  <a:pt x="0" y="137160"/>
                </a:lnTo>
                <a:lnTo>
                  <a:pt x="0" y="182881"/>
                </a:lnTo>
                <a:cubicBezTo>
                  <a:pt x="0" y="233386"/>
                  <a:pt x="81868" y="274320"/>
                  <a:pt x="182880" y="274320"/>
                </a:cubicBezTo>
                <a:cubicBezTo>
                  <a:pt x="283892" y="274320"/>
                  <a:pt x="365760" y="233386"/>
                  <a:pt x="365760" y="182881"/>
                </a:cubicBezTo>
                <a:lnTo>
                  <a:pt x="365760" y="137160"/>
                </a:lnTo>
                <a:lnTo>
                  <a:pt x="365760" y="102870"/>
                </a:lnTo>
                <a:cubicBezTo>
                  <a:pt x="365760" y="46078"/>
                  <a:pt x="283892" y="0"/>
                  <a:pt x="182880" y="0"/>
                </a:cubicBezTo>
                <a:lnTo>
                  <a:pt x="182880" y="0"/>
                </a:lnTo>
                <a:moveTo>
                  <a:pt x="154307" y="204525"/>
                </a:moveTo>
                <a:cubicBezTo>
                  <a:pt x="163593" y="205309"/>
                  <a:pt x="173165" y="205740"/>
                  <a:pt x="182884" y="205740"/>
                </a:cubicBezTo>
                <a:cubicBezTo>
                  <a:pt x="192598" y="205740"/>
                  <a:pt x="202170" y="205312"/>
                  <a:pt x="211460" y="204525"/>
                </a:cubicBezTo>
                <a:lnTo>
                  <a:pt x="211460" y="238815"/>
                </a:lnTo>
                <a:cubicBezTo>
                  <a:pt x="202243" y="239599"/>
                  <a:pt x="192671" y="240030"/>
                  <a:pt x="182887" y="240030"/>
                </a:cubicBezTo>
                <a:cubicBezTo>
                  <a:pt x="173100" y="240030"/>
                  <a:pt x="163528" y="239602"/>
                  <a:pt x="154314" y="238815"/>
                </a:cubicBezTo>
                <a:lnTo>
                  <a:pt x="154307" y="204525"/>
                </a:lnTo>
                <a:moveTo>
                  <a:pt x="131447" y="201669"/>
                </a:moveTo>
                <a:lnTo>
                  <a:pt x="131447" y="236030"/>
                </a:lnTo>
                <a:cubicBezTo>
                  <a:pt x="114516" y="233243"/>
                  <a:pt x="99084" y="229172"/>
                  <a:pt x="85727" y="224172"/>
                </a:cubicBezTo>
                <a:lnTo>
                  <a:pt x="85727" y="190096"/>
                </a:lnTo>
                <a:cubicBezTo>
                  <a:pt x="99801" y="195096"/>
                  <a:pt x="115160" y="199025"/>
                  <a:pt x="131447" y="201669"/>
                </a:cubicBezTo>
                <a:moveTo>
                  <a:pt x="34290" y="162878"/>
                </a:moveTo>
                <a:cubicBezTo>
                  <a:pt x="42578" y="169379"/>
                  <a:pt x="52150" y="175307"/>
                  <a:pt x="62867" y="180522"/>
                </a:cubicBezTo>
                <a:lnTo>
                  <a:pt x="62867" y="213739"/>
                </a:lnTo>
                <a:cubicBezTo>
                  <a:pt x="38719" y="200166"/>
                  <a:pt x="34294" y="187736"/>
                  <a:pt x="34294" y="182878"/>
                </a:cubicBezTo>
                <a:lnTo>
                  <a:pt x="34290" y="162878"/>
                </a:lnTo>
                <a:moveTo>
                  <a:pt x="234317" y="235959"/>
                </a:moveTo>
                <a:lnTo>
                  <a:pt x="234317" y="201598"/>
                </a:lnTo>
                <a:cubicBezTo>
                  <a:pt x="250604" y="198882"/>
                  <a:pt x="265962" y="195025"/>
                  <a:pt x="280037" y="190024"/>
                </a:cubicBezTo>
                <a:lnTo>
                  <a:pt x="280037" y="224100"/>
                </a:lnTo>
                <a:cubicBezTo>
                  <a:pt x="266679" y="229101"/>
                  <a:pt x="251248" y="233172"/>
                  <a:pt x="234317" y="235959"/>
                </a:cubicBezTo>
                <a:moveTo>
                  <a:pt x="302897" y="213671"/>
                </a:moveTo>
                <a:lnTo>
                  <a:pt x="302897" y="180453"/>
                </a:lnTo>
                <a:cubicBezTo>
                  <a:pt x="313614" y="175238"/>
                  <a:pt x="323186" y="169308"/>
                  <a:pt x="331474" y="162809"/>
                </a:cubicBezTo>
                <a:lnTo>
                  <a:pt x="331474" y="182812"/>
                </a:lnTo>
                <a:cubicBezTo>
                  <a:pt x="331474" y="187671"/>
                  <a:pt x="327044" y="200100"/>
                  <a:pt x="302900" y="213602"/>
                </a:cubicBezTo>
                <a:lnTo>
                  <a:pt x="302897" y="213671"/>
                </a:lnTo>
                <a:moveTo>
                  <a:pt x="182880" y="85725"/>
                </a:moveTo>
                <a:cubicBezTo>
                  <a:pt x="211599" y="85725"/>
                  <a:pt x="236958" y="89439"/>
                  <a:pt x="254532" y="94939"/>
                </a:cubicBezTo>
                <a:cubicBezTo>
                  <a:pt x="262963" y="97584"/>
                  <a:pt x="268749" y="100440"/>
                  <a:pt x="272177" y="102870"/>
                </a:cubicBezTo>
                <a:cubicBezTo>
                  <a:pt x="268746" y="105298"/>
                  <a:pt x="262960" y="108085"/>
                  <a:pt x="254532" y="110801"/>
                </a:cubicBezTo>
                <a:cubicBezTo>
                  <a:pt x="236958" y="116372"/>
                  <a:pt x="211669" y="120015"/>
                  <a:pt x="182880" y="120015"/>
                </a:cubicBezTo>
                <a:cubicBezTo>
                  <a:pt x="154091" y="120015"/>
                  <a:pt x="128802" y="116301"/>
                  <a:pt x="111228" y="110801"/>
                </a:cubicBezTo>
                <a:cubicBezTo>
                  <a:pt x="102797" y="108156"/>
                  <a:pt x="97011" y="105300"/>
                  <a:pt x="93583" y="102870"/>
                </a:cubicBezTo>
                <a:cubicBezTo>
                  <a:pt x="97014" y="100442"/>
                  <a:pt x="102800" y="97655"/>
                  <a:pt x="111228" y="94939"/>
                </a:cubicBezTo>
                <a:cubicBezTo>
                  <a:pt x="128802" y="89368"/>
                  <a:pt x="154091" y="85725"/>
                  <a:pt x="182880" y="85725"/>
                </a:cubicBezTo>
                <a:lnTo>
                  <a:pt x="182880" y="85725"/>
                </a:lnTo>
                <a:moveTo>
                  <a:pt x="274891" y="105298"/>
                </a:moveTo>
                <a:cubicBezTo>
                  <a:pt x="274891" y="105298"/>
                  <a:pt x="274891" y="105226"/>
                  <a:pt x="274817" y="105155"/>
                </a:cubicBezTo>
                <a:cubicBezTo>
                  <a:pt x="274891" y="105226"/>
                  <a:pt x="274891" y="105298"/>
                  <a:pt x="274891" y="105298"/>
                </a:cubicBezTo>
                <a:moveTo>
                  <a:pt x="274821" y="100585"/>
                </a:moveTo>
                <a:cubicBezTo>
                  <a:pt x="274894" y="100514"/>
                  <a:pt x="274894" y="100442"/>
                  <a:pt x="274894" y="100442"/>
                </a:cubicBezTo>
                <a:cubicBezTo>
                  <a:pt x="274894" y="100442"/>
                  <a:pt x="274821" y="100514"/>
                  <a:pt x="274821" y="100585"/>
                </a:cubicBezTo>
                <a:moveTo>
                  <a:pt x="90939" y="100442"/>
                </a:moveTo>
                <a:cubicBezTo>
                  <a:pt x="90939" y="100442"/>
                  <a:pt x="90939" y="100514"/>
                  <a:pt x="91012" y="100585"/>
                </a:cubicBezTo>
                <a:cubicBezTo>
                  <a:pt x="90939" y="100514"/>
                  <a:pt x="90939" y="100442"/>
                  <a:pt x="90939" y="100442"/>
                </a:cubicBezTo>
                <a:moveTo>
                  <a:pt x="91012" y="105155"/>
                </a:moveTo>
                <a:cubicBezTo>
                  <a:pt x="90939" y="105226"/>
                  <a:pt x="90939" y="105298"/>
                  <a:pt x="90939" y="105298"/>
                </a:cubicBezTo>
                <a:cubicBezTo>
                  <a:pt x="90939" y="105298"/>
                  <a:pt x="91012" y="105226"/>
                  <a:pt x="91012" y="105155"/>
                </a:cubicBezTo>
                <a:moveTo>
                  <a:pt x="308610" y="102870"/>
                </a:moveTo>
                <a:cubicBezTo>
                  <a:pt x="308610" y="90227"/>
                  <a:pt x="300538" y="81223"/>
                  <a:pt x="293179" y="75795"/>
                </a:cubicBezTo>
                <a:cubicBezTo>
                  <a:pt x="285534" y="70081"/>
                  <a:pt x="275604" y="65650"/>
                  <a:pt x="264817" y="62293"/>
                </a:cubicBezTo>
                <a:cubicBezTo>
                  <a:pt x="243102" y="55435"/>
                  <a:pt x="214098" y="51435"/>
                  <a:pt x="182880" y="51435"/>
                </a:cubicBezTo>
                <a:cubicBezTo>
                  <a:pt x="151662" y="51435"/>
                  <a:pt x="122658" y="55435"/>
                  <a:pt x="100942" y="62293"/>
                </a:cubicBezTo>
                <a:cubicBezTo>
                  <a:pt x="90156" y="65722"/>
                  <a:pt x="80226" y="70080"/>
                  <a:pt x="72581" y="75795"/>
                </a:cubicBezTo>
                <a:cubicBezTo>
                  <a:pt x="65222" y="81223"/>
                  <a:pt x="57150" y="90224"/>
                  <a:pt x="57150" y="102870"/>
                </a:cubicBezTo>
                <a:cubicBezTo>
                  <a:pt x="57150" y="115513"/>
                  <a:pt x="65222" y="124517"/>
                  <a:pt x="72581" y="129945"/>
                </a:cubicBezTo>
                <a:cubicBezTo>
                  <a:pt x="80226" y="135659"/>
                  <a:pt x="90156" y="140090"/>
                  <a:pt x="100942" y="143447"/>
                </a:cubicBezTo>
                <a:cubicBezTo>
                  <a:pt x="122661" y="150305"/>
                  <a:pt x="151662" y="154305"/>
                  <a:pt x="182880" y="154305"/>
                </a:cubicBezTo>
                <a:cubicBezTo>
                  <a:pt x="214098" y="154305"/>
                  <a:pt x="243102" y="150305"/>
                  <a:pt x="264817" y="143447"/>
                </a:cubicBezTo>
                <a:cubicBezTo>
                  <a:pt x="275604" y="140018"/>
                  <a:pt x="285534" y="135660"/>
                  <a:pt x="293179" y="129945"/>
                </a:cubicBezTo>
                <a:cubicBezTo>
                  <a:pt x="300538" y="124445"/>
                  <a:pt x="308610" y="115516"/>
                  <a:pt x="308610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to calculate percentages, interest rates, and discounts in finance.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is essential for making informed financial decisions, such as calculating the interest on a loan or determining the discount on a purchase.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Fractions and Decimals in Finance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511"/>
            <a:ext cx="365760" cy="365487"/>
          </a:xfrm>
          <a:custGeom>
            <a:avLst/>
            <a:gdLst/>
            <a:ahLst/>
            <a:cxnLst/>
            <a:rect l="l" t="t" r="r" b="b"/>
            <a:pathLst>
              <a:path w="365760" h="365487">
                <a:moveTo>
                  <a:pt x="358756" y="40653"/>
                </a:moveTo>
                <a:cubicBezTo>
                  <a:pt x="368097" y="31311"/>
                  <a:pt x="368097" y="16209"/>
                  <a:pt x="358756" y="6970"/>
                </a:cubicBezTo>
                <a:cubicBezTo>
                  <a:pt x="349414" y="-2270"/>
                  <a:pt x="334312" y="-2372"/>
                  <a:pt x="325073" y="6970"/>
                </a:cubicBezTo>
                <a:lnTo>
                  <a:pt x="7008" y="324837"/>
                </a:lnTo>
                <a:cubicBezTo>
                  <a:pt x="-2334" y="334179"/>
                  <a:pt x="-2334" y="349281"/>
                  <a:pt x="7008" y="358521"/>
                </a:cubicBezTo>
                <a:cubicBezTo>
                  <a:pt x="16349" y="367760"/>
                  <a:pt x="31452" y="367862"/>
                  <a:pt x="40691" y="358521"/>
                </a:cubicBezTo>
                <a:lnTo>
                  <a:pt x="358756" y="40653"/>
                </a:lnTo>
                <a:moveTo>
                  <a:pt x="103389" y="55558"/>
                </a:moveTo>
                <a:cubicBezTo>
                  <a:pt x="103389" y="29217"/>
                  <a:pt x="82036" y="7862"/>
                  <a:pt x="55694" y="7862"/>
                </a:cubicBezTo>
                <a:cubicBezTo>
                  <a:pt x="29352" y="7862"/>
                  <a:pt x="7999" y="29217"/>
                  <a:pt x="7999" y="55558"/>
                </a:cubicBezTo>
                <a:cubicBezTo>
                  <a:pt x="7999" y="81898"/>
                  <a:pt x="29352" y="103254"/>
                  <a:pt x="55694" y="103254"/>
                </a:cubicBezTo>
                <a:cubicBezTo>
                  <a:pt x="82036" y="103254"/>
                  <a:pt x="103389" y="81898"/>
                  <a:pt x="103389" y="55558"/>
                </a:cubicBezTo>
                <a:moveTo>
                  <a:pt x="357761" y="309929"/>
                </a:moveTo>
                <a:cubicBezTo>
                  <a:pt x="357761" y="283589"/>
                  <a:pt x="336408" y="262233"/>
                  <a:pt x="310066" y="262233"/>
                </a:cubicBezTo>
                <a:cubicBezTo>
                  <a:pt x="283724" y="262233"/>
                  <a:pt x="262371" y="283589"/>
                  <a:pt x="262371" y="309929"/>
                </a:cubicBezTo>
                <a:cubicBezTo>
                  <a:pt x="262371" y="336270"/>
                  <a:pt x="283724" y="357625"/>
                  <a:pt x="310066" y="357625"/>
                </a:cubicBezTo>
                <a:cubicBezTo>
                  <a:pt x="336408" y="357625"/>
                  <a:pt x="357761" y="336270"/>
                  <a:pt x="357761" y="30992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Tiered Activities for Mixed-Ability Groups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Tiered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activities cater to different learning abilities and provide opportunities for differentiation.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all students can engage with the material at their own level of understanding.</a:t>
            </a:r>
            <a:endParaRPr lang="en-US" sz="1045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Level Activities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29"/>
              </a:spcBef>
              <a:buNone/>
            </a:pPr>
            <a:r>
              <a:rPr lang="en-US" sz="11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basic tiered activities include converting fractions to decimals.</a:t>
            </a:r>
            <a:endParaRPr lang="en-US" sz="1161" dirty="0"/>
          </a:p>
          <a:p>
            <a:pPr algn="l" marL="0" indent="0">
              <a:lnSpc>
                <a:spcPct val="100000"/>
              </a:lnSpc>
              <a:spcBef>
                <a:spcPts val="829"/>
              </a:spcBef>
              <a:buNone/>
            </a:pPr>
            <a:r>
              <a:rPr lang="en-US" sz="11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are designed for students who are building foundational skills.</a:t>
            </a:r>
            <a:endParaRPr lang="en-US" sz="1161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Intermediate and Advanced Tasks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Intermediate tasks involve solving measurement problems with fractions and decimals.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tasks challenge students with calculating percentages and interest rates.</a:t>
            </a:r>
            <a:endParaRPr lang="en-US" sz="1045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Opportunities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90"/>
              </a:spcBef>
              <a:buNone/>
            </a:pPr>
            <a:r>
              <a:rPr lang="en-US" sz="110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 include creating a budget or planning a financial scenario.</a:t>
            </a:r>
            <a:endParaRPr lang="en-US" sz="1106" dirty="0"/>
          </a:p>
          <a:p>
            <a:pPr algn="l" marL="0" indent="0">
              <a:lnSpc>
                <a:spcPct val="100000"/>
              </a:lnSpc>
              <a:spcBef>
                <a:spcPts val="790"/>
              </a:spcBef>
              <a:buNone/>
            </a:pPr>
            <a:r>
              <a:rPr lang="en-US" sz="110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encourage students to apply their knowledge in real-world contexts.</a:t>
            </a:r>
            <a:endParaRPr lang="en-US" sz="1106" dirty="0"/>
          </a:p>
        </p:txBody>
      </p:sp>
      <p:sp>
        <p:nvSpPr>
          <p:cNvPr id="20" name="Text 18"/>
          <p:cNvSpPr/>
          <p:nvPr/>
        </p:nvSpPr>
        <p:spPr>
          <a:xfrm>
            <a:off x="755401" y="169138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97198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36744" y="4056558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solve problems to escape a hypothetical island, promoting creative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strategic planning and teamwork under pressure.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Escape the Island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Calculating financial scenarios in groups enhances understanding of financial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develops budgeting and decision-making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Finance Frenzy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measurement problems in groups helps participants understand practical applications.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analytical thinking and precision in calculations.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Mastery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promote collaboration, communication, and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teamwork and enhance interpersonal relationships among participants.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Group Activities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Software like Google Sheets or Microsoft Excel is used to solve problems.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essential for organizing and analyzing data.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Spreadsheets for Problem Solving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Simulations Online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online simulations offers real-world scenario practice.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learning interactive and practical.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Apps for Problem Solving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apps like Mathway or Photomath.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assist in solving mathematical problems effectively.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with Digital Tools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software enhance the learning experience.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opportunities for differentiation in education.</a:t>
            </a:r>
            <a:endParaRPr lang="en-US" sz="15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and self-assessment encourage reflective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students to evaluate their own and others' contributions.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and Self-Assessment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quizzes, classwork, projects, and presentations.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gauge both individual and group performance.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Assessments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evaluate student learning at the end of the lesson.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measure the overall achievement of learning objectives.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monitor student progress and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conducted throughout the learning process to provide feedback.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these concepts, students develop problem-solving skills, critical thinking, and collaboration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abilities are essential for academic and professional success.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Mastery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activities and digital integration provide opportunities for differentiation and engagement.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strategies cater to diverse learning needs and enhance student participation.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and Engagement Strategies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fractions and decimals to solve multi-step problems is a crucial skill in measurement and finance.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foundational for understanding complex real-world scenarios.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28850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33438" r="-334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inform instruction and adjust to student needs.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ongoing feedback to improve both teaching strategies and student outcomes.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Peer-to-peer learning promotes collaboration and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supportive environment where students learn from each other.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Peer-to-Peer Learning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enhances the learning experience.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innovative tools and resources to support teaching and learning.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make learning relevant and engaging.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students connect theoretical knowledge to practical scenarios.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instruction caters to diverse learning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every student can access and engage with the material effectively.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mathematical concepts to multi-step problems develops critical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prepares students for complex challenges in academics and beyond.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Problem-Solving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make learning relevant and engaging.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students connect theoretical concepts to practical scenarios.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Relevance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010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Collaboration and peer-to-peer learning are vital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enhance understanding and foster teamwork.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Collaboration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to convert between fractions and decimals is crucial.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fractions and decimals to solve multi-step problems is essential.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Fractions and Decimals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tiered activities cater to diverse learning abilities?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adaptability of the lesson to accommodate varying student needs.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Learning Abilities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promoting student engagement and motivation?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focuses on identifying the techniques that successfully captured students' interest.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Engagement and Motivation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improved to better meet the needs of students?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aims to uncover areas for enhancement in lesson delivery and content.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Lesson Effectiveness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are there for further learning and application of fractions and decimals?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consideration of extending the lesson's impact beyond the classroom.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Further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learning: Applying mathematical skills to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hands-on learning and practical problem-solving.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Project-Based Mathematical Applications</a:t>
            </a:r>
            <a:endParaRPr lang="en-US" sz="1544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problems involving ratios and proportions.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comparing quantities and understanding relationships between numbers.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Ratios and Proportions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percentages in real-world contexts.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and solving problems that require percentage calculations.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Percentages in Real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Informing parents of student progress and achievements.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Keeping families involved and aware of their child's academic journey.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594" dirty="0"/>
          </a:p>
        </p:txBody>
      </p:sp>
      <p:sp>
        <p:nvSpPr>
          <p:cNvPr id="11" name="Text 9"/>
          <p:cNvSpPr/>
          <p:nvPr/>
        </p:nvSpPr>
        <p:spPr>
          <a:xfrm>
            <a:off x="9287739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together on real-world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collaboration and practical application of skills.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Parent-Child Projects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parents and students in fraction and decimal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fun and interactive way to involve families in learning math concepts.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Night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accuracy and attention to detail in real-world applications.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critical for maintaining safety and reliability.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Accuracy in Real-World Applications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an inclusive and supportive classroom environment.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feel valued and respected.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Classroom Environment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and 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exercises to convert fractions to decimals and vice versa.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strengthens foundational math skills essential for advanced topics.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and Decimal Conversion Practice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Solve real-world problems involving measurements and unit conversions.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enhances critical thinking and practical application of math concepts.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Problem Solving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to manage budgets and understand financial principles through hands-on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prepares students for real-life financial decision-making.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Literacy Project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Unleash creativity by designing a dream bedroom or solving a themed escape room.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combines math skills with imaginative and engaging challenges.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 Dream Bedroom or Fraction and Decimal Escape Room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Concepts, Applications, and Skills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group of friends want to share some candy equally.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they have 3 3/4 pounds of candy and there are 12 friends, how much candy will each friend get?</a:t>
            </a:r>
            <a:endParaRPr lang="en-US" sz="1237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Question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Hard Question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water tank can hold 3/4 of a gallon of water.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1/2 gallon of water is already in the tank, how much more water can be added?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Medium Question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shirt is on sale for 25% off its original price of $25.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much will you pay for the shirt?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Easy Question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recipe calls for 1/4 cup of sugar.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want to make half the recipe, how much sugar will you need?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2025-09-08T19:05:12Z</dcterms:created>
  <dcterms:modified xsi:type="dcterms:W3CDTF">2025-09-08T19:05:12Z</dcterms:modified>
</cp:coreProperties>
</file>