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e1f984609a47fa8e6e20bd82a462665daf06c98e.png"/><Relationship Id="rId2" Type="http://schemas.openxmlformats.org/officeDocument/2006/relationships/image" Target="../media/66d13d4f6131b2894a58b7f374431eccf9c1a0fa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e1f984609a47fa8e6e20bd82a462665daf06c98e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e1f984609a47fa8e6e20bd82a462665daf06c98e.png"/><Relationship Id="rId2" Type="http://schemas.openxmlformats.org/officeDocument/2006/relationships/image" Target="../media/0277ef46911c36571ac87511c856f2fa675eb88b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e1f984609a47fa8e6e20bd82a462665daf06c98e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e1f984609a47fa8e6e20bd82a462665daf06c98e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e1f984609a47fa8e6e20bd82a462665daf06c98e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e1f984609a47fa8e6e20bd82a462665daf06c98e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e1f984609a47fa8e6e20bd82a462665daf06c98e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e1f984609a47fa8e6e20bd82a462665daf06c98e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e1f984609a47fa8e6e20bd82a462665daf06c98e.png"/><Relationship Id="rId2" Type="http://schemas.openxmlformats.org/officeDocument/2006/relationships/image" Target="../media/24fbb1cbc2cec475874b0a6e39101764d117ab50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e1f984609a47fa8e6e20bd82a462665daf06c98e.png"/><Relationship Id="rId2" Type="http://schemas.openxmlformats.org/officeDocument/2006/relationships/image" Target="../media/79434e6f2580341b91d7f04ed9ca9c8b541ac6e4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e1f984609a47fa8e6e20bd82a462665daf06c98e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solidFill>
            <a:srgbClr val="C99E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528560" y="548640"/>
            <a:ext cx="4114800" cy="5760720"/>
          </a:xfrm>
          <a:custGeom>
            <a:avLst/>
            <a:gdLst/>
            <a:ahLst/>
            <a:cxnLst/>
            <a:rect l="l" t="t" r="r" b="b"/>
            <a:pathLst>
              <a:path w="4114800" h="5760720">
                <a:moveTo>
                  <a:pt x="0" y="175208"/>
                </a:moveTo>
                <a:cubicBezTo>
                  <a:pt x="0" y="78443"/>
                  <a:pt x="78443" y="0"/>
                  <a:pt x="175208" y="0"/>
                </a:cubicBezTo>
                <a:lnTo>
                  <a:pt x="3939592" y="0"/>
                </a:lnTo>
                <a:cubicBezTo>
                  <a:pt x="4036357" y="0"/>
                  <a:pt x="4114800" y="78443"/>
                  <a:pt x="4114800" y="175208"/>
                </a:cubicBezTo>
                <a:lnTo>
                  <a:pt x="4114800" y="5585512"/>
                </a:lnTo>
                <a:cubicBezTo>
                  <a:pt x="4114800" y="5682277"/>
                  <a:pt x="4036357" y="5760720"/>
                  <a:pt x="3939592" y="5760720"/>
                </a:cubicBezTo>
                <a:lnTo>
                  <a:pt x="175208" y="5760720"/>
                </a:lnTo>
                <a:cubicBezTo>
                  <a:pt x="78443" y="5760720"/>
                  <a:pt x="0" y="5682277"/>
                  <a:pt x="0" y="5585512"/>
                </a:cubicBezTo>
                <a:lnTo>
                  <a:pt x="0" y="175208"/>
                </a:lnTo>
              </a:path>
            </a:pathLst>
          </a:custGeom>
          <a:blipFill>
            <a:blip r:embed="rId2"/>
            <a:srcRect l="21317" r="2131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40" y="541020"/>
            <a:ext cx="1097280" cy="1097280"/>
          </a:xfrm>
          <a:custGeom>
            <a:avLst/>
            <a:gdLst/>
            <a:ahLst/>
            <a:cxnLst/>
            <a:rect l="l" t="t" r="r" b="b"/>
            <a:pathLst>
              <a:path w="1097280" h="1097280">
                <a:moveTo>
                  <a:pt x="0" y="1097280"/>
                </a:moveTo>
                <a:lnTo>
                  <a:pt x="0" y="0"/>
                </a:lnTo>
                <a:lnTo>
                  <a:pt x="1097280" y="0"/>
                </a:lnTo>
                <a:lnTo>
                  <a:pt x="109728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289560" y="228600"/>
            <a:ext cx="11612880" cy="6400800"/>
          </a:xfrm>
          <a:custGeom>
            <a:avLst/>
            <a:gdLst/>
            <a:ahLst/>
            <a:cxnLst/>
            <a:rect l="l" t="t" r="r" b="b"/>
            <a:pathLst>
              <a:path w="11612880" h="6400800">
                <a:moveTo>
                  <a:pt x="0" y="369966"/>
                </a:moveTo>
                <a:cubicBezTo>
                  <a:pt x="0" y="165639"/>
                  <a:pt x="165639" y="0"/>
                  <a:pt x="369966" y="0"/>
                </a:cubicBezTo>
                <a:lnTo>
                  <a:pt x="11242914" y="0"/>
                </a:lnTo>
                <a:cubicBezTo>
                  <a:pt x="11447241" y="0"/>
                  <a:pt x="11612880" y="165639"/>
                  <a:pt x="11612880" y="369966"/>
                </a:cubicBezTo>
                <a:lnTo>
                  <a:pt x="11612880" y="6030834"/>
                </a:lnTo>
                <a:cubicBezTo>
                  <a:pt x="11612880" y="6235161"/>
                  <a:pt x="11447241" y="6400800"/>
                  <a:pt x="11242914" y="6400800"/>
                </a:cubicBezTo>
                <a:lnTo>
                  <a:pt x="369966" y="6400800"/>
                </a:lnTo>
                <a:cubicBezTo>
                  <a:pt x="165639" y="6400800"/>
                  <a:pt x="0" y="6235161"/>
                  <a:pt x="0" y="6030834"/>
                </a:cubicBezTo>
                <a:lnTo>
                  <a:pt x="0" y="369966"/>
                </a:lnTo>
              </a:path>
            </a:pathLst>
          </a:custGeom>
          <a:noFill/>
          <a:ln w="25397">
            <a:solidFill>
              <a:srgbClr val="5C00CF">
                <a:alpha val="40000"/>
              </a:srgbClr>
            </a:solidFill>
          </a:ln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48640" y="533401"/>
            <a:ext cx="6583680" cy="3133724"/>
          </a:xfrm>
          <a:custGeom>
            <a:avLst/>
            <a:gdLst/>
            <a:ahLst/>
            <a:cxnLst/>
            <a:rect l="l" t="t" r="r" b="b"/>
            <a:pathLst>
              <a:path w="6583680" h="3133724">
                <a:moveTo>
                  <a:pt x="0" y="3133724"/>
                </a:moveTo>
                <a:lnTo>
                  <a:pt x="0" y="0"/>
                </a:lnTo>
                <a:lnTo>
                  <a:pt x="6583680" y="0"/>
                </a:lnTo>
                <a:lnTo>
                  <a:pt x="6583680" y="3133724"/>
                </a:lnTo>
                <a:lnTo>
                  <a:pt x="0" y="3133724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Exploring the Evolution and Strategies of Football</a:t>
            </a:r>
            <a:endParaRPr lang="en-US" sz="3600" dirty="0"/>
          </a:p>
        </p:txBody>
      </p:sp>
      <p:sp>
        <p:nvSpPr>
          <p:cNvPr id="8" name="Text 6"/>
          <p:cNvSpPr/>
          <p:nvPr/>
        </p:nvSpPr>
        <p:spPr>
          <a:xfrm>
            <a:off x="548640" y="3971925"/>
            <a:ext cx="6583680" cy="2352673"/>
          </a:xfrm>
          <a:custGeom>
            <a:avLst/>
            <a:gdLst/>
            <a:ahLst/>
            <a:cxnLst/>
            <a:rect l="l" t="t" r="r" b="b"/>
            <a:pathLst>
              <a:path w="6583680" h="2352673">
                <a:moveTo>
                  <a:pt x="0" y="2352673"/>
                </a:moveTo>
                <a:lnTo>
                  <a:pt x="0" y="0"/>
                </a:lnTo>
                <a:lnTo>
                  <a:pt x="6583680" y="0"/>
                </a:lnTo>
                <a:lnTo>
                  <a:pt x="6583680" y="2352673"/>
                </a:lnTo>
                <a:lnTo>
                  <a:pt x="0" y="2352673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A Comprehensive Journey Through the History, Rules, and Modern Game of Football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solidFill>
            <a:srgbClr val="C99E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631248" y="367665"/>
            <a:ext cx="6190310" cy="6023610"/>
          </a:xfrm>
          <a:custGeom>
            <a:avLst/>
            <a:gdLst/>
            <a:ahLst/>
            <a:cxnLst/>
            <a:rect l="l" t="t" r="r" b="b"/>
            <a:pathLst>
              <a:path w="6190310" h="6023610">
                <a:moveTo>
                  <a:pt x="0" y="6023610"/>
                </a:moveTo>
                <a:lnTo>
                  <a:pt x="0" y="0"/>
                </a:lnTo>
                <a:lnTo>
                  <a:pt x="6190310" y="0"/>
                </a:lnTo>
                <a:lnTo>
                  <a:pt x="6190310" y="6023610"/>
                </a:lnTo>
                <a:lnTo>
                  <a:pt x="0" y="602361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Lesson Introduction</a:t>
            </a:r>
            <a:endParaRPr lang="en-US" sz="20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Subject Knowledge: History of Football</a:t>
            </a:r>
            <a:endParaRPr lang="en-US" sz="20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Subject Knowledge: Rules of Football</a:t>
            </a:r>
            <a:endParaRPr lang="en-US" sz="20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Subject Knowledge: Strategies of Football</a:t>
            </a:r>
            <a:endParaRPr lang="en-US" sz="20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Engaging Activities for Students</a:t>
            </a:r>
            <a:endParaRPr lang="en-US" sz="20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Interactive Discussions</a:t>
            </a:r>
            <a:endParaRPr lang="en-US" sz="20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Hands-on Experiences</a:t>
            </a:r>
            <a:endParaRPr lang="en-US" sz="20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Evolution of Football</a:t>
            </a:r>
            <a:endParaRPr lang="en-US" sz="20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Establishment of Football Clubs</a:t>
            </a:r>
            <a:endParaRPr lang="en-US" sz="20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Modern Game of Football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10821556" y="367665"/>
            <a:ext cx="821803" cy="6023610"/>
          </a:xfrm>
          <a:custGeom>
            <a:avLst/>
            <a:gdLst/>
            <a:ahLst/>
            <a:cxnLst/>
            <a:rect l="l" t="t" r="r" b="b"/>
            <a:pathLst>
              <a:path w="821803" h="6023610">
                <a:moveTo>
                  <a:pt x="0" y="6023610"/>
                </a:moveTo>
                <a:lnTo>
                  <a:pt x="0" y="0"/>
                </a:lnTo>
                <a:lnTo>
                  <a:pt x="821803" y="0"/>
                </a:lnTo>
                <a:lnTo>
                  <a:pt x="821803" y="6023610"/>
                </a:lnTo>
                <a:lnTo>
                  <a:pt x="0" y="602361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01</a:t>
            </a:r>
            <a:endParaRPr lang="en-US" sz="20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02</a:t>
            </a:r>
            <a:endParaRPr lang="en-US" sz="20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03</a:t>
            </a:r>
            <a:endParaRPr lang="en-US" sz="20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04</a:t>
            </a:r>
            <a:endParaRPr lang="en-US" sz="20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05</a:t>
            </a:r>
            <a:endParaRPr lang="en-US" sz="20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06</a:t>
            </a:r>
            <a:endParaRPr lang="en-US" sz="20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07</a:t>
            </a:r>
            <a:endParaRPr lang="en-US" sz="20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08</a:t>
            </a:r>
            <a:endParaRPr lang="en-US" sz="20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09</a:t>
            </a:r>
            <a:endParaRPr lang="en-US" sz="20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10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91440" cy="1130300"/>
          </a:xfrm>
          <a:custGeom>
            <a:avLst/>
            <a:gdLst/>
            <a:ahLst/>
            <a:cxnLst/>
            <a:rect l="l" t="t" r="r" b="b"/>
            <a:pathLst>
              <a:path w="91440" h="1130300">
                <a:moveTo>
                  <a:pt x="0" y="1130300"/>
                </a:moveTo>
                <a:lnTo>
                  <a:pt x="0" y="0"/>
                </a:lnTo>
                <a:lnTo>
                  <a:pt x="91440" y="0"/>
                </a:lnTo>
                <a:lnTo>
                  <a:pt x="91440" y="1130300"/>
                </a:lnTo>
                <a:lnTo>
                  <a:pt x="0" y="1130300"/>
                </a:lnTo>
              </a:path>
            </a:pathLst>
          </a:custGeom>
          <a:solidFill>
            <a:srgbClr val="5C00C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48641" y="269507"/>
            <a:ext cx="3625406" cy="6121768"/>
          </a:xfrm>
          <a:custGeom>
            <a:avLst/>
            <a:gdLst/>
            <a:ahLst/>
            <a:cxnLst/>
            <a:rect l="l" t="t" r="r" b="b"/>
            <a:pathLst>
              <a:path w="3625406" h="6121768">
                <a:moveTo>
                  <a:pt x="0" y="6121768"/>
                </a:moveTo>
                <a:lnTo>
                  <a:pt x="0" y="0"/>
                </a:lnTo>
                <a:lnTo>
                  <a:pt x="3625406" y="0"/>
                </a:lnTo>
                <a:lnTo>
                  <a:pt x="3625406" y="6121768"/>
                </a:lnTo>
                <a:lnTo>
                  <a:pt x="0" y="612176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28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Table of contents</a:t>
            </a:r>
            <a:endParaRPr lang="en-US"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solidFill>
            <a:srgbClr val="C99E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542330" y="6329237"/>
            <a:ext cx="6221528" cy="268210"/>
          </a:xfrm>
          <a:custGeom>
            <a:avLst/>
            <a:gdLst/>
            <a:ahLst/>
            <a:cxnLst/>
            <a:rect l="l" t="t" r="r" b="b"/>
            <a:pathLst>
              <a:path w="6221528" h="268210">
                <a:moveTo>
                  <a:pt x="0" y="268210"/>
                </a:moveTo>
                <a:lnTo>
                  <a:pt x="0" y="0"/>
                </a:lnTo>
                <a:lnTo>
                  <a:pt x="6221528" y="0"/>
                </a:lnTo>
                <a:lnTo>
                  <a:pt x="6221528" y="268210"/>
                </a:lnTo>
                <a:lnTo>
                  <a:pt x="0" y="26821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BFBFB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Exploring the Evolution and Strategies of Football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4542331" y="0"/>
            <a:ext cx="7192565" cy="1130300"/>
          </a:xfrm>
          <a:custGeom>
            <a:avLst/>
            <a:gdLst/>
            <a:ahLst/>
            <a:cxnLst/>
            <a:rect l="l" t="t" r="r" b="b"/>
            <a:pathLst>
              <a:path w="7192565" h="1130300">
                <a:moveTo>
                  <a:pt x="0" y="1130300"/>
                </a:moveTo>
                <a:lnTo>
                  <a:pt x="0" y="0"/>
                </a:lnTo>
                <a:lnTo>
                  <a:pt x="7192565" y="0"/>
                </a:lnTo>
                <a:lnTo>
                  <a:pt x="7192565" y="1130300"/>
                </a:lnTo>
                <a:lnTo>
                  <a:pt x="0" y="11303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8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Lesson Introduction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12106275" y="0"/>
            <a:ext cx="91440" cy="1130300"/>
          </a:xfrm>
          <a:custGeom>
            <a:avLst/>
            <a:gdLst/>
            <a:ahLst/>
            <a:cxnLst/>
            <a:rect l="l" t="t" r="r" b="b"/>
            <a:pathLst>
              <a:path w="91440" h="1130300">
                <a:moveTo>
                  <a:pt x="0" y="1130300"/>
                </a:moveTo>
                <a:lnTo>
                  <a:pt x="0" y="0"/>
                </a:lnTo>
                <a:lnTo>
                  <a:pt x="91440" y="0"/>
                </a:lnTo>
                <a:lnTo>
                  <a:pt x="91440" y="1130300"/>
                </a:lnTo>
                <a:lnTo>
                  <a:pt x="0" y="1130300"/>
                </a:lnTo>
              </a:path>
            </a:pathLst>
          </a:custGeom>
          <a:solidFill>
            <a:srgbClr val="5C00C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4542330" y="1446214"/>
            <a:ext cx="5394960" cy="457200"/>
          </a:xfrm>
          <a:custGeom>
            <a:avLst/>
            <a:gdLst/>
            <a:ahLst/>
            <a:cxnLst/>
            <a:rect l="l" t="t" r="r" b="b"/>
            <a:pathLst>
              <a:path w="5394960" h="457200">
                <a:moveTo>
                  <a:pt x="0" y="457200"/>
                </a:moveTo>
                <a:lnTo>
                  <a:pt x="0" y="0"/>
                </a:lnTo>
                <a:lnTo>
                  <a:pt x="5394960" y="0"/>
                </a:lnTo>
                <a:lnTo>
                  <a:pt x="539496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4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Football History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542331" y="2066145"/>
            <a:ext cx="5394960" cy="3900863"/>
          </a:xfrm>
          <a:custGeom>
            <a:avLst/>
            <a:gdLst/>
            <a:ahLst/>
            <a:cxnLst/>
            <a:rect l="l" t="t" r="r" b="b"/>
            <a:pathLst>
              <a:path w="5394960" h="3900863">
                <a:moveTo>
                  <a:pt x="0" y="3900863"/>
                </a:moveTo>
                <a:lnTo>
                  <a:pt x="0" y="0"/>
                </a:lnTo>
                <a:lnTo>
                  <a:pt x="5394960" y="0"/>
                </a:lnTo>
                <a:lnTo>
                  <a:pt x="5394960" y="3900863"/>
                </a:lnTo>
                <a:lnTo>
                  <a:pt x="0" y="3900863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Football has a rich and fascinating history, dating back to ancient civilizations.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The modern game as we know it today emerged in the 19th century, with the establishment of the first official rules and the formation of the world's first football clubs.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Understanding the evolution of the sport provides valuable context and appreciation for the game.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0" y="0"/>
            <a:ext cx="4114800" cy="6858000"/>
          </a:xfrm>
          <a:custGeom>
            <a:avLst/>
            <a:gdLst/>
            <a:ahLst/>
            <a:cxnLst/>
            <a:rect l="l" t="t" r="r" b="b"/>
            <a:pathLst>
              <a:path w="4114800" h="6858000">
                <a:moveTo>
                  <a:pt x="0" y="6858000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30008" r="3000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1190765" y="614024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solidFill>
            <a:srgbClr val="C99E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44035" y="2948639"/>
            <a:ext cx="2231136" cy="2231136"/>
          </a:xfrm>
          <a:custGeom>
            <a:avLst/>
            <a:gdLst/>
            <a:ahLst/>
            <a:cxnLst/>
            <a:rect l="l" t="t" r="r" b="b"/>
            <a:pathLst>
              <a:path w="2231136" h="2231136">
                <a:moveTo>
                  <a:pt x="0" y="1115568"/>
                </a:moveTo>
                <a:cubicBezTo>
                  <a:pt x="110085" y="512516"/>
                  <a:pt x="559775" y="-124133"/>
                  <a:pt x="1115568" y="0"/>
                </a:cubicBezTo>
                <a:cubicBezTo>
                  <a:pt x="1643082" y="-13567"/>
                  <a:pt x="2219382" y="510524"/>
                  <a:pt x="2231136" y="1115568"/>
                </a:cubicBezTo>
                <a:cubicBezTo>
                  <a:pt x="2213519" y="1563675"/>
                  <a:pt x="1626043" y="2377940"/>
                  <a:pt x="1115568" y="2231136"/>
                </a:cubicBezTo>
                <a:cubicBezTo>
                  <a:pt x="605640" y="2290582"/>
                  <a:pt x="92600" y="1753944"/>
                  <a:pt x="0" y="1115568"/>
                </a:cubicBezTo>
                <a:moveTo>
                  <a:pt x="0" y="1115568"/>
                </a:moveTo>
                <a:cubicBezTo>
                  <a:pt x="-55405" y="465282"/>
                  <a:pt x="441686" y="21683"/>
                  <a:pt x="1115568" y="0"/>
                </a:cubicBezTo>
                <a:cubicBezTo>
                  <a:pt x="1823142" y="19255"/>
                  <a:pt x="2056382" y="505014"/>
                  <a:pt x="2231136" y="1115568"/>
                </a:cubicBezTo>
                <a:cubicBezTo>
                  <a:pt x="2165685" y="1795595"/>
                  <a:pt x="1726453" y="2260021"/>
                  <a:pt x="1115568" y="2231136"/>
                </a:cubicBezTo>
                <a:cubicBezTo>
                  <a:pt x="480691" y="2220869"/>
                  <a:pt x="19370" y="1740934"/>
                  <a:pt x="0" y="1115568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2771378" y="2948639"/>
            <a:ext cx="2231136" cy="2231136"/>
          </a:xfrm>
          <a:custGeom>
            <a:avLst/>
            <a:gdLst/>
            <a:ahLst/>
            <a:cxnLst/>
            <a:rect l="l" t="t" r="r" b="b"/>
            <a:pathLst>
              <a:path w="2231136" h="2231136">
                <a:moveTo>
                  <a:pt x="0" y="1115568"/>
                </a:moveTo>
                <a:cubicBezTo>
                  <a:pt x="0" y="499457"/>
                  <a:pt x="499457" y="0"/>
                  <a:pt x="1115568" y="0"/>
                </a:cubicBezTo>
                <a:cubicBezTo>
                  <a:pt x="1731679" y="0"/>
                  <a:pt x="2231136" y="499457"/>
                  <a:pt x="2231136" y="1115568"/>
                </a:cubicBezTo>
                <a:cubicBezTo>
                  <a:pt x="2231136" y="1731679"/>
                  <a:pt x="1731679" y="2231136"/>
                  <a:pt x="1115568" y="2231136"/>
                </a:cubicBezTo>
                <a:cubicBezTo>
                  <a:pt x="499457" y="2231136"/>
                  <a:pt x="0" y="1731679"/>
                  <a:pt x="0" y="1115568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4998721" y="2948639"/>
            <a:ext cx="2231136" cy="2231136"/>
          </a:xfrm>
          <a:custGeom>
            <a:avLst/>
            <a:gdLst/>
            <a:ahLst/>
            <a:cxnLst/>
            <a:rect l="l" t="t" r="r" b="b"/>
            <a:pathLst>
              <a:path w="2231136" h="2231136">
                <a:moveTo>
                  <a:pt x="0" y="1115568"/>
                </a:moveTo>
                <a:cubicBezTo>
                  <a:pt x="0" y="499457"/>
                  <a:pt x="499457" y="0"/>
                  <a:pt x="1115568" y="0"/>
                </a:cubicBezTo>
                <a:cubicBezTo>
                  <a:pt x="1731679" y="0"/>
                  <a:pt x="2231136" y="499457"/>
                  <a:pt x="2231136" y="1115568"/>
                </a:cubicBezTo>
                <a:cubicBezTo>
                  <a:pt x="2231136" y="1731679"/>
                  <a:pt x="1731679" y="2231136"/>
                  <a:pt x="1115568" y="2231136"/>
                </a:cubicBezTo>
                <a:cubicBezTo>
                  <a:pt x="499457" y="2231136"/>
                  <a:pt x="0" y="1731679"/>
                  <a:pt x="0" y="1115568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44035" y="6329237"/>
            <a:ext cx="6434632" cy="268210"/>
          </a:xfrm>
          <a:custGeom>
            <a:avLst/>
            <a:gdLst/>
            <a:ahLst/>
            <a:cxnLst/>
            <a:rect l="l" t="t" r="r" b="b"/>
            <a:pathLst>
              <a:path w="6434632" h="268210">
                <a:moveTo>
                  <a:pt x="0" y="268210"/>
                </a:moveTo>
                <a:lnTo>
                  <a:pt x="0" y="0"/>
                </a:lnTo>
                <a:lnTo>
                  <a:pt x="6434632" y="0"/>
                </a:lnTo>
                <a:lnTo>
                  <a:pt x="6434632" y="268210"/>
                </a:lnTo>
                <a:lnTo>
                  <a:pt x="0" y="26821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BFBFB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Exploring the Evolution and Strategies of Football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544037" y="0"/>
            <a:ext cx="11103928" cy="1130300"/>
          </a:xfrm>
          <a:custGeom>
            <a:avLst/>
            <a:gdLst/>
            <a:ahLst/>
            <a:cxnLst/>
            <a:rect l="l" t="t" r="r" b="b"/>
            <a:pathLst>
              <a:path w="11103928" h="1130300">
                <a:moveTo>
                  <a:pt x="0" y="1130300"/>
                </a:moveTo>
                <a:lnTo>
                  <a:pt x="0" y="0"/>
                </a:lnTo>
                <a:lnTo>
                  <a:pt x="11103928" y="0"/>
                </a:lnTo>
                <a:lnTo>
                  <a:pt x="11103928" y="1130300"/>
                </a:lnTo>
                <a:lnTo>
                  <a:pt x="0" y="11303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8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Subject Knowledge: History of Football</a:t>
            </a:r>
            <a:endParaRPr lang="en-US" sz="2800" dirty="0"/>
          </a:p>
        </p:txBody>
      </p:sp>
      <p:sp>
        <p:nvSpPr>
          <p:cNvPr id="9" name="Text 7"/>
          <p:cNvSpPr/>
          <p:nvPr/>
        </p:nvSpPr>
        <p:spPr>
          <a:xfrm>
            <a:off x="0" y="0"/>
            <a:ext cx="91440" cy="1130300"/>
          </a:xfrm>
          <a:custGeom>
            <a:avLst/>
            <a:gdLst/>
            <a:ahLst/>
            <a:cxnLst/>
            <a:rect l="l" t="t" r="r" b="b"/>
            <a:pathLst>
              <a:path w="91440" h="1130300">
                <a:moveTo>
                  <a:pt x="0" y="1130300"/>
                </a:moveTo>
                <a:lnTo>
                  <a:pt x="0" y="0"/>
                </a:lnTo>
                <a:lnTo>
                  <a:pt x="91440" y="0"/>
                </a:lnTo>
                <a:lnTo>
                  <a:pt x="91440" y="1130300"/>
                </a:lnTo>
                <a:lnTo>
                  <a:pt x="0" y="1130300"/>
                </a:lnTo>
              </a:path>
            </a:pathLst>
          </a:custGeom>
          <a:solidFill>
            <a:srgbClr val="5C00C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1190765" y="614024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293843" y="2531686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6"/>
                  <a:pt x="163756" y="0"/>
                  <a:pt x="365760" y="0"/>
                </a:cubicBezTo>
                <a:cubicBezTo>
                  <a:pt x="567764" y="0"/>
                  <a:pt x="731520" y="163756"/>
                  <a:pt x="731520" y="365760"/>
                </a:cubicBezTo>
                <a:cubicBezTo>
                  <a:pt x="731520" y="567764"/>
                  <a:pt x="567764" y="731520"/>
                  <a:pt x="365760" y="731520"/>
                </a:cubicBezTo>
                <a:cubicBezTo>
                  <a:pt x="163756" y="731520"/>
                  <a:pt x="0" y="567764"/>
                  <a:pt x="0" y="365760"/>
                </a:cubicBezTo>
              </a:path>
            </a:pathLst>
          </a:custGeom>
          <a:solidFill>
            <a:srgbClr val="5C00C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01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3521186" y="2531686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6"/>
                  <a:pt x="163756" y="0"/>
                  <a:pt x="365760" y="0"/>
                </a:cubicBezTo>
                <a:cubicBezTo>
                  <a:pt x="567764" y="0"/>
                  <a:pt x="731520" y="163756"/>
                  <a:pt x="731520" y="365760"/>
                </a:cubicBezTo>
                <a:cubicBezTo>
                  <a:pt x="731520" y="567764"/>
                  <a:pt x="567764" y="731520"/>
                  <a:pt x="365760" y="731520"/>
                </a:cubicBezTo>
                <a:cubicBezTo>
                  <a:pt x="163756" y="731520"/>
                  <a:pt x="0" y="567764"/>
                  <a:pt x="0" y="365760"/>
                </a:cubicBezTo>
              </a:path>
            </a:pathLst>
          </a:custGeom>
          <a:solidFill>
            <a:srgbClr val="5C00C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02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5748529" y="2531686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6"/>
                  <a:pt x="163756" y="0"/>
                  <a:pt x="365760" y="0"/>
                </a:cubicBezTo>
                <a:cubicBezTo>
                  <a:pt x="567764" y="0"/>
                  <a:pt x="731520" y="163756"/>
                  <a:pt x="731520" y="365760"/>
                </a:cubicBezTo>
                <a:cubicBezTo>
                  <a:pt x="731520" y="567764"/>
                  <a:pt x="567764" y="731520"/>
                  <a:pt x="365760" y="731520"/>
                </a:cubicBezTo>
                <a:cubicBezTo>
                  <a:pt x="163756" y="731520"/>
                  <a:pt x="0" y="567764"/>
                  <a:pt x="0" y="365760"/>
                </a:cubicBezTo>
              </a:path>
            </a:pathLst>
          </a:custGeom>
          <a:solidFill>
            <a:srgbClr val="5C00C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03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790923" y="3764603"/>
            <a:ext cx="1737360" cy="914400"/>
          </a:xfrm>
          <a:custGeom>
            <a:avLst/>
            <a:gdLst/>
            <a:ahLst/>
            <a:cxnLst/>
            <a:rect l="l" t="t" r="r" b="b"/>
            <a:pathLst>
              <a:path w="1737360" h="914400">
                <a:moveTo>
                  <a:pt x="0" y="914400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120029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Football traces its roots back to ancient civilizations, with early forms of the game being played in various cultures.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7226064" y="2948639"/>
            <a:ext cx="2231136" cy="2231136"/>
          </a:xfrm>
          <a:custGeom>
            <a:avLst/>
            <a:gdLst/>
            <a:ahLst/>
            <a:cxnLst/>
            <a:rect l="l" t="t" r="r" b="b"/>
            <a:pathLst>
              <a:path w="2231136" h="2231136">
                <a:moveTo>
                  <a:pt x="0" y="1115568"/>
                </a:moveTo>
                <a:cubicBezTo>
                  <a:pt x="0" y="499457"/>
                  <a:pt x="499457" y="0"/>
                  <a:pt x="1115568" y="0"/>
                </a:cubicBezTo>
                <a:cubicBezTo>
                  <a:pt x="1731679" y="0"/>
                  <a:pt x="2231136" y="499457"/>
                  <a:pt x="2231136" y="1115568"/>
                </a:cubicBezTo>
                <a:cubicBezTo>
                  <a:pt x="2231136" y="1731679"/>
                  <a:pt x="1731679" y="2231136"/>
                  <a:pt x="1115568" y="2231136"/>
                </a:cubicBezTo>
                <a:cubicBezTo>
                  <a:pt x="499457" y="2231136"/>
                  <a:pt x="0" y="1731679"/>
                  <a:pt x="0" y="1115568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7975872" y="2531686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6"/>
                  <a:pt x="163756" y="0"/>
                  <a:pt x="365760" y="0"/>
                </a:cubicBezTo>
                <a:cubicBezTo>
                  <a:pt x="567764" y="0"/>
                  <a:pt x="731520" y="163756"/>
                  <a:pt x="731520" y="365760"/>
                </a:cubicBezTo>
                <a:cubicBezTo>
                  <a:pt x="731520" y="567764"/>
                  <a:pt x="567764" y="731520"/>
                  <a:pt x="365760" y="731520"/>
                </a:cubicBezTo>
                <a:cubicBezTo>
                  <a:pt x="163756" y="731520"/>
                  <a:pt x="0" y="567764"/>
                  <a:pt x="0" y="365760"/>
                </a:cubicBezTo>
              </a:path>
            </a:pathLst>
          </a:custGeom>
          <a:solidFill>
            <a:srgbClr val="5C00C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04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9453405" y="2948639"/>
            <a:ext cx="2231136" cy="2231136"/>
          </a:xfrm>
          <a:custGeom>
            <a:avLst/>
            <a:gdLst/>
            <a:ahLst/>
            <a:cxnLst/>
            <a:rect l="l" t="t" r="r" b="b"/>
            <a:pathLst>
              <a:path w="2231136" h="2231136">
                <a:moveTo>
                  <a:pt x="0" y="1115568"/>
                </a:moveTo>
                <a:cubicBezTo>
                  <a:pt x="0" y="499457"/>
                  <a:pt x="499457" y="0"/>
                  <a:pt x="1115568" y="0"/>
                </a:cubicBezTo>
                <a:cubicBezTo>
                  <a:pt x="1731679" y="0"/>
                  <a:pt x="2231136" y="499457"/>
                  <a:pt x="2231136" y="1115568"/>
                </a:cubicBezTo>
                <a:cubicBezTo>
                  <a:pt x="2231136" y="1731679"/>
                  <a:pt x="1731679" y="2231136"/>
                  <a:pt x="1115568" y="2231136"/>
                </a:cubicBezTo>
                <a:cubicBezTo>
                  <a:pt x="499457" y="2231136"/>
                  <a:pt x="0" y="1731679"/>
                  <a:pt x="0" y="1115568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790923" y="3398218"/>
            <a:ext cx="1737360" cy="274320"/>
          </a:xfrm>
          <a:custGeom>
            <a:avLst/>
            <a:gdLst/>
            <a:ahLst/>
            <a:cxnLst/>
            <a:rect l="l" t="t" r="r" b="b"/>
            <a:pathLst>
              <a:path w="1737360" h="274320">
                <a:moveTo>
                  <a:pt x="0" y="274320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274320"/>
                </a:lnTo>
                <a:lnTo>
                  <a:pt x="0" y="274320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120029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Ancient Origins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3018266" y="3764603"/>
            <a:ext cx="1737360" cy="914400"/>
          </a:xfrm>
          <a:custGeom>
            <a:avLst/>
            <a:gdLst/>
            <a:ahLst/>
            <a:cxnLst/>
            <a:rect l="l" t="t" r="r" b="b"/>
            <a:pathLst>
              <a:path w="1737360" h="914400">
                <a:moveTo>
                  <a:pt x="0" y="914400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911"/>
              </a:spcBef>
              <a:buNone/>
            </a:pPr>
            <a:r>
              <a:rPr lang="en-US" sz="1093" dirty="0">
                <a:solidFill>
                  <a:srgbClr val="120029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The modern version of football began to take shape in the 19th century, with the codification of rules and the establishment of organized competitions.</a:t>
            </a:r>
            <a:endParaRPr lang="en-US" sz="1093" dirty="0"/>
          </a:p>
        </p:txBody>
      </p:sp>
      <p:sp>
        <p:nvSpPr>
          <p:cNvPr id="20" name="Text 18"/>
          <p:cNvSpPr/>
          <p:nvPr/>
        </p:nvSpPr>
        <p:spPr>
          <a:xfrm>
            <a:off x="3018266" y="3398218"/>
            <a:ext cx="1737360" cy="274320"/>
          </a:xfrm>
          <a:custGeom>
            <a:avLst/>
            <a:gdLst/>
            <a:ahLst/>
            <a:cxnLst/>
            <a:rect l="l" t="t" r="r" b="b"/>
            <a:pathLst>
              <a:path w="1737360" h="274320">
                <a:moveTo>
                  <a:pt x="0" y="274320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274320"/>
                </a:lnTo>
                <a:lnTo>
                  <a:pt x="0" y="274320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120029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19th Century Evolution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5245609" y="3764603"/>
            <a:ext cx="1737360" cy="914400"/>
          </a:xfrm>
          <a:custGeom>
            <a:avLst/>
            <a:gdLst/>
            <a:ahLst/>
            <a:cxnLst/>
            <a:rect l="l" t="t" r="r" b="b"/>
            <a:pathLst>
              <a:path w="1737360" h="914400">
                <a:moveTo>
                  <a:pt x="0" y="914400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941"/>
              </a:spcBef>
              <a:buNone/>
            </a:pPr>
            <a:r>
              <a:rPr lang="en-US" sz="1129" dirty="0">
                <a:solidFill>
                  <a:srgbClr val="120029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The formation of the world's first football clubs, such as Sheffield FC in 1857, marked a significant milestone in the sport's history.</a:t>
            </a:r>
            <a:endParaRPr lang="en-US" sz="1129" dirty="0"/>
          </a:p>
        </p:txBody>
      </p:sp>
      <p:sp>
        <p:nvSpPr>
          <p:cNvPr id="22" name="Text 20"/>
          <p:cNvSpPr/>
          <p:nvPr/>
        </p:nvSpPr>
        <p:spPr>
          <a:xfrm>
            <a:off x="5245609" y="3398218"/>
            <a:ext cx="1737360" cy="274320"/>
          </a:xfrm>
          <a:custGeom>
            <a:avLst/>
            <a:gdLst/>
            <a:ahLst/>
            <a:cxnLst/>
            <a:rect l="l" t="t" r="r" b="b"/>
            <a:pathLst>
              <a:path w="1737360" h="274320">
                <a:moveTo>
                  <a:pt x="0" y="274320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274320"/>
                </a:lnTo>
                <a:lnTo>
                  <a:pt x="0" y="274320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120029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First Football Clubs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7472952" y="3764603"/>
            <a:ext cx="1737360" cy="914400"/>
          </a:xfrm>
          <a:custGeom>
            <a:avLst/>
            <a:gdLst/>
            <a:ahLst/>
            <a:cxnLst/>
            <a:rect l="l" t="t" r="r" b="b"/>
            <a:pathLst>
              <a:path w="1737360" h="914400">
                <a:moveTo>
                  <a:pt x="0" y="914400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941"/>
              </a:spcBef>
              <a:buNone/>
            </a:pPr>
            <a:r>
              <a:rPr lang="en-US" sz="1129" dirty="0">
                <a:solidFill>
                  <a:srgbClr val="120029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Football's popularity spread rapidly across continents, leading to the formation of international competitions like the FIFA World Cup.</a:t>
            </a:r>
            <a:endParaRPr lang="en-US" sz="1129" dirty="0"/>
          </a:p>
        </p:txBody>
      </p:sp>
      <p:sp>
        <p:nvSpPr>
          <p:cNvPr id="24" name="Text 22"/>
          <p:cNvSpPr/>
          <p:nvPr/>
        </p:nvSpPr>
        <p:spPr>
          <a:xfrm>
            <a:off x="7472952" y="3398218"/>
            <a:ext cx="1737360" cy="274320"/>
          </a:xfrm>
          <a:custGeom>
            <a:avLst/>
            <a:gdLst/>
            <a:ahLst/>
            <a:cxnLst/>
            <a:rect l="l" t="t" r="r" b="b"/>
            <a:pathLst>
              <a:path w="1737360" h="274320">
                <a:moveTo>
                  <a:pt x="0" y="274320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274320"/>
                </a:lnTo>
                <a:lnTo>
                  <a:pt x="0" y="274320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120029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International Growth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9700293" y="3764603"/>
            <a:ext cx="1737360" cy="914400"/>
          </a:xfrm>
          <a:custGeom>
            <a:avLst/>
            <a:gdLst/>
            <a:ahLst/>
            <a:cxnLst/>
            <a:rect l="l" t="t" r="r" b="b"/>
            <a:pathLst>
              <a:path w="1737360" h="914400">
                <a:moveTo>
                  <a:pt x="0" y="914400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975"/>
              </a:spcBef>
              <a:buNone/>
            </a:pPr>
            <a:r>
              <a:rPr lang="en-US" sz="1170" dirty="0">
                <a:solidFill>
                  <a:srgbClr val="120029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Today, football stands as the world's most popular sport, captivating audiences with its blend of skill, teamwork, and passion.</a:t>
            </a:r>
            <a:endParaRPr lang="en-US" sz="1170" dirty="0"/>
          </a:p>
        </p:txBody>
      </p:sp>
      <p:sp>
        <p:nvSpPr>
          <p:cNvPr id="26" name="Text 24"/>
          <p:cNvSpPr/>
          <p:nvPr/>
        </p:nvSpPr>
        <p:spPr>
          <a:xfrm>
            <a:off x="9700293" y="3398218"/>
            <a:ext cx="1737360" cy="274320"/>
          </a:xfrm>
          <a:custGeom>
            <a:avLst/>
            <a:gdLst/>
            <a:ahLst/>
            <a:cxnLst/>
            <a:rect l="l" t="t" r="r" b="b"/>
            <a:pathLst>
              <a:path w="1737360" h="274320">
                <a:moveTo>
                  <a:pt x="0" y="274320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274320"/>
                </a:lnTo>
                <a:lnTo>
                  <a:pt x="0" y="274320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120029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Global Phenomenon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10199420" y="2531686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6"/>
                  <a:pt x="163756" y="0"/>
                  <a:pt x="365760" y="0"/>
                </a:cubicBezTo>
                <a:cubicBezTo>
                  <a:pt x="567764" y="0"/>
                  <a:pt x="731520" y="163756"/>
                  <a:pt x="731520" y="365760"/>
                </a:cubicBezTo>
                <a:cubicBezTo>
                  <a:pt x="731520" y="567764"/>
                  <a:pt x="567764" y="731520"/>
                  <a:pt x="365760" y="731520"/>
                </a:cubicBezTo>
                <a:cubicBezTo>
                  <a:pt x="163756" y="731520"/>
                  <a:pt x="0" y="567764"/>
                  <a:pt x="0" y="365760"/>
                </a:cubicBezTo>
              </a:path>
            </a:pathLst>
          </a:custGeom>
          <a:solidFill>
            <a:srgbClr val="5C00C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05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solidFill>
            <a:srgbClr val="C99E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44035" y="6329237"/>
            <a:ext cx="6434632" cy="268210"/>
          </a:xfrm>
          <a:custGeom>
            <a:avLst/>
            <a:gdLst/>
            <a:ahLst/>
            <a:cxnLst/>
            <a:rect l="l" t="t" r="r" b="b"/>
            <a:pathLst>
              <a:path w="6434632" h="268210">
                <a:moveTo>
                  <a:pt x="0" y="268210"/>
                </a:moveTo>
                <a:lnTo>
                  <a:pt x="0" y="0"/>
                </a:lnTo>
                <a:lnTo>
                  <a:pt x="6434632" y="0"/>
                </a:lnTo>
                <a:lnTo>
                  <a:pt x="6434632" y="268210"/>
                </a:lnTo>
                <a:lnTo>
                  <a:pt x="0" y="26821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BFBFB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Exploring the Evolution and Strategies of Football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8170365" y="1440576"/>
            <a:ext cx="3477601" cy="457200"/>
          </a:xfrm>
          <a:custGeom>
            <a:avLst/>
            <a:gdLst/>
            <a:ahLst/>
            <a:cxnLst/>
            <a:rect l="l" t="t" r="r" b="b"/>
            <a:pathLst>
              <a:path w="3477601" h="457200">
                <a:moveTo>
                  <a:pt x="0" y="457200"/>
                </a:moveTo>
                <a:lnTo>
                  <a:pt x="0" y="0"/>
                </a:lnTo>
                <a:lnTo>
                  <a:pt x="3477601" y="0"/>
                </a:lnTo>
                <a:lnTo>
                  <a:pt x="3477601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Players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8170366" y="2060508"/>
            <a:ext cx="3477601" cy="1371600"/>
          </a:xfrm>
          <a:custGeom>
            <a:avLst/>
            <a:gdLst/>
            <a:ahLst/>
            <a:cxnLst/>
            <a:rect l="l" t="t" r="r" b="b"/>
            <a:pathLst>
              <a:path w="3477601" h="1371600">
                <a:moveTo>
                  <a:pt x="0" y="1371600"/>
                </a:moveTo>
                <a:lnTo>
                  <a:pt x="0" y="0"/>
                </a:lnTo>
                <a:lnTo>
                  <a:pt x="3477601" y="0"/>
                </a:lnTo>
                <a:lnTo>
                  <a:pt x="3477601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A football match is played between two teams, each consisting of 11 players, including one goalkeeper.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Players are not allowed to use their hands or arms to play the ball, except for the goalkeeper within the penalty area.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373745" y="1440576"/>
            <a:ext cx="3477601" cy="457200"/>
          </a:xfrm>
          <a:custGeom>
            <a:avLst/>
            <a:gdLst/>
            <a:ahLst/>
            <a:cxnLst/>
            <a:rect l="l" t="t" r="r" b="b"/>
            <a:pathLst>
              <a:path w="3477601" h="457200">
                <a:moveTo>
                  <a:pt x="0" y="457200"/>
                </a:moveTo>
                <a:lnTo>
                  <a:pt x="0" y="0"/>
                </a:lnTo>
                <a:lnTo>
                  <a:pt x="3477601" y="0"/>
                </a:lnTo>
                <a:lnTo>
                  <a:pt x="3477601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Field of Play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373746" y="2060508"/>
            <a:ext cx="3477601" cy="1371600"/>
          </a:xfrm>
          <a:custGeom>
            <a:avLst/>
            <a:gdLst/>
            <a:ahLst/>
            <a:cxnLst/>
            <a:rect l="l" t="t" r="r" b="b"/>
            <a:pathLst>
              <a:path w="3477601" h="1371600">
                <a:moveTo>
                  <a:pt x="0" y="1371600"/>
                </a:moveTo>
                <a:lnTo>
                  <a:pt x="0" y="0"/>
                </a:lnTo>
                <a:lnTo>
                  <a:pt x="3477601" y="0"/>
                </a:lnTo>
                <a:lnTo>
                  <a:pt x="3477601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A football field is rectangular in shape, with goalposts at each end.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The standard dimensions of a football field are approximately 100-110 meters in length and 64-75 meters in width.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544036" y="0"/>
            <a:ext cx="11070749" cy="1130300"/>
          </a:xfrm>
          <a:custGeom>
            <a:avLst/>
            <a:gdLst/>
            <a:ahLst/>
            <a:cxnLst/>
            <a:rect l="l" t="t" r="r" b="b"/>
            <a:pathLst>
              <a:path w="11070749" h="1130300">
                <a:moveTo>
                  <a:pt x="0" y="1130300"/>
                </a:moveTo>
                <a:lnTo>
                  <a:pt x="0" y="0"/>
                </a:lnTo>
                <a:lnTo>
                  <a:pt x="11070749" y="0"/>
                </a:lnTo>
                <a:lnTo>
                  <a:pt x="11070749" y="1130300"/>
                </a:lnTo>
                <a:lnTo>
                  <a:pt x="0" y="11303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8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Subject Knowledge: Rules of Football</a:t>
            </a:r>
            <a:endParaRPr lang="en-US" sz="2800" dirty="0"/>
          </a:p>
        </p:txBody>
      </p:sp>
      <p:sp>
        <p:nvSpPr>
          <p:cNvPr id="10" name="Text 8"/>
          <p:cNvSpPr/>
          <p:nvPr/>
        </p:nvSpPr>
        <p:spPr>
          <a:xfrm>
            <a:off x="0" y="0"/>
            <a:ext cx="91440" cy="1130300"/>
          </a:xfrm>
          <a:custGeom>
            <a:avLst/>
            <a:gdLst/>
            <a:ahLst/>
            <a:cxnLst/>
            <a:rect l="l" t="t" r="r" b="b"/>
            <a:pathLst>
              <a:path w="91440" h="1130300">
                <a:moveTo>
                  <a:pt x="0" y="1130300"/>
                </a:moveTo>
                <a:lnTo>
                  <a:pt x="0" y="0"/>
                </a:lnTo>
                <a:lnTo>
                  <a:pt x="91440" y="0"/>
                </a:lnTo>
                <a:lnTo>
                  <a:pt x="91440" y="1130300"/>
                </a:lnTo>
                <a:lnTo>
                  <a:pt x="0" y="1130300"/>
                </a:lnTo>
              </a:path>
            </a:pathLst>
          </a:custGeom>
          <a:solidFill>
            <a:srgbClr val="5C00C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4373745" y="3930876"/>
            <a:ext cx="3477601" cy="457200"/>
          </a:xfrm>
          <a:custGeom>
            <a:avLst/>
            <a:gdLst/>
            <a:ahLst/>
            <a:cxnLst/>
            <a:rect l="l" t="t" r="r" b="b"/>
            <a:pathLst>
              <a:path w="3477601" h="457200">
                <a:moveTo>
                  <a:pt x="0" y="457200"/>
                </a:moveTo>
                <a:lnTo>
                  <a:pt x="0" y="0"/>
                </a:lnTo>
                <a:lnTo>
                  <a:pt x="3477601" y="0"/>
                </a:lnTo>
                <a:lnTo>
                  <a:pt x="3477601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4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Offside Rule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373746" y="4550808"/>
            <a:ext cx="3477601" cy="1371600"/>
          </a:xfrm>
          <a:custGeom>
            <a:avLst/>
            <a:gdLst/>
            <a:ahLst/>
            <a:cxnLst/>
            <a:rect l="l" t="t" r="r" b="b"/>
            <a:pathLst>
              <a:path w="3477601" h="1371600">
                <a:moveTo>
                  <a:pt x="0" y="1371600"/>
                </a:moveTo>
                <a:lnTo>
                  <a:pt x="0" y="0"/>
                </a:lnTo>
                <a:lnTo>
                  <a:pt x="3477601" y="0"/>
                </a:lnTo>
                <a:lnTo>
                  <a:pt x="3477601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5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The offside rule is a crucial aspect of football, designed to prevent players from gaining an unfair advantage by being in an offside position when the ball is played to them.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544035" y="3930876"/>
            <a:ext cx="3477600" cy="457200"/>
          </a:xfrm>
          <a:custGeom>
            <a:avLst/>
            <a:gdLst/>
            <a:ahLst/>
            <a:cxnLst/>
            <a:rect l="l" t="t" r="r" b="b"/>
            <a:pathLst>
              <a:path w="3477600" h="457200">
                <a:moveTo>
                  <a:pt x="0" y="457200"/>
                </a:moveTo>
                <a:lnTo>
                  <a:pt x="0" y="0"/>
                </a:lnTo>
                <a:lnTo>
                  <a:pt x="3477600" y="0"/>
                </a:lnTo>
                <a:lnTo>
                  <a:pt x="34776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4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Duration of the Game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44034" y="4550806"/>
            <a:ext cx="3477601" cy="1371600"/>
          </a:xfrm>
          <a:custGeom>
            <a:avLst/>
            <a:gdLst/>
            <a:ahLst/>
            <a:cxnLst/>
            <a:rect l="l" t="t" r="r" b="b"/>
            <a:pathLst>
              <a:path w="3477601" h="1371600">
                <a:moveTo>
                  <a:pt x="0" y="1371600"/>
                </a:moveTo>
                <a:lnTo>
                  <a:pt x="0" y="0"/>
                </a:lnTo>
                <a:lnTo>
                  <a:pt x="3477601" y="0"/>
                </a:lnTo>
                <a:lnTo>
                  <a:pt x="3477601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5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A standard football match consists of two halves, each lasting 45 minutes, with a 15-minute halftime break.</a:t>
            </a:r>
            <a:endParaRPr lang="en-US" sz="105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5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In case of a tie, some matches may go into extra time or a penalty shootout to determine the winner.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11190765" y="614024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544035" y="1440576"/>
            <a:ext cx="3477600" cy="457200"/>
          </a:xfrm>
          <a:custGeom>
            <a:avLst/>
            <a:gdLst/>
            <a:ahLst/>
            <a:cxnLst/>
            <a:rect l="l" t="t" r="r" b="b"/>
            <a:pathLst>
              <a:path w="3477600" h="457200">
                <a:moveTo>
                  <a:pt x="0" y="457200"/>
                </a:moveTo>
                <a:lnTo>
                  <a:pt x="0" y="0"/>
                </a:lnTo>
                <a:lnTo>
                  <a:pt x="3477600" y="0"/>
                </a:lnTo>
                <a:lnTo>
                  <a:pt x="34776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4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Objective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544034" y="2060506"/>
            <a:ext cx="3477601" cy="1371600"/>
          </a:xfrm>
          <a:custGeom>
            <a:avLst/>
            <a:gdLst/>
            <a:ahLst/>
            <a:cxnLst/>
            <a:rect l="l" t="t" r="r" b="b"/>
            <a:pathLst>
              <a:path w="3477601" h="1371600">
                <a:moveTo>
                  <a:pt x="0" y="1371600"/>
                </a:moveTo>
                <a:lnTo>
                  <a:pt x="0" y="0"/>
                </a:lnTo>
                <a:lnTo>
                  <a:pt x="3477601" y="0"/>
                </a:lnTo>
                <a:lnTo>
                  <a:pt x="3477601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The primary objective of football is to score goals by getting the ball into the opposing team's goal.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The team with the most goals at the end of the match wins.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solidFill>
            <a:srgbClr val="C99E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44035" y="2014855"/>
            <a:ext cx="2788920" cy="2788920"/>
          </a:xfrm>
          <a:custGeom>
            <a:avLst/>
            <a:gdLst/>
            <a:ahLst/>
            <a:cxnLst/>
            <a:rect l="l" t="t" r="r" b="b"/>
            <a:pathLst>
              <a:path w="2788920" h="2788920">
                <a:moveTo>
                  <a:pt x="0" y="1394460"/>
                </a:moveTo>
                <a:cubicBezTo>
                  <a:pt x="0" y="624321"/>
                  <a:pt x="624321" y="0"/>
                  <a:pt x="1394460" y="0"/>
                </a:cubicBezTo>
                <a:cubicBezTo>
                  <a:pt x="2164599" y="0"/>
                  <a:pt x="2788920" y="624321"/>
                  <a:pt x="2788920" y="1394460"/>
                </a:cubicBezTo>
                <a:cubicBezTo>
                  <a:pt x="2788920" y="2164599"/>
                  <a:pt x="2164599" y="2788920"/>
                  <a:pt x="1394460" y="2788920"/>
                </a:cubicBezTo>
                <a:cubicBezTo>
                  <a:pt x="624321" y="2788920"/>
                  <a:pt x="0" y="2164599"/>
                  <a:pt x="0" y="1394460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332955" y="2014855"/>
            <a:ext cx="2788920" cy="2788920"/>
          </a:xfrm>
          <a:custGeom>
            <a:avLst/>
            <a:gdLst/>
            <a:ahLst/>
            <a:cxnLst/>
            <a:rect l="l" t="t" r="r" b="b"/>
            <a:pathLst>
              <a:path w="2788920" h="2788920">
                <a:moveTo>
                  <a:pt x="0" y="1394460"/>
                </a:moveTo>
                <a:cubicBezTo>
                  <a:pt x="0" y="624321"/>
                  <a:pt x="624321" y="0"/>
                  <a:pt x="1394460" y="0"/>
                </a:cubicBezTo>
                <a:cubicBezTo>
                  <a:pt x="2164599" y="0"/>
                  <a:pt x="2788920" y="624321"/>
                  <a:pt x="2788920" y="1394460"/>
                </a:cubicBezTo>
                <a:cubicBezTo>
                  <a:pt x="2788920" y="2164599"/>
                  <a:pt x="2164599" y="2788920"/>
                  <a:pt x="1394460" y="2788920"/>
                </a:cubicBezTo>
                <a:cubicBezTo>
                  <a:pt x="624321" y="2788920"/>
                  <a:pt x="0" y="2164599"/>
                  <a:pt x="0" y="1394460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115845" y="2014855"/>
            <a:ext cx="2788920" cy="2788920"/>
          </a:xfrm>
          <a:custGeom>
            <a:avLst/>
            <a:gdLst/>
            <a:ahLst/>
            <a:cxnLst/>
            <a:rect l="l" t="t" r="r" b="b"/>
            <a:pathLst>
              <a:path w="2788920" h="2788920">
                <a:moveTo>
                  <a:pt x="0" y="1394460"/>
                </a:moveTo>
                <a:cubicBezTo>
                  <a:pt x="0" y="624321"/>
                  <a:pt x="624321" y="0"/>
                  <a:pt x="1394460" y="0"/>
                </a:cubicBezTo>
                <a:cubicBezTo>
                  <a:pt x="2164599" y="0"/>
                  <a:pt x="2788920" y="624321"/>
                  <a:pt x="2788920" y="1394460"/>
                </a:cubicBezTo>
                <a:cubicBezTo>
                  <a:pt x="2788920" y="2164599"/>
                  <a:pt x="2164599" y="2788920"/>
                  <a:pt x="1394460" y="2788920"/>
                </a:cubicBezTo>
                <a:cubicBezTo>
                  <a:pt x="624321" y="2788920"/>
                  <a:pt x="0" y="2164599"/>
                  <a:pt x="0" y="1394460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44035" y="6329237"/>
            <a:ext cx="6434632" cy="268210"/>
          </a:xfrm>
          <a:custGeom>
            <a:avLst/>
            <a:gdLst/>
            <a:ahLst/>
            <a:cxnLst/>
            <a:rect l="l" t="t" r="r" b="b"/>
            <a:pathLst>
              <a:path w="6434632" h="268210">
                <a:moveTo>
                  <a:pt x="0" y="268210"/>
                </a:moveTo>
                <a:lnTo>
                  <a:pt x="0" y="0"/>
                </a:lnTo>
                <a:lnTo>
                  <a:pt x="6434632" y="0"/>
                </a:lnTo>
                <a:lnTo>
                  <a:pt x="6434632" y="268210"/>
                </a:lnTo>
                <a:lnTo>
                  <a:pt x="0" y="26821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BFBFB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Exploring the Evolution and Strategies of Football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544037" y="0"/>
            <a:ext cx="11103928" cy="1130300"/>
          </a:xfrm>
          <a:custGeom>
            <a:avLst/>
            <a:gdLst/>
            <a:ahLst/>
            <a:cxnLst/>
            <a:rect l="l" t="t" r="r" b="b"/>
            <a:pathLst>
              <a:path w="11103928" h="1130300">
                <a:moveTo>
                  <a:pt x="0" y="1130300"/>
                </a:moveTo>
                <a:lnTo>
                  <a:pt x="0" y="0"/>
                </a:lnTo>
                <a:lnTo>
                  <a:pt x="11103928" y="0"/>
                </a:lnTo>
                <a:lnTo>
                  <a:pt x="11103928" y="1130300"/>
                </a:lnTo>
                <a:lnTo>
                  <a:pt x="0" y="11303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8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Subject Knowledge: Strategies of Football</a:t>
            </a:r>
            <a:endParaRPr lang="en-US" sz="2800" dirty="0"/>
          </a:p>
        </p:txBody>
      </p:sp>
      <p:sp>
        <p:nvSpPr>
          <p:cNvPr id="9" name="Text 7"/>
          <p:cNvSpPr/>
          <p:nvPr/>
        </p:nvSpPr>
        <p:spPr>
          <a:xfrm>
            <a:off x="0" y="0"/>
            <a:ext cx="91440" cy="1130300"/>
          </a:xfrm>
          <a:custGeom>
            <a:avLst/>
            <a:gdLst/>
            <a:ahLst/>
            <a:cxnLst/>
            <a:rect l="l" t="t" r="r" b="b"/>
            <a:pathLst>
              <a:path w="91440" h="1130300">
                <a:moveTo>
                  <a:pt x="0" y="1130300"/>
                </a:moveTo>
                <a:lnTo>
                  <a:pt x="0" y="0"/>
                </a:lnTo>
                <a:lnTo>
                  <a:pt x="91440" y="0"/>
                </a:lnTo>
                <a:lnTo>
                  <a:pt x="91440" y="1130300"/>
                </a:lnTo>
                <a:lnTo>
                  <a:pt x="0" y="1130300"/>
                </a:lnTo>
              </a:path>
            </a:pathLst>
          </a:custGeom>
          <a:solidFill>
            <a:srgbClr val="5C00C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1190765" y="614024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86935" y="2769235"/>
            <a:ext cx="2103120" cy="1280160"/>
          </a:xfrm>
          <a:custGeom>
            <a:avLst/>
            <a:gdLst/>
            <a:ahLst/>
            <a:cxnLst/>
            <a:rect l="l" t="t" r="r" b="b"/>
            <a:pathLst>
              <a:path w="2103120" h="1280160">
                <a:moveTo>
                  <a:pt x="0" y="1280160"/>
                </a:moveTo>
                <a:lnTo>
                  <a:pt x="0" y="0"/>
                </a:lnTo>
                <a:lnTo>
                  <a:pt x="2103120" y="0"/>
                </a:lnTo>
                <a:lnTo>
                  <a:pt x="2103120" y="1280160"/>
                </a:lnTo>
                <a:lnTo>
                  <a:pt x="0" y="12801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120029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Football has a rich and fascinating history, dating back to ancient civilizations.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3675855" y="2769235"/>
            <a:ext cx="2103120" cy="1280160"/>
          </a:xfrm>
          <a:custGeom>
            <a:avLst/>
            <a:gdLst/>
            <a:ahLst/>
            <a:cxnLst/>
            <a:rect l="l" t="t" r="r" b="b"/>
            <a:pathLst>
              <a:path w="2103120" h="1280160">
                <a:moveTo>
                  <a:pt x="0" y="1280160"/>
                </a:moveTo>
                <a:lnTo>
                  <a:pt x="0" y="0"/>
                </a:lnTo>
                <a:lnTo>
                  <a:pt x="2103120" y="0"/>
                </a:lnTo>
                <a:lnTo>
                  <a:pt x="2103120" y="1280160"/>
                </a:lnTo>
                <a:lnTo>
                  <a:pt x="0" y="12801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120029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The modern game as we know it today emerged in the 19th century.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6458745" y="2769235"/>
            <a:ext cx="2103120" cy="1280160"/>
          </a:xfrm>
          <a:custGeom>
            <a:avLst/>
            <a:gdLst/>
            <a:ahLst/>
            <a:cxnLst/>
            <a:rect l="l" t="t" r="r" b="b"/>
            <a:pathLst>
              <a:path w="2103120" h="1280160">
                <a:moveTo>
                  <a:pt x="0" y="1280160"/>
                </a:moveTo>
                <a:lnTo>
                  <a:pt x="0" y="0"/>
                </a:lnTo>
                <a:lnTo>
                  <a:pt x="2103120" y="0"/>
                </a:lnTo>
                <a:lnTo>
                  <a:pt x="2103120" y="1280160"/>
                </a:lnTo>
                <a:lnTo>
                  <a:pt x="0" y="12801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120029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The first official rules and the formation of the world's first football clubs were established during this time.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8904765" y="2014855"/>
            <a:ext cx="2788920" cy="2788920"/>
          </a:xfrm>
          <a:custGeom>
            <a:avLst/>
            <a:gdLst/>
            <a:ahLst/>
            <a:cxnLst/>
            <a:rect l="l" t="t" r="r" b="b"/>
            <a:pathLst>
              <a:path w="2788920" h="2788920">
                <a:moveTo>
                  <a:pt x="0" y="1394460"/>
                </a:moveTo>
                <a:cubicBezTo>
                  <a:pt x="0" y="624321"/>
                  <a:pt x="624321" y="0"/>
                  <a:pt x="1394460" y="0"/>
                </a:cubicBezTo>
                <a:cubicBezTo>
                  <a:pt x="2164599" y="0"/>
                  <a:pt x="2788920" y="624321"/>
                  <a:pt x="2788920" y="1394460"/>
                </a:cubicBezTo>
                <a:cubicBezTo>
                  <a:pt x="2788920" y="2164599"/>
                  <a:pt x="2164599" y="2788920"/>
                  <a:pt x="1394460" y="2788920"/>
                </a:cubicBezTo>
                <a:cubicBezTo>
                  <a:pt x="624321" y="2788920"/>
                  <a:pt x="0" y="2164599"/>
                  <a:pt x="0" y="1394460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9247665" y="2769235"/>
            <a:ext cx="2103120" cy="1280160"/>
          </a:xfrm>
          <a:custGeom>
            <a:avLst/>
            <a:gdLst/>
            <a:ahLst/>
            <a:cxnLst/>
            <a:rect l="l" t="t" r="r" b="b"/>
            <a:pathLst>
              <a:path w="2103120" h="1280160">
                <a:moveTo>
                  <a:pt x="0" y="1280160"/>
                </a:moveTo>
                <a:lnTo>
                  <a:pt x="0" y="0"/>
                </a:lnTo>
                <a:lnTo>
                  <a:pt x="2103120" y="0"/>
                </a:lnTo>
                <a:lnTo>
                  <a:pt x="2103120" y="1280160"/>
                </a:lnTo>
                <a:lnTo>
                  <a:pt x="0" y="12801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120029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The first official rules and the formation of the world's first football clubs were established during this time.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544035" y="2014855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6"/>
                  <a:pt x="163756" y="0"/>
                  <a:pt x="365760" y="0"/>
                </a:cubicBezTo>
                <a:cubicBezTo>
                  <a:pt x="567764" y="0"/>
                  <a:pt x="731520" y="163756"/>
                  <a:pt x="731520" y="365760"/>
                </a:cubicBezTo>
                <a:cubicBezTo>
                  <a:pt x="731520" y="567764"/>
                  <a:pt x="567764" y="731520"/>
                  <a:pt x="365760" y="731520"/>
                </a:cubicBezTo>
                <a:cubicBezTo>
                  <a:pt x="163756" y="731520"/>
                  <a:pt x="0" y="567764"/>
                  <a:pt x="0" y="365760"/>
                </a:cubicBezTo>
              </a:path>
            </a:pathLst>
          </a:custGeom>
          <a:solidFill>
            <a:srgbClr val="5C00C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01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3332955" y="2014855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6"/>
                  <a:pt x="163756" y="0"/>
                  <a:pt x="365760" y="0"/>
                </a:cubicBezTo>
                <a:cubicBezTo>
                  <a:pt x="567764" y="0"/>
                  <a:pt x="731520" y="163756"/>
                  <a:pt x="731520" y="365760"/>
                </a:cubicBezTo>
                <a:cubicBezTo>
                  <a:pt x="731520" y="567764"/>
                  <a:pt x="567764" y="731520"/>
                  <a:pt x="365760" y="731520"/>
                </a:cubicBezTo>
                <a:cubicBezTo>
                  <a:pt x="163756" y="731520"/>
                  <a:pt x="0" y="567764"/>
                  <a:pt x="0" y="365760"/>
                </a:cubicBezTo>
              </a:path>
            </a:pathLst>
          </a:custGeom>
          <a:solidFill>
            <a:srgbClr val="5C00C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02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6115845" y="2014855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6"/>
                  <a:pt x="163756" y="0"/>
                  <a:pt x="365760" y="0"/>
                </a:cubicBezTo>
                <a:cubicBezTo>
                  <a:pt x="567764" y="0"/>
                  <a:pt x="731520" y="163756"/>
                  <a:pt x="731520" y="365760"/>
                </a:cubicBezTo>
                <a:cubicBezTo>
                  <a:pt x="731520" y="567764"/>
                  <a:pt x="567764" y="731520"/>
                  <a:pt x="365760" y="731520"/>
                </a:cubicBezTo>
                <a:cubicBezTo>
                  <a:pt x="163756" y="731520"/>
                  <a:pt x="0" y="567764"/>
                  <a:pt x="0" y="365760"/>
                </a:cubicBezTo>
              </a:path>
            </a:pathLst>
          </a:custGeom>
          <a:solidFill>
            <a:srgbClr val="5C00C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03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8904765" y="2014855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6"/>
                  <a:pt x="163756" y="0"/>
                  <a:pt x="365760" y="0"/>
                </a:cubicBezTo>
                <a:cubicBezTo>
                  <a:pt x="567764" y="0"/>
                  <a:pt x="731520" y="163756"/>
                  <a:pt x="731520" y="365760"/>
                </a:cubicBezTo>
                <a:cubicBezTo>
                  <a:pt x="731520" y="567764"/>
                  <a:pt x="567764" y="731520"/>
                  <a:pt x="365760" y="731520"/>
                </a:cubicBezTo>
                <a:cubicBezTo>
                  <a:pt x="163756" y="731520"/>
                  <a:pt x="0" y="567764"/>
                  <a:pt x="0" y="365760"/>
                </a:cubicBezTo>
              </a:path>
            </a:pathLst>
          </a:custGeom>
          <a:solidFill>
            <a:srgbClr val="5C00C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04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solidFill>
            <a:srgbClr val="C99E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184115" y="1596088"/>
            <a:ext cx="1463040" cy="1463040"/>
          </a:xfrm>
          <a:custGeom>
            <a:avLst/>
            <a:gdLst/>
            <a:ahLst/>
            <a:cxnLst/>
            <a:rect l="l" t="t" r="r" b="b"/>
            <a:pathLst>
              <a:path w="1463040" h="1463040">
                <a:moveTo>
                  <a:pt x="185" y="747970"/>
                </a:moveTo>
                <a:cubicBezTo>
                  <a:pt x="9139" y="1146047"/>
                  <a:pt x="334836" y="1463851"/>
                  <a:pt x="733013" y="1463038"/>
                </a:cubicBezTo>
                <a:cubicBezTo>
                  <a:pt x="1131190" y="1462226"/>
                  <a:pt x="1455587" y="1143096"/>
                  <a:pt x="1462916" y="744985"/>
                </a:cubicBezTo>
                <a:lnTo>
                  <a:pt x="731520" y="731520"/>
                </a:lnTo>
                <a:lnTo>
                  <a:pt x="185" y="747970"/>
                </a:lnTo>
              </a:path>
            </a:pathLst>
          </a:custGeom>
          <a:solidFill>
            <a:srgbClr val="B275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927315" y="1596088"/>
            <a:ext cx="1463040" cy="1463040"/>
          </a:xfrm>
          <a:custGeom>
            <a:avLst/>
            <a:gdLst/>
            <a:ahLst/>
            <a:cxnLst/>
            <a:rect l="l" t="t" r="r" b="b"/>
            <a:pathLst>
              <a:path w="1463040" h="1463040">
                <a:moveTo>
                  <a:pt x="1462997" y="739481"/>
                </a:moveTo>
                <a:cubicBezTo>
                  <a:pt x="1462787" y="337102"/>
                  <a:pt x="1137641" y="10436"/>
                  <a:pt x="735267" y="8352"/>
                </a:cubicBezTo>
                <a:cubicBezTo>
                  <a:pt x="332893" y="6267"/>
                  <a:pt x="4379" y="329545"/>
                  <a:pt x="0" y="731901"/>
                </a:cubicBezTo>
                <a:lnTo>
                  <a:pt x="731520" y="731520"/>
                </a:lnTo>
                <a:lnTo>
                  <a:pt x="1462997" y="739481"/>
                </a:lnTo>
              </a:path>
            </a:pathLst>
          </a:custGeom>
          <a:solidFill>
            <a:srgbClr val="B275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4037" y="0"/>
            <a:ext cx="11103928" cy="1130300"/>
          </a:xfrm>
          <a:custGeom>
            <a:avLst/>
            <a:gdLst/>
            <a:ahLst/>
            <a:cxnLst/>
            <a:rect l="l" t="t" r="r" b="b"/>
            <a:pathLst>
              <a:path w="11103928" h="1130300">
                <a:moveTo>
                  <a:pt x="0" y="1130300"/>
                </a:moveTo>
                <a:lnTo>
                  <a:pt x="0" y="0"/>
                </a:lnTo>
                <a:lnTo>
                  <a:pt x="11103928" y="0"/>
                </a:lnTo>
                <a:lnTo>
                  <a:pt x="11103928" y="1130300"/>
                </a:lnTo>
                <a:lnTo>
                  <a:pt x="0" y="11303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8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Engaging Activities for Students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91440" cy="1130300"/>
          </a:xfrm>
          <a:custGeom>
            <a:avLst/>
            <a:gdLst/>
            <a:ahLst/>
            <a:cxnLst/>
            <a:rect l="l" t="t" r="r" b="b"/>
            <a:pathLst>
              <a:path w="91440" h="1130300">
                <a:moveTo>
                  <a:pt x="0" y="1130300"/>
                </a:moveTo>
                <a:lnTo>
                  <a:pt x="0" y="0"/>
                </a:lnTo>
                <a:lnTo>
                  <a:pt x="91440" y="0"/>
                </a:lnTo>
                <a:lnTo>
                  <a:pt x="91440" y="1130300"/>
                </a:lnTo>
                <a:lnTo>
                  <a:pt x="0" y="1130300"/>
                </a:lnTo>
              </a:path>
            </a:pathLst>
          </a:custGeom>
          <a:solidFill>
            <a:srgbClr val="5C00C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544035" y="6329237"/>
            <a:ext cx="6434632" cy="268210"/>
          </a:xfrm>
          <a:custGeom>
            <a:avLst/>
            <a:gdLst/>
            <a:ahLst/>
            <a:cxnLst/>
            <a:rect l="l" t="t" r="r" b="b"/>
            <a:pathLst>
              <a:path w="6434632" h="268210">
                <a:moveTo>
                  <a:pt x="0" y="268210"/>
                </a:moveTo>
                <a:lnTo>
                  <a:pt x="0" y="0"/>
                </a:lnTo>
                <a:lnTo>
                  <a:pt x="6434632" y="0"/>
                </a:lnTo>
                <a:lnTo>
                  <a:pt x="6434632" y="268210"/>
                </a:lnTo>
                <a:lnTo>
                  <a:pt x="0" y="26821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BFBFB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Exploring the Evolution and Strategies of Football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11190765" y="614024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6670515" y="1596088"/>
            <a:ext cx="1463040" cy="1463040"/>
          </a:xfrm>
          <a:custGeom>
            <a:avLst/>
            <a:gdLst/>
            <a:ahLst/>
            <a:cxnLst/>
            <a:rect l="l" t="t" r="r" b="b"/>
            <a:pathLst>
              <a:path w="1463040" h="1463040">
                <a:moveTo>
                  <a:pt x="185" y="747970"/>
                </a:moveTo>
                <a:cubicBezTo>
                  <a:pt x="9139" y="1146047"/>
                  <a:pt x="334836" y="1463851"/>
                  <a:pt x="733013" y="1463038"/>
                </a:cubicBezTo>
                <a:cubicBezTo>
                  <a:pt x="1131190" y="1462226"/>
                  <a:pt x="1455587" y="1143096"/>
                  <a:pt x="1462916" y="744985"/>
                </a:cubicBezTo>
                <a:lnTo>
                  <a:pt x="731520" y="731520"/>
                </a:lnTo>
                <a:lnTo>
                  <a:pt x="185" y="747970"/>
                </a:lnTo>
              </a:path>
            </a:pathLst>
          </a:custGeom>
          <a:solidFill>
            <a:srgbClr val="B275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1366995" y="1778968"/>
            <a:ext cx="1097280" cy="1097280"/>
          </a:xfrm>
          <a:custGeom>
            <a:avLst/>
            <a:gdLst/>
            <a:ahLst/>
            <a:cxnLst/>
            <a:rect l="l" t="t" r="r" b="b"/>
            <a:pathLst>
              <a:path w="1097280" h="1097280">
                <a:moveTo>
                  <a:pt x="0" y="548640"/>
                </a:moveTo>
                <a:cubicBezTo>
                  <a:pt x="0" y="245635"/>
                  <a:pt x="245635" y="0"/>
                  <a:pt x="548640" y="0"/>
                </a:cubicBezTo>
                <a:cubicBezTo>
                  <a:pt x="851645" y="0"/>
                  <a:pt x="1097280" y="245635"/>
                  <a:pt x="1097280" y="548640"/>
                </a:cubicBezTo>
                <a:cubicBezTo>
                  <a:pt x="1097280" y="851645"/>
                  <a:pt x="851645" y="1097280"/>
                  <a:pt x="548640" y="1097280"/>
                </a:cubicBezTo>
                <a:cubicBezTo>
                  <a:pt x="245635" y="1097280"/>
                  <a:pt x="0" y="851645"/>
                  <a:pt x="0" y="548640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3600" dirty="0">
                <a:solidFill>
                  <a:srgbClr val="120029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S</a:t>
            </a:r>
            <a:endParaRPr lang="en-US" sz="3600" dirty="0"/>
          </a:p>
        </p:txBody>
      </p:sp>
      <p:sp>
        <p:nvSpPr>
          <p:cNvPr id="12" name="Text 10"/>
          <p:cNvSpPr/>
          <p:nvPr/>
        </p:nvSpPr>
        <p:spPr>
          <a:xfrm>
            <a:off x="9413715" y="1596088"/>
            <a:ext cx="1463040" cy="1463040"/>
          </a:xfrm>
          <a:custGeom>
            <a:avLst/>
            <a:gdLst/>
            <a:ahLst/>
            <a:cxnLst/>
            <a:rect l="l" t="t" r="r" b="b"/>
            <a:pathLst>
              <a:path w="1463040" h="1463040">
                <a:moveTo>
                  <a:pt x="1462793" y="750514"/>
                </a:moveTo>
                <a:cubicBezTo>
                  <a:pt x="1455692" y="352816"/>
                  <a:pt x="1132116" y="33674"/>
                  <a:pt x="734357" y="32061"/>
                </a:cubicBezTo>
                <a:cubicBezTo>
                  <a:pt x="336599" y="30447"/>
                  <a:pt x="10445" y="346953"/>
                  <a:pt x="117" y="744581"/>
                </a:cubicBezTo>
                <a:lnTo>
                  <a:pt x="731520" y="731520"/>
                </a:lnTo>
                <a:lnTo>
                  <a:pt x="1462793" y="750514"/>
                </a:lnTo>
              </a:path>
            </a:pathLst>
          </a:custGeom>
          <a:solidFill>
            <a:srgbClr val="B275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4110195" y="1778968"/>
            <a:ext cx="1097280" cy="1097280"/>
          </a:xfrm>
          <a:custGeom>
            <a:avLst/>
            <a:gdLst/>
            <a:ahLst/>
            <a:cxnLst/>
            <a:rect l="l" t="t" r="r" b="b"/>
            <a:pathLst>
              <a:path w="1097280" h="1097280">
                <a:moveTo>
                  <a:pt x="0" y="548640"/>
                </a:moveTo>
                <a:cubicBezTo>
                  <a:pt x="0" y="245635"/>
                  <a:pt x="245635" y="0"/>
                  <a:pt x="548640" y="0"/>
                </a:cubicBezTo>
                <a:cubicBezTo>
                  <a:pt x="851645" y="0"/>
                  <a:pt x="1097280" y="245635"/>
                  <a:pt x="1097280" y="548640"/>
                </a:cubicBezTo>
                <a:cubicBezTo>
                  <a:pt x="1097280" y="851645"/>
                  <a:pt x="851645" y="1097280"/>
                  <a:pt x="548640" y="1097280"/>
                </a:cubicBezTo>
                <a:cubicBezTo>
                  <a:pt x="245635" y="1097280"/>
                  <a:pt x="0" y="851645"/>
                  <a:pt x="0" y="548640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3600" dirty="0">
                <a:solidFill>
                  <a:srgbClr val="120029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W</a:t>
            </a:r>
            <a:endParaRPr lang="en-US" sz="3600" dirty="0"/>
          </a:p>
        </p:txBody>
      </p:sp>
      <p:sp>
        <p:nvSpPr>
          <p:cNvPr id="14" name="Text 12"/>
          <p:cNvSpPr/>
          <p:nvPr/>
        </p:nvSpPr>
        <p:spPr>
          <a:xfrm>
            <a:off x="6853395" y="1778968"/>
            <a:ext cx="1097280" cy="1097280"/>
          </a:xfrm>
          <a:custGeom>
            <a:avLst/>
            <a:gdLst/>
            <a:ahLst/>
            <a:cxnLst/>
            <a:rect l="l" t="t" r="r" b="b"/>
            <a:pathLst>
              <a:path w="1097280" h="1097280">
                <a:moveTo>
                  <a:pt x="0" y="548640"/>
                </a:moveTo>
                <a:cubicBezTo>
                  <a:pt x="0" y="245635"/>
                  <a:pt x="245635" y="0"/>
                  <a:pt x="548640" y="0"/>
                </a:cubicBezTo>
                <a:cubicBezTo>
                  <a:pt x="851645" y="0"/>
                  <a:pt x="1097280" y="245635"/>
                  <a:pt x="1097280" y="548640"/>
                </a:cubicBezTo>
                <a:cubicBezTo>
                  <a:pt x="1097280" y="851645"/>
                  <a:pt x="851645" y="1097280"/>
                  <a:pt x="548640" y="1097280"/>
                </a:cubicBezTo>
                <a:cubicBezTo>
                  <a:pt x="245635" y="1097280"/>
                  <a:pt x="0" y="851645"/>
                  <a:pt x="0" y="548640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3600" dirty="0">
                <a:solidFill>
                  <a:srgbClr val="120029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O</a:t>
            </a:r>
            <a:endParaRPr lang="en-US" sz="3600" dirty="0"/>
          </a:p>
        </p:txBody>
      </p:sp>
      <p:sp>
        <p:nvSpPr>
          <p:cNvPr id="15" name="Text 13"/>
          <p:cNvSpPr/>
          <p:nvPr/>
        </p:nvSpPr>
        <p:spPr>
          <a:xfrm>
            <a:off x="9596595" y="1778968"/>
            <a:ext cx="1097280" cy="1097280"/>
          </a:xfrm>
          <a:custGeom>
            <a:avLst/>
            <a:gdLst/>
            <a:ahLst/>
            <a:cxnLst/>
            <a:rect l="l" t="t" r="r" b="b"/>
            <a:pathLst>
              <a:path w="1097280" h="1097280">
                <a:moveTo>
                  <a:pt x="0" y="548640"/>
                </a:moveTo>
                <a:cubicBezTo>
                  <a:pt x="0" y="245635"/>
                  <a:pt x="245635" y="0"/>
                  <a:pt x="548640" y="0"/>
                </a:cubicBezTo>
                <a:cubicBezTo>
                  <a:pt x="851645" y="0"/>
                  <a:pt x="1097280" y="245635"/>
                  <a:pt x="1097280" y="548640"/>
                </a:cubicBezTo>
                <a:cubicBezTo>
                  <a:pt x="1097280" y="851645"/>
                  <a:pt x="851645" y="1097280"/>
                  <a:pt x="548640" y="1097280"/>
                </a:cubicBezTo>
                <a:cubicBezTo>
                  <a:pt x="245635" y="1097280"/>
                  <a:pt x="0" y="851645"/>
                  <a:pt x="0" y="548640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3600" dirty="0">
                <a:solidFill>
                  <a:srgbClr val="120029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T</a:t>
            </a:r>
            <a:endParaRPr lang="en-US" sz="3600" dirty="0"/>
          </a:p>
        </p:txBody>
      </p:sp>
      <p:sp>
        <p:nvSpPr>
          <p:cNvPr id="16" name="Text 14"/>
          <p:cNvSpPr/>
          <p:nvPr/>
        </p:nvSpPr>
        <p:spPr>
          <a:xfrm>
            <a:off x="544035" y="3835039"/>
            <a:ext cx="2743200" cy="1828800"/>
          </a:xfrm>
          <a:custGeom>
            <a:avLst/>
            <a:gdLst/>
            <a:ahLst/>
            <a:cxnLst/>
            <a:rect l="l" t="t" r="r" b="b"/>
            <a:pathLst>
              <a:path w="2743200" h="1828800">
                <a:moveTo>
                  <a:pt x="0" y="1828800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182880" tIns="0" rIns="182880" bIns="0" rtlCol="0" anchor="t"/>
          <a:lstStyle/>
          <a:p>
            <a:pPr algn="ctr" marL="0" indent="0"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Interactive Football Drills: Engage students in practical sessions to enhance their skills and understanding of the game.</a:t>
            </a:r>
            <a:endParaRPr lang="en-US" sz="1200" dirty="0"/>
          </a:p>
          <a:p>
            <a:pPr algn="ctr" marL="0" indent="0"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Football Trivia Quizzes: Test students' knowledge of football history, rules, and famous players in a fun and competitive way.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544035" y="3339073"/>
            <a:ext cx="2743200" cy="246221"/>
          </a:xfrm>
          <a:custGeom>
            <a:avLst/>
            <a:gdLst/>
            <a:ahLst/>
            <a:cxnLst/>
            <a:rect l="l" t="t" r="r" b="b"/>
            <a:pathLst>
              <a:path w="2743200" h="246221">
                <a:moveTo>
                  <a:pt x="0" y="246221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246221"/>
                </a:lnTo>
                <a:lnTo>
                  <a:pt x="0" y="246221"/>
                </a:lnTo>
              </a:path>
            </a:pathLst>
          </a:custGeom>
          <a:noFill/>
          <a:ln/>
        </p:spPr>
        <p:txBody>
          <a:bodyPr wrap="square" lIns="182880" tIns="0" rIns="182880" bIns="0" rtlCol="0" anchor="t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Strengths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3287235" y="3835039"/>
            <a:ext cx="2743200" cy="1828800"/>
          </a:xfrm>
          <a:custGeom>
            <a:avLst/>
            <a:gdLst/>
            <a:ahLst/>
            <a:cxnLst/>
            <a:rect l="l" t="t" r="r" b="b"/>
            <a:pathLst>
              <a:path w="2743200" h="1828800">
                <a:moveTo>
                  <a:pt x="0" y="1828800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182880" tIns="0" rIns="182880" bIns="0" rtlCol="0" anchor="t"/>
          <a:lstStyle/>
          <a:p>
            <a:pPr algn="ctr" marL="0" indent="0"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Limited Access to Football Equipment: Ensure all students have equal opportunities to participate by providing necessary gear.</a:t>
            </a:r>
            <a:endParaRPr lang="en-US" sz="1200" dirty="0"/>
          </a:p>
          <a:p>
            <a:pPr algn="ctr" marL="0" indent="0"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Lack of Diversity in Football Representation: Introduce students to a variety of football cultures and players to broaden their perspectives.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3287235" y="3339073"/>
            <a:ext cx="2743200" cy="246221"/>
          </a:xfrm>
          <a:custGeom>
            <a:avLst/>
            <a:gdLst/>
            <a:ahLst/>
            <a:cxnLst/>
            <a:rect l="l" t="t" r="r" b="b"/>
            <a:pathLst>
              <a:path w="2743200" h="246221">
                <a:moveTo>
                  <a:pt x="0" y="246221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246221"/>
                </a:lnTo>
                <a:lnTo>
                  <a:pt x="0" y="246221"/>
                </a:lnTo>
              </a:path>
            </a:pathLst>
          </a:custGeom>
          <a:noFill/>
          <a:ln/>
        </p:spPr>
        <p:txBody>
          <a:bodyPr wrap="square" lIns="182880" tIns="0" rIns="182880" bIns="0" rtlCol="0" anchor="t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Weaknesses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6030435" y="3835039"/>
            <a:ext cx="2743200" cy="1828800"/>
          </a:xfrm>
          <a:custGeom>
            <a:avLst/>
            <a:gdLst/>
            <a:ahLst/>
            <a:cxnLst/>
            <a:rect l="l" t="t" r="r" b="b"/>
            <a:pathLst>
              <a:path w="2743200" h="1828800">
                <a:moveTo>
                  <a:pt x="0" y="1828800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182880" tIns="0" rIns="182880" bIns="0" rtlCol="0" anchor="t"/>
          <a:lstStyle/>
          <a:p>
            <a:pPr algn="ctr" marL="0" indent="0"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Guest Speaker Sessions: Invite professional players or coaches to share their experiences and insights with the students.</a:t>
            </a:r>
            <a:endParaRPr lang="en-US" sz="1200" dirty="0"/>
          </a:p>
          <a:p>
            <a:pPr algn="ctr" marL="0" indent="0"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Field Trip to a Football Stadium: Organize a visit to a local stadium for a firsthand experience of the game's atmosphere and history.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6030435" y="3324542"/>
            <a:ext cx="2743200" cy="246221"/>
          </a:xfrm>
          <a:custGeom>
            <a:avLst/>
            <a:gdLst/>
            <a:ahLst/>
            <a:cxnLst/>
            <a:rect l="l" t="t" r="r" b="b"/>
            <a:pathLst>
              <a:path w="2743200" h="246221">
                <a:moveTo>
                  <a:pt x="0" y="246221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246221"/>
                </a:lnTo>
                <a:lnTo>
                  <a:pt x="0" y="246221"/>
                </a:lnTo>
              </a:path>
            </a:pathLst>
          </a:custGeom>
          <a:noFill/>
          <a:ln/>
        </p:spPr>
        <p:txBody>
          <a:bodyPr wrap="square" lIns="182880" tIns="0" rIns="182880" bIns="0" rtlCol="0" anchor="t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Opportunities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8773635" y="3835039"/>
            <a:ext cx="2743200" cy="1828800"/>
          </a:xfrm>
          <a:custGeom>
            <a:avLst/>
            <a:gdLst/>
            <a:ahLst/>
            <a:cxnLst/>
            <a:rect l="l" t="t" r="r" b="b"/>
            <a:pathLst>
              <a:path w="2743200" h="1828800">
                <a:moveTo>
                  <a:pt x="0" y="1828800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182880" tIns="0" rIns="182880" bIns="0" rtlCol="0" anchor="t"/>
          <a:lstStyle/>
          <a:p>
            <a:pPr algn="ctr" marL="0" indent="0"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Weather Constraints: Plan indoor alternatives or backup activities in case of unfavorable weather conditions.</a:t>
            </a:r>
            <a:endParaRPr lang="en-US" sz="1200" dirty="0"/>
          </a:p>
          <a:p>
            <a:pPr algn="ctr" marL="0" indent="0"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Student Disinterest: Tailor activities to cater to different learning styles and interests to keep all students engaged and motivated.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8773635" y="3334711"/>
            <a:ext cx="2743200" cy="246221"/>
          </a:xfrm>
          <a:custGeom>
            <a:avLst/>
            <a:gdLst/>
            <a:ahLst/>
            <a:cxnLst/>
            <a:rect l="l" t="t" r="r" b="b"/>
            <a:pathLst>
              <a:path w="2743200" h="246221">
                <a:moveTo>
                  <a:pt x="0" y="246221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246221"/>
                </a:lnTo>
                <a:lnTo>
                  <a:pt x="0" y="246221"/>
                </a:lnTo>
              </a:path>
            </a:pathLst>
          </a:custGeom>
          <a:noFill/>
          <a:ln/>
        </p:spPr>
        <p:txBody>
          <a:bodyPr wrap="square" lIns="182880" tIns="0" rIns="182880" bIns="0" rtlCol="0" anchor="t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Threats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solidFill>
            <a:srgbClr val="C99E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44035" y="2948639"/>
            <a:ext cx="2231136" cy="2231136"/>
          </a:xfrm>
          <a:custGeom>
            <a:avLst/>
            <a:gdLst/>
            <a:ahLst/>
            <a:cxnLst/>
            <a:rect l="l" t="t" r="r" b="b"/>
            <a:pathLst>
              <a:path w="2231136" h="2231136">
                <a:moveTo>
                  <a:pt x="0" y="1115568"/>
                </a:moveTo>
                <a:cubicBezTo>
                  <a:pt x="110085" y="512516"/>
                  <a:pt x="559775" y="-124133"/>
                  <a:pt x="1115568" y="0"/>
                </a:cubicBezTo>
                <a:cubicBezTo>
                  <a:pt x="1643082" y="-13567"/>
                  <a:pt x="2219382" y="510524"/>
                  <a:pt x="2231136" y="1115568"/>
                </a:cubicBezTo>
                <a:cubicBezTo>
                  <a:pt x="2213519" y="1563675"/>
                  <a:pt x="1626043" y="2377940"/>
                  <a:pt x="1115568" y="2231136"/>
                </a:cubicBezTo>
                <a:cubicBezTo>
                  <a:pt x="605640" y="2290582"/>
                  <a:pt x="92600" y="1753944"/>
                  <a:pt x="0" y="1115568"/>
                </a:cubicBezTo>
                <a:moveTo>
                  <a:pt x="0" y="1115568"/>
                </a:moveTo>
                <a:cubicBezTo>
                  <a:pt x="-55405" y="465282"/>
                  <a:pt x="441686" y="21683"/>
                  <a:pt x="1115568" y="0"/>
                </a:cubicBezTo>
                <a:cubicBezTo>
                  <a:pt x="1823142" y="19255"/>
                  <a:pt x="2056382" y="505014"/>
                  <a:pt x="2231136" y="1115568"/>
                </a:cubicBezTo>
                <a:cubicBezTo>
                  <a:pt x="2165685" y="1795595"/>
                  <a:pt x="1726453" y="2260021"/>
                  <a:pt x="1115568" y="2231136"/>
                </a:cubicBezTo>
                <a:cubicBezTo>
                  <a:pt x="480691" y="2220869"/>
                  <a:pt x="19370" y="1740934"/>
                  <a:pt x="0" y="1115568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2771378" y="2948639"/>
            <a:ext cx="2231136" cy="2231136"/>
          </a:xfrm>
          <a:custGeom>
            <a:avLst/>
            <a:gdLst/>
            <a:ahLst/>
            <a:cxnLst/>
            <a:rect l="l" t="t" r="r" b="b"/>
            <a:pathLst>
              <a:path w="2231136" h="2231136">
                <a:moveTo>
                  <a:pt x="0" y="1115568"/>
                </a:moveTo>
                <a:cubicBezTo>
                  <a:pt x="0" y="499457"/>
                  <a:pt x="499457" y="0"/>
                  <a:pt x="1115568" y="0"/>
                </a:cubicBezTo>
                <a:cubicBezTo>
                  <a:pt x="1731679" y="0"/>
                  <a:pt x="2231136" y="499457"/>
                  <a:pt x="2231136" y="1115568"/>
                </a:cubicBezTo>
                <a:cubicBezTo>
                  <a:pt x="2231136" y="1731679"/>
                  <a:pt x="1731679" y="2231136"/>
                  <a:pt x="1115568" y="2231136"/>
                </a:cubicBezTo>
                <a:cubicBezTo>
                  <a:pt x="499457" y="2231136"/>
                  <a:pt x="0" y="1731679"/>
                  <a:pt x="0" y="1115568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4998721" y="2948639"/>
            <a:ext cx="2231136" cy="2231136"/>
          </a:xfrm>
          <a:custGeom>
            <a:avLst/>
            <a:gdLst/>
            <a:ahLst/>
            <a:cxnLst/>
            <a:rect l="l" t="t" r="r" b="b"/>
            <a:pathLst>
              <a:path w="2231136" h="2231136">
                <a:moveTo>
                  <a:pt x="0" y="1115568"/>
                </a:moveTo>
                <a:cubicBezTo>
                  <a:pt x="0" y="499457"/>
                  <a:pt x="499457" y="0"/>
                  <a:pt x="1115568" y="0"/>
                </a:cubicBezTo>
                <a:cubicBezTo>
                  <a:pt x="1731679" y="0"/>
                  <a:pt x="2231136" y="499457"/>
                  <a:pt x="2231136" y="1115568"/>
                </a:cubicBezTo>
                <a:cubicBezTo>
                  <a:pt x="2231136" y="1731679"/>
                  <a:pt x="1731679" y="2231136"/>
                  <a:pt x="1115568" y="2231136"/>
                </a:cubicBezTo>
                <a:cubicBezTo>
                  <a:pt x="499457" y="2231136"/>
                  <a:pt x="0" y="1731679"/>
                  <a:pt x="0" y="1115568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44035" y="6329237"/>
            <a:ext cx="6434632" cy="268210"/>
          </a:xfrm>
          <a:custGeom>
            <a:avLst/>
            <a:gdLst/>
            <a:ahLst/>
            <a:cxnLst/>
            <a:rect l="l" t="t" r="r" b="b"/>
            <a:pathLst>
              <a:path w="6434632" h="268210">
                <a:moveTo>
                  <a:pt x="0" y="268210"/>
                </a:moveTo>
                <a:lnTo>
                  <a:pt x="0" y="0"/>
                </a:lnTo>
                <a:lnTo>
                  <a:pt x="6434632" y="0"/>
                </a:lnTo>
                <a:lnTo>
                  <a:pt x="6434632" y="268210"/>
                </a:lnTo>
                <a:lnTo>
                  <a:pt x="0" y="26821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BFBFB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Exploring the Evolution and Strategies of Football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544037" y="0"/>
            <a:ext cx="11103928" cy="1130300"/>
          </a:xfrm>
          <a:custGeom>
            <a:avLst/>
            <a:gdLst/>
            <a:ahLst/>
            <a:cxnLst/>
            <a:rect l="l" t="t" r="r" b="b"/>
            <a:pathLst>
              <a:path w="11103928" h="1130300">
                <a:moveTo>
                  <a:pt x="0" y="1130300"/>
                </a:moveTo>
                <a:lnTo>
                  <a:pt x="0" y="0"/>
                </a:lnTo>
                <a:lnTo>
                  <a:pt x="11103928" y="0"/>
                </a:lnTo>
                <a:lnTo>
                  <a:pt x="11103928" y="1130300"/>
                </a:lnTo>
                <a:lnTo>
                  <a:pt x="0" y="11303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8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Interactive Discussions</a:t>
            </a:r>
            <a:endParaRPr lang="en-US" sz="2800" dirty="0"/>
          </a:p>
        </p:txBody>
      </p:sp>
      <p:sp>
        <p:nvSpPr>
          <p:cNvPr id="9" name="Text 7"/>
          <p:cNvSpPr/>
          <p:nvPr/>
        </p:nvSpPr>
        <p:spPr>
          <a:xfrm>
            <a:off x="0" y="0"/>
            <a:ext cx="91440" cy="1130300"/>
          </a:xfrm>
          <a:custGeom>
            <a:avLst/>
            <a:gdLst/>
            <a:ahLst/>
            <a:cxnLst/>
            <a:rect l="l" t="t" r="r" b="b"/>
            <a:pathLst>
              <a:path w="91440" h="1130300">
                <a:moveTo>
                  <a:pt x="0" y="1130300"/>
                </a:moveTo>
                <a:lnTo>
                  <a:pt x="0" y="0"/>
                </a:lnTo>
                <a:lnTo>
                  <a:pt x="91440" y="0"/>
                </a:lnTo>
                <a:lnTo>
                  <a:pt x="91440" y="1130300"/>
                </a:lnTo>
                <a:lnTo>
                  <a:pt x="0" y="1130300"/>
                </a:lnTo>
              </a:path>
            </a:pathLst>
          </a:custGeom>
          <a:solidFill>
            <a:srgbClr val="5C00C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1190765" y="614024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293843" y="2531686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6"/>
                  <a:pt x="163756" y="0"/>
                  <a:pt x="365760" y="0"/>
                </a:cubicBezTo>
                <a:cubicBezTo>
                  <a:pt x="567764" y="0"/>
                  <a:pt x="731520" y="163756"/>
                  <a:pt x="731520" y="365760"/>
                </a:cubicBezTo>
                <a:cubicBezTo>
                  <a:pt x="731520" y="567764"/>
                  <a:pt x="567764" y="731520"/>
                  <a:pt x="365760" y="731520"/>
                </a:cubicBezTo>
                <a:cubicBezTo>
                  <a:pt x="163756" y="731520"/>
                  <a:pt x="0" y="567764"/>
                  <a:pt x="0" y="365760"/>
                </a:cubicBezTo>
              </a:path>
            </a:pathLst>
          </a:custGeom>
          <a:solidFill>
            <a:srgbClr val="5C00C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01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3521186" y="2531686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6"/>
                  <a:pt x="163756" y="0"/>
                  <a:pt x="365760" y="0"/>
                </a:cubicBezTo>
                <a:cubicBezTo>
                  <a:pt x="567764" y="0"/>
                  <a:pt x="731520" y="163756"/>
                  <a:pt x="731520" y="365760"/>
                </a:cubicBezTo>
                <a:cubicBezTo>
                  <a:pt x="731520" y="567764"/>
                  <a:pt x="567764" y="731520"/>
                  <a:pt x="365760" y="731520"/>
                </a:cubicBezTo>
                <a:cubicBezTo>
                  <a:pt x="163756" y="731520"/>
                  <a:pt x="0" y="567764"/>
                  <a:pt x="0" y="365760"/>
                </a:cubicBezTo>
              </a:path>
            </a:pathLst>
          </a:custGeom>
          <a:solidFill>
            <a:srgbClr val="5C00C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02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5748529" y="2531686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6"/>
                  <a:pt x="163756" y="0"/>
                  <a:pt x="365760" y="0"/>
                </a:cubicBezTo>
                <a:cubicBezTo>
                  <a:pt x="567764" y="0"/>
                  <a:pt x="731520" y="163756"/>
                  <a:pt x="731520" y="365760"/>
                </a:cubicBezTo>
                <a:cubicBezTo>
                  <a:pt x="731520" y="567764"/>
                  <a:pt x="567764" y="731520"/>
                  <a:pt x="365760" y="731520"/>
                </a:cubicBezTo>
                <a:cubicBezTo>
                  <a:pt x="163756" y="731520"/>
                  <a:pt x="0" y="567764"/>
                  <a:pt x="0" y="365760"/>
                </a:cubicBezTo>
              </a:path>
            </a:pathLst>
          </a:custGeom>
          <a:solidFill>
            <a:srgbClr val="5C00C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03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790923" y="3764603"/>
            <a:ext cx="1737360" cy="914400"/>
          </a:xfrm>
          <a:custGeom>
            <a:avLst/>
            <a:gdLst/>
            <a:ahLst/>
            <a:cxnLst/>
            <a:rect l="l" t="t" r="r" b="b"/>
            <a:pathLst>
              <a:path w="1737360" h="914400">
                <a:moveTo>
                  <a:pt x="0" y="914400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704"/>
              </a:spcBef>
              <a:buNone/>
            </a:pPr>
            <a:r>
              <a:rPr lang="en-US" sz="845" dirty="0">
                <a:solidFill>
                  <a:srgbClr val="120029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Engage students in a discussion about various football strategies such as formations, pressing, and counter-attacks.</a:t>
            </a:r>
            <a:endParaRPr lang="en-US" sz="845" dirty="0"/>
          </a:p>
          <a:p>
            <a:pPr algn="ctr" marL="0" indent="0">
              <a:lnSpc>
                <a:spcPct val="90000"/>
              </a:lnSpc>
              <a:spcBef>
                <a:spcPts val="704"/>
              </a:spcBef>
              <a:buNone/>
            </a:pPr>
            <a:r>
              <a:rPr lang="en-US" sz="845" dirty="0">
                <a:solidFill>
                  <a:srgbClr val="120029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Encourage them to analyze real-game scenarios and propose their own tactical solutions.</a:t>
            </a:r>
            <a:endParaRPr lang="en-US" sz="845" dirty="0"/>
          </a:p>
        </p:txBody>
      </p:sp>
      <p:sp>
        <p:nvSpPr>
          <p:cNvPr id="15" name="Text 13"/>
          <p:cNvSpPr/>
          <p:nvPr/>
        </p:nvSpPr>
        <p:spPr>
          <a:xfrm>
            <a:off x="7226064" y="2948639"/>
            <a:ext cx="2231136" cy="2231136"/>
          </a:xfrm>
          <a:custGeom>
            <a:avLst/>
            <a:gdLst/>
            <a:ahLst/>
            <a:cxnLst/>
            <a:rect l="l" t="t" r="r" b="b"/>
            <a:pathLst>
              <a:path w="2231136" h="2231136">
                <a:moveTo>
                  <a:pt x="0" y="1115568"/>
                </a:moveTo>
                <a:cubicBezTo>
                  <a:pt x="0" y="499457"/>
                  <a:pt x="499457" y="0"/>
                  <a:pt x="1115568" y="0"/>
                </a:cubicBezTo>
                <a:cubicBezTo>
                  <a:pt x="1731679" y="0"/>
                  <a:pt x="2231136" y="499457"/>
                  <a:pt x="2231136" y="1115568"/>
                </a:cubicBezTo>
                <a:cubicBezTo>
                  <a:pt x="2231136" y="1731679"/>
                  <a:pt x="1731679" y="2231136"/>
                  <a:pt x="1115568" y="2231136"/>
                </a:cubicBezTo>
                <a:cubicBezTo>
                  <a:pt x="499457" y="2231136"/>
                  <a:pt x="0" y="1731679"/>
                  <a:pt x="0" y="1115568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7975872" y="2531686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6"/>
                  <a:pt x="163756" y="0"/>
                  <a:pt x="365760" y="0"/>
                </a:cubicBezTo>
                <a:cubicBezTo>
                  <a:pt x="567764" y="0"/>
                  <a:pt x="731520" y="163756"/>
                  <a:pt x="731520" y="365760"/>
                </a:cubicBezTo>
                <a:cubicBezTo>
                  <a:pt x="731520" y="567764"/>
                  <a:pt x="567764" y="731520"/>
                  <a:pt x="365760" y="731520"/>
                </a:cubicBezTo>
                <a:cubicBezTo>
                  <a:pt x="163756" y="731520"/>
                  <a:pt x="0" y="567764"/>
                  <a:pt x="0" y="365760"/>
                </a:cubicBezTo>
              </a:path>
            </a:pathLst>
          </a:custGeom>
          <a:solidFill>
            <a:srgbClr val="5C00C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04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9453405" y="2948639"/>
            <a:ext cx="2231136" cy="2231136"/>
          </a:xfrm>
          <a:custGeom>
            <a:avLst/>
            <a:gdLst/>
            <a:ahLst/>
            <a:cxnLst/>
            <a:rect l="l" t="t" r="r" b="b"/>
            <a:pathLst>
              <a:path w="2231136" h="2231136">
                <a:moveTo>
                  <a:pt x="0" y="1115568"/>
                </a:moveTo>
                <a:cubicBezTo>
                  <a:pt x="0" y="499457"/>
                  <a:pt x="499457" y="0"/>
                  <a:pt x="1115568" y="0"/>
                </a:cubicBezTo>
                <a:cubicBezTo>
                  <a:pt x="1731679" y="0"/>
                  <a:pt x="2231136" y="499457"/>
                  <a:pt x="2231136" y="1115568"/>
                </a:cubicBezTo>
                <a:cubicBezTo>
                  <a:pt x="2231136" y="1731679"/>
                  <a:pt x="1731679" y="2231136"/>
                  <a:pt x="1115568" y="2231136"/>
                </a:cubicBezTo>
                <a:cubicBezTo>
                  <a:pt x="499457" y="2231136"/>
                  <a:pt x="0" y="1731679"/>
                  <a:pt x="0" y="1115568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790923" y="3398218"/>
            <a:ext cx="1737360" cy="274320"/>
          </a:xfrm>
          <a:custGeom>
            <a:avLst/>
            <a:gdLst/>
            <a:ahLst/>
            <a:cxnLst/>
            <a:rect l="l" t="t" r="r" b="b"/>
            <a:pathLst>
              <a:path w="1737360" h="274320">
                <a:moveTo>
                  <a:pt x="0" y="274320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274320"/>
                </a:lnTo>
                <a:lnTo>
                  <a:pt x="0" y="274320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120029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Exploring Football Tactics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3018266" y="3764603"/>
            <a:ext cx="1737360" cy="914400"/>
          </a:xfrm>
          <a:custGeom>
            <a:avLst/>
            <a:gdLst/>
            <a:ahLst/>
            <a:cxnLst/>
            <a:rect l="l" t="t" r="r" b="b"/>
            <a:pathLst>
              <a:path w="1737360" h="914400">
                <a:moveTo>
                  <a:pt x="0" y="914400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704"/>
              </a:spcBef>
              <a:buNone/>
            </a:pPr>
            <a:r>
              <a:rPr lang="en-US" sz="844" dirty="0">
                <a:solidFill>
                  <a:srgbClr val="120029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Facilitate a dialogue on the different positions on the field and the specific roles each player fulfills.</a:t>
            </a:r>
            <a:endParaRPr lang="en-US" sz="844" dirty="0"/>
          </a:p>
          <a:p>
            <a:pPr algn="ctr" marL="0" indent="0">
              <a:lnSpc>
                <a:spcPct val="90000"/>
              </a:lnSpc>
              <a:spcBef>
                <a:spcPts val="704"/>
              </a:spcBef>
              <a:buNone/>
            </a:pPr>
            <a:r>
              <a:rPr lang="en-US" sz="844" dirty="0">
                <a:solidFill>
                  <a:srgbClr val="120029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Encourage students to discuss the importance of teamwork and communication in executing successful plays.</a:t>
            </a:r>
            <a:endParaRPr lang="en-US" sz="844" dirty="0"/>
          </a:p>
        </p:txBody>
      </p:sp>
      <p:sp>
        <p:nvSpPr>
          <p:cNvPr id="20" name="Text 18"/>
          <p:cNvSpPr/>
          <p:nvPr/>
        </p:nvSpPr>
        <p:spPr>
          <a:xfrm>
            <a:off x="3018266" y="3398218"/>
            <a:ext cx="1737360" cy="274320"/>
          </a:xfrm>
          <a:custGeom>
            <a:avLst/>
            <a:gdLst/>
            <a:ahLst/>
            <a:cxnLst/>
            <a:rect l="l" t="t" r="r" b="b"/>
            <a:pathLst>
              <a:path w="1737360" h="274320">
                <a:moveTo>
                  <a:pt x="0" y="274320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274320"/>
                </a:lnTo>
                <a:lnTo>
                  <a:pt x="0" y="274320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922" b="1" dirty="0">
                <a:solidFill>
                  <a:srgbClr val="120029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Player Roles and Responsibilities</a:t>
            </a:r>
            <a:endParaRPr lang="en-US" sz="922" dirty="0"/>
          </a:p>
        </p:txBody>
      </p:sp>
      <p:sp>
        <p:nvSpPr>
          <p:cNvPr id="21" name="Text 19"/>
          <p:cNvSpPr/>
          <p:nvPr/>
        </p:nvSpPr>
        <p:spPr>
          <a:xfrm>
            <a:off x="5245609" y="3764603"/>
            <a:ext cx="1737360" cy="914400"/>
          </a:xfrm>
          <a:custGeom>
            <a:avLst/>
            <a:gdLst/>
            <a:ahLst/>
            <a:cxnLst/>
            <a:rect l="l" t="t" r="r" b="b"/>
            <a:pathLst>
              <a:path w="1737360" h="914400">
                <a:moveTo>
                  <a:pt x="0" y="914400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639"/>
              </a:spcBef>
              <a:buNone/>
            </a:pPr>
            <a:r>
              <a:rPr lang="en-US" sz="767" dirty="0">
                <a:solidFill>
                  <a:srgbClr val="120029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Encourage students to watch and analyze a recent football match together.</a:t>
            </a:r>
            <a:endParaRPr lang="en-US" sz="767" dirty="0"/>
          </a:p>
          <a:p>
            <a:pPr algn="ctr" marL="0" indent="0">
              <a:lnSpc>
                <a:spcPct val="90000"/>
              </a:lnSpc>
              <a:spcBef>
                <a:spcPts val="639"/>
              </a:spcBef>
              <a:buNone/>
            </a:pPr>
            <a:r>
              <a:rPr lang="en-US" sz="767" dirty="0">
                <a:solidFill>
                  <a:srgbClr val="120029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Lead a discussion on key moments, player performances, and strategic decisions made by the teams.</a:t>
            </a:r>
            <a:endParaRPr lang="en-US" sz="767" dirty="0"/>
          </a:p>
          <a:p>
            <a:pPr algn="ctr" marL="0" indent="0">
              <a:lnSpc>
                <a:spcPct val="90000"/>
              </a:lnSpc>
              <a:spcBef>
                <a:spcPts val="639"/>
              </a:spcBef>
              <a:buNone/>
            </a:pPr>
            <a:r>
              <a:rPr lang="en-US" sz="767" dirty="0">
                <a:solidFill>
                  <a:srgbClr val="120029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Foster critical thinking and observation skills.</a:t>
            </a:r>
            <a:endParaRPr lang="en-US" sz="767" dirty="0"/>
          </a:p>
        </p:txBody>
      </p:sp>
      <p:sp>
        <p:nvSpPr>
          <p:cNvPr id="22" name="Text 20"/>
          <p:cNvSpPr/>
          <p:nvPr/>
        </p:nvSpPr>
        <p:spPr>
          <a:xfrm>
            <a:off x="5245609" y="3398218"/>
            <a:ext cx="1737360" cy="274320"/>
          </a:xfrm>
          <a:custGeom>
            <a:avLst/>
            <a:gdLst/>
            <a:ahLst/>
            <a:cxnLst/>
            <a:rect l="l" t="t" r="r" b="b"/>
            <a:pathLst>
              <a:path w="1737360" h="274320">
                <a:moveTo>
                  <a:pt x="0" y="274320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274320"/>
                </a:lnTo>
                <a:lnTo>
                  <a:pt x="0" y="274320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120029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Match Analysis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7472952" y="3764603"/>
            <a:ext cx="1737360" cy="914400"/>
          </a:xfrm>
          <a:custGeom>
            <a:avLst/>
            <a:gdLst/>
            <a:ahLst/>
            <a:cxnLst/>
            <a:rect l="l" t="t" r="r" b="b"/>
            <a:pathLst>
              <a:path w="1737360" h="914400">
                <a:moveTo>
                  <a:pt x="0" y="914400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704"/>
              </a:spcBef>
              <a:buNone/>
            </a:pPr>
            <a:r>
              <a:rPr lang="en-US" sz="844" dirty="0">
                <a:solidFill>
                  <a:srgbClr val="120029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Organize a fun and educational quiz session where students can test their knowledge of football history, rules, and famous players.</a:t>
            </a:r>
            <a:endParaRPr lang="en-US" sz="844" dirty="0"/>
          </a:p>
          <a:p>
            <a:pPr algn="ctr" marL="0" indent="0">
              <a:lnSpc>
                <a:spcPct val="90000"/>
              </a:lnSpc>
              <a:spcBef>
                <a:spcPts val="704"/>
              </a:spcBef>
              <a:buNone/>
            </a:pPr>
            <a:r>
              <a:rPr lang="en-US" sz="844" dirty="0">
                <a:solidFill>
                  <a:srgbClr val="120029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Encourage friendly competition and active participation to reinforce learning.</a:t>
            </a:r>
            <a:endParaRPr lang="en-US" sz="844" dirty="0"/>
          </a:p>
        </p:txBody>
      </p:sp>
      <p:sp>
        <p:nvSpPr>
          <p:cNvPr id="24" name="Text 22"/>
          <p:cNvSpPr/>
          <p:nvPr/>
        </p:nvSpPr>
        <p:spPr>
          <a:xfrm>
            <a:off x="7472952" y="3398218"/>
            <a:ext cx="1737360" cy="274320"/>
          </a:xfrm>
          <a:custGeom>
            <a:avLst/>
            <a:gdLst/>
            <a:ahLst/>
            <a:cxnLst/>
            <a:rect l="l" t="t" r="r" b="b"/>
            <a:pathLst>
              <a:path w="1737360" h="274320">
                <a:moveTo>
                  <a:pt x="0" y="274320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274320"/>
                </a:lnTo>
                <a:lnTo>
                  <a:pt x="0" y="274320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120029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Interactive Quiz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9700293" y="3764603"/>
            <a:ext cx="1737360" cy="914400"/>
          </a:xfrm>
          <a:custGeom>
            <a:avLst/>
            <a:gdLst/>
            <a:ahLst/>
            <a:cxnLst/>
            <a:rect l="l" t="t" r="r" b="b"/>
            <a:pathLst>
              <a:path w="1737360" h="914400">
                <a:moveTo>
                  <a:pt x="0" y="914400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700"/>
              </a:spcBef>
              <a:buNone/>
            </a:pPr>
            <a:r>
              <a:rPr lang="en-US" sz="840" dirty="0">
                <a:solidFill>
                  <a:srgbClr val="120029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Prompt students to engage in debates about controversial referee decisions or rule interpretations in football matches.</a:t>
            </a:r>
            <a:endParaRPr lang="en-US" sz="840" dirty="0"/>
          </a:p>
          <a:p>
            <a:pPr algn="ctr" marL="0" indent="0">
              <a:lnSpc>
                <a:spcPct val="90000"/>
              </a:lnSpc>
              <a:spcBef>
                <a:spcPts val="700"/>
              </a:spcBef>
              <a:buNone/>
            </a:pPr>
            <a:r>
              <a:rPr lang="en-US" sz="840" dirty="0">
                <a:solidFill>
                  <a:srgbClr val="120029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Encourage them to present arguments, listen to different perspectives, and develop critical thinking skills.</a:t>
            </a:r>
            <a:endParaRPr lang="en-US" sz="840" dirty="0"/>
          </a:p>
        </p:txBody>
      </p:sp>
      <p:sp>
        <p:nvSpPr>
          <p:cNvPr id="26" name="Text 24"/>
          <p:cNvSpPr/>
          <p:nvPr/>
        </p:nvSpPr>
        <p:spPr>
          <a:xfrm>
            <a:off x="9700293" y="3398218"/>
            <a:ext cx="1737360" cy="274320"/>
          </a:xfrm>
          <a:custGeom>
            <a:avLst/>
            <a:gdLst/>
            <a:ahLst/>
            <a:cxnLst/>
            <a:rect l="l" t="t" r="r" b="b"/>
            <a:pathLst>
              <a:path w="1737360" h="274320">
                <a:moveTo>
                  <a:pt x="0" y="274320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274320"/>
                </a:lnTo>
                <a:lnTo>
                  <a:pt x="0" y="274320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016" b="1" dirty="0">
                <a:solidFill>
                  <a:srgbClr val="120029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Debates on Controversial Calls</a:t>
            </a:r>
            <a:endParaRPr lang="en-US" sz="1016" dirty="0"/>
          </a:p>
        </p:txBody>
      </p:sp>
      <p:sp>
        <p:nvSpPr>
          <p:cNvPr id="27" name="Text 25"/>
          <p:cNvSpPr/>
          <p:nvPr/>
        </p:nvSpPr>
        <p:spPr>
          <a:xfrm>
            <a:off x="10199420" y="2531686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6"/>
                  <a:pt x="163756" y="0"/>
                  <a:pt x="365760" y="0"/>
                </a:cubicBezTo>
                <a:cubicBezTo>
                  <a:pt x="567764" y="0"/>
                  <a:pt x="731520" y="163756"/>
                  <a:pt x="731520" y="365760"/>
                </a:cubicBezTo>
                <a:cubicBezTo>
                  <a:pt x="731520" y="567764"/>
                  <a:pt x="567764" y="731520"/>
                  <a:pt x="365760" y="731520"/>
                </a:cubicBezTo>
                <a:cubicBezTo>
                  <a:pt x="163756" y="731520"/>
                  <a:pt x="0" y="567764"/>
                  <a:pt x="0" y="365760"/>
                </a:cubicBezTo>
              </a:path>
            </a:pathLst>
          </a:custGeom>
          <a:solidFill>
            <a:srgbClr val="5C00C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05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solidFill>
            <a:srgbClr val="C99E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44035" y="2014855"/>
            <a:ext cx="2788920" cy="2788920"/>
          </a:xfrm>
          <a:custGeom>
            <a:avLst/>
            <a:gdLst/>
            <a:ahLst/>
            <a:cxnLst/>
            <a:rect l="l" t="t" r="r" b="b"/>
            <a:pathLst>
              <a:path w="2788920" h="2788920">
                <a:moveTo>
                  <a:pt x="0" y="1394460"/>
                </a:moveTo>
                <a:cubicBezTo>
                  <a:pt x="0" y="624321"/>
                  <a:pt x="624321" y="0"/>
                  <a:pt x="1394460" y="0"/>
                </a:cubicBezTo>
                <a:cubicBezTo>
                  <a:pt x="2164599" y="0"/>
                  <a:pt x="2788920" y="624321"/>
                  <a:pt x="2788920" y="1394460"/>
                </a:cubicBezTo>
                <a:cubicBezTo>
                  <a:pt x="2788920" y="2164599"/>
                  <a:pt x="2164599" y="2788920"/>
                  <a:pt x="1394460" y="2788920"/>
                </a:cubicBezTo>
                <a:cubicBezTo>
                  <a:pt x="624321" y="2788920"/>
                  <a:pt x="0" y="2164599"/>
                  <a:pt x="0" y="1394460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332955" y="2014855"/>
            <a:ext cx="2788920" cy="2788920"/>
          </a:xfrm>
          <a:custGeom>
            <a:avLst/>
            <a:gdLst/>
            <a:ahLst/>
            <a:cxnLst/>
            <a:rect l="l" t="t" r="r" b="b"/>
            <a:pathLst>
              <a:path w="2788920" h="2788920">
                <a:moveTo>
                  <a:pt x="0" y="1394460"/>
                </a:moveTo>
                <a:cubicBezTo>
                  <a:pt x="0" y="624321"/>
                  <a:pt x="624321" y="0"/>
                  <a:pt x="1394460" y="0"/>
                </a:cubicBezTo>
                <a:cubicBezTo>
                  <a:pt x="2164599" y="0"/>
                  <a:pt x="2788920" y="624321"/>
                  <a:pt x="2788920" y="1394460"/>
                </a:cubicBezTo>
                <a:cubicBezTo>
                  <a:pt x="2788920" y="2164599"/>
                  <a:pt x="2164599" y="2788920"/>
                  <a:pt x="1394460" y="2788920"/>
                </a:cubicBezTo>
                <a:cubicBezTo>
                  <a:pt x="624321" y="2788920"/>
                  <a:pt x="0" y="2164599"/>
                  <a:pt x="0" y="1394460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115845" y="2014855"/>
            <a:ext cx="2788920" cy="2788920"/>
          </a:xfrm>
          <a:custGeom>
            <a:avLst/>
            <a:gdLst/>
            <a:ahLst/>
            <a:cxnLst/>
            <a:rect l="l" t="t" r="r" b="b"/>
            <a:pathLst>
              <a:path w="2788920" h="2788920">
                <a:moveTo>
                  <a:pt x="0" y="1394460"/>
                </a:moveTo>
                <a:cubicBezTo>
                  <a:pt x="0" y="624321"/>
                  <a:pt x="624321" y="0"/>
                  <a:pt x="1394460" y="0"/>
                </a:cubicBezTo>
                <a:cubicBezTo>
                  <a:pt x="2164599" y="0"/>
                  <a:pt x="2788920" y="624321"/>
                  <a:pt x="2788920" y="1394460"/>
                </a:cubicBezTo>
                <a:cubicBezTo>
                  <a:pt x="2788920" y="2164599"/>
                  <a:pt x="2164599" y="2788920"/>
                  <a:pt x="1394460" y="2788920"/>
                </a:cubicBezTo>
                <a:cubicBezTo>
                  <a:pt x="624321" y="2788920"/>
                  <a:pt x="0" y="2164599"/>
                  <a:pt x="0" y="1394460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44035" y="6329237"/>
            <a:ext cx="6434632" cy="268210"/>
          </a:xfrm>
          <a:custGeom>
            <a:avLst/>
            <a:gdLst/>
            <a:ahLst/>
            <a:cxnLst/>
            <a:rect l="l" t="t" r="r" b="b"/>
            <a:pathLst>
              <a:path w="6434632" h="268210">
                <a:moveTo>
                  <a:pt x="0" y="268210"/>
                </a:moveTo>
                <a:lnTo>
                  <a:pt x="0" y="0"/>
                </a:lnTo>
                <a:lnTo>
                  <a:pt x="6434632" y="0"/>
                </a:lnTo>
                <a:lnTo>
                  <a:pt x="6434632" y="268210"/>
                </a:lnTo>
                <a:lnTo>
                  <a:pt x="0" y="26821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BFBFB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Exploring the Evolution and Strategies of Football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544037" y="0"/>
            <a:ext cx="11103928" cy="1130300"/>
          </a:xfrm>
          <a:custGeom>
            <a:avLst/>
            <a:gdLst/>
            <a:ahLst/>
            <a:cxnLst/>
            <a:rect l="l" t="t" r="r" b="b"/>
            <a:pathLst>
              <a:path w="11103928" h="1130300">
                <a:moveTo>
                  <a:pt x="0" y="1130300"/>
                </a:moveTo>
                <a:lnTo>
                  <a:pt x="0" y="0"/>
                </a:lnTo>
                <a:lnTo>
                  <a:pt x="11103928" y="0"/>
                </a:lnTo>
                <a:lnTo>
                  <a:pt x="11103928" y="1130300"/>
                </a:lnTo>
                <a:lnTo>
                  <a:pt x="0" y="11303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8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Hands-on Experiences</a:t>
            </a:r>
            <a:endParaRPr lang="en-US" sz="2800" dirty="0"/>
          </a:p>
        </p:txBody>
      </p:sp>
      <p:sp>
        <p:nvSpPr>
          <p:cNvPr id="9" name="Text 7"/>
          <p:cNvSpPr/>
          <p:nvPr/>
        </p:nvSpPr>
        <p:spPr>
          <a:xfrm>
            <a:off x="0" y="0"/>
            <a:ext cx="91440" cy="1130300"/>
          </a:xfrm>
          <a:custGeom>
            <a:avLst/>
            <a:gdLst/>
            <a:ahLst/>
            <a:cxnLst/>
            <a:rect l="l" t="t" r="r" b="b"/>
            <a:pathLst>
              <a:path w="91440" h="1130300">
                <a:moveTo>
                  <a:pt x="0" y="1130300"/>
                </a:moveTo>
                <a:lnTo>
                  <a:pt x="0" y="0"/>
                </a:lnTo>
                <a:lnTo>
                  <a:pt x="91440" y="0"/>
                </a:lnTo>
                <a:lnTo>
                  <a:pt x="91440" y="1130300"/>
                </a:lnTo>
                <a:lnTo>
                  <a:pt x="0" y="1130300"/>
                </a:lnTo>
              </a:path>
            </a:pathLst>
          </a:custGeom>
          <a:solidFill>
            <a:srgbClr val="5C00C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1190765" y="614024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86935" y="2769235"/>
            <a:ext cx="2103120" cy="1280160"/>
          </a:xfrm>
          <a:custGeom>
            <a:avLst/>
            <a:gdLst/>
            <a:ahLst/>
            <a:cxnLst/>
            <a:rect l="l" t="t" r="r" b="b"/>
            <a:pathLst>
              <a:path w="2103120" h="1280160">
                <a:moveTo>
                  <a:pt x="0" y="1280160"/>
                </a:moveTo>
                <a:lnTo>
                  <a:pt x="0" y="0"/>
                </a:lnTo>
                <a:lnTo>
                  <a:pt x="2103120" y="0"/>
                </a:lnTo>
                <a:lnTo>
                  <a:pt x="2103120" y="1280160"/>
                </a:lnTo>
                <a:lnTo>
                  <a:pt x="0" y="12801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120029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Engage students in practical sessions to learn fundamental skills like dribbling, passing, and shooting.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3675855" y="2769235"/>
            <a:ext cx="2103120" cy="1280160"/>
          </a:xfrm>
          <a:custGeom>
            <a:avLst/>
            <a:gdLst/>
            <a:ahLst/>
            <a:cxnLst/>
            <a:rect l="l" t="t" r="r" b="b"/>
            <a:pathLst>
              <a:path w="2103120" h="1280160">
                <a:moveTo>
                  <a:pt x="0" y="1280160"/>
                </a:moveTo>
                <a:lnTo>
                  <a:pt x="0" y="0"/>
                </a:lnTo>
                <a:lnTo>
                  <a:pt x="2103120" y="0"/>
                </a:lnTo>
                <a:lnTo>
                  <a:pt x="2103120" y="1280160"/>
                </a:lnTo>
                <a:lnTo>
                  <a:pt x="0" y="12801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120029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Analyze recorded football matches to understand tactics, player positioning, and strategic decision-making.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6458745" y="2769235"/>
            <a:ext cx="2103120" cy="1280160"/>
          </a:xfrm>
          <a:custGeom>
            <a:avLst/>
            <a:gdLst/>
            <a:ahLst/>
            <a:cxnLst/>
            <a:rect l="l" t="t" r="r" b="b"/>
            <a:pathLst>
              <a:path w="2103120" h="1280160">
                <a:moveTo>
                  <a:pt x="0" y="1280160"/>
                </a:moveTo>
                <a:lnTo>
                  <a:pt x="0" y="0"/>
                </a:lnTo>
                <a:lnTo>
                  <a:pt x="2103120" y="0"/>
                </a:lnTo>
                <a:lnTo>
                  <a:pt x="2103120" y="1280160"/>
                </a:lnTo>
                <a:lnTo>
                  <a:pt x="0" y="12801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120029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Experience the role of a referee by officiating small-sided games, learning about rules and fair play.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8904765" y="2014855"/>
            <a:ext cx="2788920" cy="2788920"/>
          </a:xfrm>
          <a:custGeom>
            <a:avLst/>
            <a:gdLst/>
            <a:ahLst/>
            <a:cxnLst/>
            <a:rect l="l" t="t" r="r" b="b"/>
            <a:pathLst>
              <a:path w="2788920" h="2788920">
                <a:moveTo>
                  <a:pt x="0" y="1394460"/>
                </a:moveTo>
                <a:cubicBezTo>
                  <a:pt x="0" y="624321"/>
                  <a:pt x="624321" y="0"/>
                  <a:pt x="1394460" y="0"/>
                </a:cubicBezTo>
                <a:cubicBezTo>
                  <a:pt x="2164599" y="0"/>
                  <a:pt x="2788920" y="624321"/>
                  <a:pt x="2788920" y="1394460"/>
                </a:cubicBezTo>
                <a:cubicBezTo>
                  <a:pt x="2788920" y="2164599"/>
                  <a:pt x="2164599" y="2788920"/>
                  <a:pt x="1394460" y="2788920"/>
                </a:cubicBezTo>
                <a:cubicBezTo>
                  <a:pt x="624321" y="2788920"/>
                  <a:pt x="0" y="2164599"/>
                  <a:pt x="0" y="1394460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9247665" y="2769235"/>
            <a:ext cx="2103120" cy="1280160"/>
          </a:xfrm>
          <a:custGeom>
            <a:avLst/>
            <a:gdLst/>
            <a:ahLst/>
            <a:cxnLst/>
            <a:rect l="l" t="t" r="r" b="b"/>
            <a:pathLst>
              <a:path w="2103120" h="1280160">
                <a:moveTo>
                  <a:pt x="0" y="1280160"/>
                </a:moveTo>
                <a:lnTo>
                  <a:pt x="0" y="0"/>
                </a:lnTo>
                <a:lnTo>
                  <a:pt x="2103120" y="0"/>
                </a:lnTo>
                <a:lnTo>
                  <a:pt x="2103120" y="1280160"/>
                </a:lnTo>
                <a:lnTo>
                  <a:pt x="0" y="12801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120029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Experience the role of a referee by officiating small-sided games, learning about rules and fair play.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544035" y="2014855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6"/>
                  <a:pt x="163756" y="0"/>
                  <a:pt x="365760" y="0"/>
                </a:cubicBezTo>
                <a:cubicBezTo>
                  <a:pt x="567764" y="0"/>
                  <a:pt x="731520" y="163756"/>
                  <a:pt x="731520" y="365760"/>
                </a:cubicBezTo>
                <a:cubicBezTo>
                  <a:pt x="731520" y="567764"/>
                  <a:pt x="567764" y="731520"/>
                  <a:pt x="365760" y="731520"/>
                </a:cubicBezTo>
                <a:cubicBezTo>
                  <a:pt x="163756" y="731520"/>
                  <a:pt x="0" y="567764"/>
                  <a:pt x="0" y="365760"/>
                </a:cubicBezTo>
              </a:path>
            </a:pathLst>
          </a:custGeom>
          <a:solidFill>
            <a:srgbClr val="5C00C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01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3332955" y="2014855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6"/>
                  <a:pt x="163756" y="0"/>
                  <a:pt x="365760" y="0"/>
                </a:cubicBezTo>
                <a:cubicBezTo>
                  <a:pt x="567764" y="0"/>
                  <a:pt x="731520" y="163756"/>
                  <a:pt x="731520" y="365760"/>
                </a:cubicBezTo>
                <a:cubicBezTo>
                  <a:pt x="731520" y="567764"/>
                  <a:pt x="567764" y="731520"/>
                  <a:pt x="365760" y="731520"/>
                </a:cubicBezTo>
                <a:cubicBezTo>
                  <a:pt x="163756" y="731520"/>
                  <a:pt x="0" y="567764"/>
                  <a:pt x="0" y="365760"/>
                </a:cubicBezTo>
              </a:path>
            </a:pathLst>
          </a:custGeom>
          <a:solidFill>
            <a:srgbClr val="5C00C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02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6115845" y="2014855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6"/>
                  <a:pt x="163756" y="0"/>
                  <a:pt x="365760" y="0"/>
                </a:cubicBezTo>
                <a:cubicBezTo>
                  <a:pt x="567764" y="0"/>
                  <a:pt x="731520" y="163756"/>
                  <a:pt x="731520" y="365760"/>
                </a:cubicBezTo>
                <a:cubicBezTo>
                  <a:pt x="731520" y="567764"/>
                  <a:pt x="567764" y="731520"/>
                  <a:pt x="365760" y="731520"/>
                </a:cubicBezTo>
                <a:cubicBezTo>
                  <a:pt x="163756" y="731520"/>
                  <a:pt x="0" y="567764"/>
                  <a:pt x="0" y="365760"/>
                </a:cubicBezTo>
              </a:path>
            </a:pathLst>
          </a:custGeom>
          <a:solidFill>
            <a:srgbClr val="5C00C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03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8904765" y="2014855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6"/>
                  <a:pt x="163756" y="0"/>
                  <a:pt x="365760" y="0"/>
                </a:cubicBezTo>
                <a:cubicBezTo>
                  <a:pt x="567764" y="0"/>
                  <a:pt x="731520" y="163756"/>
                  <a:pt x="731520" y="365760"/>
                </a:cubicBezTo>
                <a:cubicBezTo>
                  <a:pt x="731520" y="567764"/>
                  <a:pt x="567764" y="731520"/>
                  <a:pt x="365760" y="731520"/>
                </a:cubicBezTo>
                <a:cubicBezTo>
                  <a:pt x="163756" y="731520"/>
                  <a:pt x="0" y="567764"/>
                  <a:pt x="0" y="365760"/>
                </a:cubicBezTo>
              </a:path>
            </a:pathLst>
          </a:custGeom>
          <a:solidFill>
            <a:srgbClr val="5C00C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04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solidFill>
            <a:srgbClr val="C99E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058635" y="1446214"/>
            <a:ext cx="4193998" cy="457200"/>
          </a:xfrm>
          <a:custGeom>
            <a:avLst/>
            <a:gdLst/>
            <a:ahLst/>
            <a:cxnLst/>
            <a:rect l="l" t="t" r="r" b="b"/>
            <a:pathLst>
              <a:path w="4193998" h="457200">
                <a:moveTo>
                  <a:pt x="0" y="457200"/>
                </a:moveTo>
                <a:lnTo>
                  <a:pt x="0" y="0"/>
                </a:lnTo>
                <a:lnTo>
                  <a:pt x="4193998" y="0"/>
                </a:lnTo>
                <a:lnTo>
                  <a:pt x="4193998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4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Ancient Origins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3058636" y="2066145"/>
            <a:ext cx="4193998" cy="1468509"/>
          </a:xfrm>
          <a:custGeom>
            <a:avLst/>
            <a:gdLst/>
            <a:ahLst/>
            <a:cxnLst/>
            <a:rect l="l" t="t" r="r" b="b"/>
            <a:pathLst>
              <a:path w="4193998" h="1468509">
                <a:moveTo>
                  <a:pt x="0" y="1468509"/>
                </a:moveTo>
                <a:lnTo>
                  <a:pt x="0" y="0"/>
                </a:lnTo>
                <a:lnTo>
                  <a:pt x="4193998" y="0"/>
                </a:lnTo>
                <a:lnTo>
                  <a:pt x="4193998" y="1468509"/>
                </a:lnTo>
                <a:lnTo>
                  <a:pt x="0" y="146850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Football has a rich and fascinating history, dating back to ancient civilizations.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3058635" y="6329237"/>
            <a:ext cx="6434632" cy="268210"/>
          </a:xfrm>
          <a:custGeom>
            <a:avLst/>
            <a:gdLst/>
            <a:ahLst/>
            <a:cxnLst/>
            <a:rect l="l" t="t" r="r" b="b"/>
            <a:pathLst>
              <a:path w="6434632" h="268210">
                <a:moveTo>
                  <a:pt x="0" y="268210"/>
                </a:moveTo>
                <a:lnTo>
                  <a:pt x="0" y="0"/>
                </a:lnTo>
                <a:lnTo>
                  <a:pt x="6434632" y="0"/>
                </a:lnTo>
                <a:lnTo>
                  <a:pt x="6434632" y="268210"/>
                </a:lnTo>
                <a:lnTo>
                  <a:pt x="0" y="26821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BFBFB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Exploring the Evolution and Strategies of Football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3058635" y="3878568"/>
            <a:ext cx="4193998" cy="457200"/>
          </a:xfrm>
          <a:custGeom>
            <a:avLst/>
            <a:gdLst/>
            <a:ahLst/>
            <a:cxnLst/>
            <a:rect l="l" t="t" r="r" b="b"/>
            <a:pathLst>
              <a:path w="4193998" h="457200">
                <a:moveTo>
                  <a:pt x="0" y="457200"/>
                </a:moveTo>
                <a:lnTo>
                  <a:pt x="0" y="0"/>
                </a:lnTo>
                <a:lnTo>
                  <a:pt x="4193998" y="0"/>
                </a:lnTo>
                <a:lnTo>
                  <a:pt x="4193998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4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Formation of Rules and Clubs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3058636" y="4498499"/>
            <a:ext cx="4193998" cy="1468509"/>
          </a:xfrm>
          <a:custGeom>
            <a:avLst/>
            <a:gdLst/>
            <a:ahLst/>
            <a:cxnLst/>
            <a:rect l="l" t="t" r="r" b="b"/>
            <a:pathLst>
              <a:path w="4193998" h="1468509">
                <a:moveTo>
                  <a:pt x="0" y="1468509"/>
                </a:moveTo>
                <a:lnTo>
                  <a:pt x="0" y="0"/>
                </a:lnTo>
                <a:lnTo>
                  <a:pt x="4193998" y="0"/>
                </a:lnTo>
                <a:lnTo>
                  <a:pt x="4193998" y="1468509"/>
                </a:lnTo>
                <a:lnTo>
                  <a:pt x="0" y="146850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The first official rules were established, and the world's first football clubs were formed during this time.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7578900" y="1446214"/>
            <a:ext cx="4193998" cy="457200"/>
          </a:xfrm>
          <a:custGeom>
            <a:avLst/>
            <a:gdLst/>
            <a:ahLst/>
            <a:cxnLst/>
            <a:rect l="l" t="t" r="r" b="b"/>
            <a:pathLst>
              <a:path w="4193998" h="457200">
                <a:moveTo>
                  <a:pt x="0" y="457200"/>
                </a:moveTo>
                <a:lnTo>
                  <a:pt x="0" y="0"/>
                </a:lnTo>
                <a:lnTo>
                  <a:pt x="4193998" y="0"/>
                </a:lnTo>
                <a:lnTo>
                  <a:pt x="4193998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4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19th Century Emergence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578901" y="2066145"/>
            <a:ext cx="4193998" cy="1468509"/>
          </a:xfrm>
          <a:custGeom>
            <a:avLst/>
            <a:gdLst/>
            <a:ahLst/>
            <a:cxnLst/>
            <a:rect l="l" t="t" r="r" b="b"/>
            <a:pathLst>
              <a:path w="4193998" h="1468509">
                <a:moveTo>
                  <a:pt x="0" y="1468509"/>
                </a:moveTo>
                <a:lnTo>
                  <a:pt x="0" y="0"/>
                </a:lnTo>
                <a:lnTo>
                  <a:pt x="4193998" y="0"/>
                </a:lnTo>
                <a:lnTo>
                  <a:pt x="4193998" y="1468509"/>
                </a:lnTo>
                <a:lnTo>
                  <a:pt x="0" y="146850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The modern game as we know it today emerged in the 19th century.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7578900" y="3878568"/>
            <a:ext cx="4193998" cy="457200"/>
          </a:xfrm>
          <a:custGeom>
            <a:avLst/>
            <a:gdLst/>
            <a:ahLst/>
            <a:cxnLst/>
            <a:rect l="l" t="t" r="r" b="b"/>
            <a:pathLst>
              <a:path w="4193998" h="457200">
                <a:moveTo>
                  <a:pt x="0" y="457200"/>
                </a:moveTo>
                <a:lnTo>
                  <a:pt x="0" y="0"/>
                </a:lnTo>
                <a:lnTo>
                  <a:pt x="4193998" y="0"/>
                </a:lnTo>
                <a:lnTo>
                  <a:pt x="4193998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4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Context and Appreciation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7578901" y="4498499"/>
            <a:ext cx="4193998" cy="1468509"/>
          </a:xfrm>
          <a:custGeom>
            <a:avLst/>
            <a:gdLst/>
            <a:ahLst/>
            <a:cxnLst/>
            <a:rect l="l" t="t" r="r" b="b"/>
            <a:pathLst>
              <a:path w="4193998" h="1468509">
                <a:moveTo>
                  <a:pt x="0" y="1468509"/>
                </a:moveTo>
                <a:lnTo>
                  <a:pt x="0" y="0"/>
                </a:lnTo>
                <a:lnTo>
                  <a:pt x="4193998" y="0"/>
                </a:lnTo>
                <a:lnTo>
                  <a:pt x="4193998" y="1468509"/>
                </a:lnTo>
                <a:lnTo>
                  <a:pt x="0" y="146850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Understanding the evolution of the sport provides valuable context and appreciation for the game.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0" y="0"/>
            <a:ext cx="2607436" cy="6858000"/>
          </a:xfrm>
          <a:custGeom>
            <a:avLst/>
            <a:gdLst/>
            <a:ahLst/>
            <a:cxnLst/>
            <a:rect l="l" t="t" r="r" b="b"/>
            <a:pathLst>
              <a:path w="2607436" h="6858000">
                <a:moveTo>
                  <a:pt x="0" y="6858000"/>
                </a:moveTo>
                <a:lnTo>
                  <a:pt x="0" y="0"/>
                </a:lnTo>
                <a:lnTo>
                  <a:pt x="2607436" y="0"/>
                </a:lnTo>
                <a:lnTo>
                  <a:pt x="2607436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38178" r="3817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058637" y="0"/>
            <a:ext cx="8714262" cy="1130300"/>
          </a:xfrm>
          <a:custGeom>
            <a:avLst/>
            <a:gdLst/>
            <a:ahLst/>
            <a:cxnLst/>
            <a:rect l="l" t="t" r="r" b="b"/>
            <a:pathLst>
              <a:path w="8714262" h="1130300">
                <a:moveTo>
                  <a:pt x="0" y="1130300"/>
                </a:moveTo>
                <a:lnTo>
                  <a:pt x="0" y="0"/>
                </a:lnTo>
                <a:lnTo>
                  <a:pt x="8714262" y="0"/>
                </a:lnTo>
                <a:lnTo>
                  <a:pt x="8714262" y="1130300"/>
                </a:lnTo>
                <a:lnTo>
                  <a:pt x="0" y="11303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8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Evolution of Football</a:t>
            </a:r>
            <a:endParaRPr lang="en-US" sz="2800" dirty="0"/>
          </a:p>
        </p:txBody>
      </p:sp>
      <p:sp>
        <p:nvSpPr>
          <p:cNvPr id="15" name="Text 13"/>
          <p:cNvSpPr/>
          <p:nvPr/>
        </p:nvSpPr>
        <p:spPr>
          <a:xfrm>
            <a:off x="12121530" y="0"/>
            <a:ext cx="91440" cy="1130300"/>
          </a:xfrm>
          <a:custGeom>
            <a:avLst/>
            <a:gdLst/>
            <a:ahLst/>
            <a:cxnLst/>
            <a:rect l="l" t="t" r="r" b="b"/>
            <a:pathLst>
              <a:path w="91440" h="1130300">
                <a:moveTo>
                  <a:pt x="0" y="1130300"/>
                </a:moveTo>
                <a:lnTo>
                  <a:pt x="0" y="0"/>
                </a:lnTo>
                <a:lnTo>
                  <a:pt x="91440" y="0"/>
                </a:lnTo>
                <a:lnTo>
                  <a:pt x="91440" y="1130300"/>
                </a:lnTo>
                <a:lnTo>
                  <a:pt x="0" y="1130300"/>
                </a:lnTo>
              </a:path>
            </a:pathLst>
          </a:custGeom>
          <a:solidFill>
            <a:srgbClr val="5C00C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11190765" y="614024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solidFill>
            <a:srgbClr val="C99E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44036" y="1446214"/>
            <a:ext cx="8714262" cy="4520793"/>
          </a:xfrm>
          <a:custGeom>
            <a:avLst/>
            <a:gdLst/>
            <a:ahLst/>
            <a:cxnLst/>
            <a:rect l="l" t="t" r="r" b="b"/>
            <a:pathLst>
              <a:path w="8714262" h="4520793">
                <a:moveTo>
                  <a:pt x="0" y="4520793"/>
                </a:moveTo>
                <a:lnTo>
                  <a:pt x="0" y="0"/>
                </a:lnTo>
                <a:lnTo>
                  <a:pt x="8714262" y="0"/>
                </a:lnTo>
                <a:lnTo>
                  <a:pt x="8714262" y="4520793"/>
                </a:lnTo>
                <a:lnTo>
                  <a:pt x="0" y="4520793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306000"/>
          <a:lstStyle/>
          <a:p>
            <a:pPr algn="l" marL="0" indent="0"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  <a:buNone/>
            </a:pPr>
            <a:r>
              <a:rPr lang="en-US" sz="14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Formation of the First Football Clubs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The first official football clubs were established in the 19th century.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The formation of these clubs marked the beginning of organized football competitions.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  <a:buNone/>
            </a:pPr>
            <a:r>
              <a:rPr lang="en-US" sz="14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Role in Shaping the Modern Game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These early clubs played a crucial role in shaping the rules and structure of the game.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They laid the foundation for the development of football as we know it today.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  <a:buNone/>
            </a:pPr>
            <a:r>
              <a:rPr lang="en-US" sz="14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Evolution of Club Competitions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Over time, football clubs evolved from local teams to national and international powerhouses.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Club competitions such as leagues and tournaments became integral to the football landscape.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  <a:buNone/>
            </a:pPr>
            <a:r>
              <a:rPr lang="en-US" sz="14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Global Impact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The establishment of football clubs globally has contributed to the widespread popularity and growth of the sport.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Clubs serve as hubs for talent development, fan engagement, and community involvement.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544035" y="6329237"/>
            <a:ext cx="6434632" cy="268210"/>
          </a:xfrm>
          <a:custGeom>
            <a:avLst/>
            <a:gdLst/>
            <a:ahLst/>
            <a:cxnLst/>
            <a:rect l="l" t="t" r="r" b="b"/>
            <a:pathLst>
              <a:path w="6434632" h="268210">
                <a:moveTo>
                  <a:pt x="0" y="268210"/>
                </a:moveTo>
                <a:lnTo>
                  <a:pt x="0" y="0"/>
                </a:lnTo>
                <a:lnTo>
                  <a:pt x="6434632" y="0"/>
                </a:lnTo>
                <a:lnTo>
                  <a:pt x="6434632" y="268210"/>
                </a:lnTo>
                <a:lnTo>
                  <a:pt x="0" y="26821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BFBFB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Exploring the Evolution and Strategies of Football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9584564" y="0"/>
            <a:ext cx="2607436" cy="6858000"/>
          </a:xfrm>
          <a:custGeom>
            <a:avLst/>
            <a:gdLst/>
            <a:ahLst/>
            <a:cxnLst/>
            <a:rect l="l" t="t" r="r" b="b"/>
            <a:pathLst>
              <a:path w="2607436" h="6858000">
                <a:moveTo>
                  <a:pt x="0" y="6858000"/>
                </a:moveTo>
                <a:lnTo>
                  <a:pt x="0" y="0"/>
                </a:lnTo>
                <a:lnTo>
                  <a:pt x="2607436" y="0"/>
                </a:lnTo>
                <a:lnTo>
                  <a:pt x="2607436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37331" r="3733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4037" y="0"/>
            <a:ext cx="8714262" cy="1130300"/>
          </a:xfrm>
          <a:custGeom>
            <a:avLst/>
            <a:gdLst/>
            <a:ahLst/>
            <a:cxnLst/>
            <a:rect l="l" t="t" r="r" b="b"/>
            <a:pathLst>
              <a:path w="8714262" h="1130300">
                <a:moveTo>
                  <a:pt x="0" y="1130300"/>
                </a:moveTo>
                <a:lnTo>
                  <a:pt x="0" y="0"/>
                </a:lnTo>
                <a:lnTo>
                  <a:pt x="8714262" y="0"/>
                </a:lnTo>
                <a:lnTo>
                  <a:pt x="8714262" y="1130300"/>
                </a:lnTo>
                <a:lnTo>
                  <a:pt x="0" y="11303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8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Establishment of Football Clubs</a:t>
            </a:r>
            <a:endParaRPr lang="en-US" sz="2800" dirty="0"/>
          </a:p>
        </p:txBody>
      </p:sp>
      <p:sp>
        <p:nvSpPr>
          <p:cNvPr id="8" name="Text 6"/>
          <p:cNvSpPr/>
          <p:nvPr/>
        </p:nvSpPr>
        <p:spPr>
          <a:xfrm>
            <a:off x="0" y="0"/>
            <a:ext cx="91440" cy="1130300"/>
          </a:xfrm>
          <a:custGeom>
            <a:avLst/>
            <a:gdLst/>
            <a:ahLst/>
            <a:cxnLst/>
            <a:rect l="l" t="t" r="r" b="b"/>
            <a:pathLst>
              <a:path w="91440" h="1130300">
                <a:moveTo>
                  <a:pt x="0" y="1130300"/>
                </a:moveTo>
                <a:lnTo>
                  <a:pt x="0" y="0"/>
                </a:lnTo>
                <a:lnTo>
                  <a:pt x="91440" y="0"/>
                </a:lnTo>
                <a:lnTo>
                  <a:pt x="91440" y="1130300"/>
                </a:lnTo>
                <a:lnTo>
                  <a:pt x="0" y="1130300"/>
                </a:lnTo>
              </a:path>
            </a:pathLst>
          </a:custGeom>
          <a:solidFill>
            <a:srgbClr val="5C00C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8801098" y="614024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solidFill>
            <a:srgbClr val="C99E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44035" y="2014855"/>
            <a:ext cx="2788920" cy="2788920"/>
          </a:xfrm>
          <a:custGeom>
            <a:avLst/>
            <a:gdLst/>
            <a:ahLst/>
            <a:cxnLst/>
            <a:rect l="l" t="t" r="r" b="b"/>
            <a:pathLst>
              <a:path w="2788920" h="2788920">
                <a:moveTo>
                  <a:pt x="0" y="1394460"/>
                </a:moveTo>
                <a:cubicBezTo>
                  <a:pt x="0" y="624321"/>
                  <a:pt x="624321" y="0"/>
                  <a:pt x="1394460" y="0"/>
                </a:cubicBezTo>
                <a:cubicBezTo>
                  <a:pt x="2164599" y="0"/>
                  <a:pt x="2788920" y="624321"/>
                  <a:pt x="2788920" y="1394460"/>
                </a:cubicBezTo>
                <a:cubicBezTo>
                  <a:pt x="2788920" y="2164599"/>
                  <a:pt x="2164599" y="2788920"/>
                  <a:pt x="1394460" y="2788920"/>
                </a:cubicBezTo>
                <a:cubicBezTo>
                  <a:pt x="624321" y="2788920"/>
                  <a:pt x="0" y="2164599"/>
                  <a:pt x="0" y="1394460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332955" y="2014855"/>
            <a:ext cx="2788920" cy="2788920"/>
          </a:xfrm>
          <a:custGeom>
            <a:avLst/>
            <a:gdLst/>
            <a:ahLst/>
            <a:cxnLst/>
            <a:rect l="l" t="t" r="r" b="b"/>
            <a:pathLst>
              <a:path w="2788920" h="2788920">
                <a:moveTo>
                  <a:pt x="0" y="1394460"/>
                </a:moveTo>
                <a:cubicBezTo>
                  <a:pt x="0" y="624321"/>
                  <a:pt x="624321" y="0"/>
                  <a:pt x="1394460" y="0"/>
                </a:cubicBezTo>
                <a:cubicBezTo>
                  <a:pt x="2164599" y="0"/>
                  <a:pt x="2788920" y="624321"/>
                  <a:pt x="2788920" y="1394460"/>
                </a:cubicBezTo>
                <a:cubicBezTo>
                  <a:pt x="2788920" y="2164599"/>
                  <a:pt x="2164599" y="2788920"/>
                  <a:pt x="1394460" y="2788920"/>
                </a:cubicBezTo>
                <a:cubicBezTo>
                  <a:pt x="624321" y="2788920"/>
                  <a:pt x="0" y="2164599"/>
                  <a:pt x="0" y="1394460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115845" y="2014855"/>
            <a:ext cx="2788920" cy="2788920"/>
          </a:xfrm>
          <a:custGeom>
            <a:avLst/>
            <a:gdLst/>
            <a:ahLst/>
            <a:cxnLst/>
            <a:rect l="l" t="t" r="r" b="b"/>
            <a:pathLst>
              <a:path w="2788920" h="2788920">
                <a:moveTo>
                  <a:pt x="0" y="1394460"/>
                </a:moveTo>
                <a:cubicBezTo>
                  <a:pt x="0" y="624321"/>
                  <a:pt x="624321" y="0"/>
                  <a:pt x="1394460" y="0"/>
                </a:cubicBezTo>
                <a:cubicBezTo>
                  <a:pt x="2164599" y="0"/>
                  <a:pt x="2788920" y="624321"/>
                  <a:pt x="2788920" y="1394460"/>
                </a:cubicBezTo>
                <a:cubicBezTo>
                  <a:pt x="2788920" y="2164599"/>
                  <a:pt x="2164599" y="2788920"/>
                  <a:pt x="1394460" y="2788920"/>
                </a:cubicBezTo>
                <a:cubicBezTo>
                  <a:pt x="624321" y="2788920"/>
                  <a:pt x="0" y="2164599"/>
                  <a:pt x="0" y="1394460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44035" y="6329237"/>
            <a:ext cx="6434632" cy="268210"/>
          </a:xfrm>
          <a:custGeom>
            <a:avLst/>
            <a:gdLst/>
            <a:ahLst/>
            <a:cxnLst/>
            <a:rect l="l" t="t" r="r" b="b"/>
            <a:pathLst>
              <a:path w="6434632" h="268210">
                <a:moveTo>
                  <a:pt x="0" y="268210"/>
                </a:moveTo>
                <a:lnTo>
                  <a:pt x="0" y="0"/>
                </a:lnTo>
                <a:lnTo>
                  <a:pt x="6434632" y="0"/>
                </a:lnTo>
                <a:lnTo>
                  <a:pt x="6434632" y="268210"/>
                </a:lnTo>
                <a:lnTo>
                  <a:pt x="0" y="26821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BFBFB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Exploring the Evolution and Strategies of Football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544037" y="0"/>
            <a:ext cx="11103928" cy="1130300"/>
          </a:xfrm>
          <a:custGeom>
            <a:avLst/>
            <a:gdLst/>
            <a:ahLst/>
            <a:cxnLst/>
            <a:rect l="l" t="t" r="r" b="b"/>
            <a:pathLst>
              <a:path w="11103928" h="1130300">
                <a:moveTo>
                  <a:pt x="0" y="1130300"/>
                </a:moveTo>
                <a:lnTo>
                  <a:pt x="0" y="0"/>
                </a:lnTo>
                <a:lnTo>
                  <a:pt x="11103928" y="0"/>
                </a:lnTo>
                <a:lnTo>
                  <a:pt x="11103928" y="1130300"/>
                </a:lnTo>
                <a:lnTo>
                  <a:pt x="0" y="11303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8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Modern Game of Football</a:t>
            </a:r>
            <a:endParaRPr lang="en-US" sz="2800" dirty="0"/>
          </a:p>
        </p:txBody>
      </p:sp>
      <p:sp>
        <p:nvSpPr>
          <p:cNvPr id="9" name="Text 7"/>
          <p:cNvSpPr/>
          <p:nvPr/>
        </p:nvSpPr>
        <p:spPr>
          <a:xfrm>
            <a:off x="0" y="0"/>
            <a:ext cx="91440" cy="1130300"/>
          </a:xfrm>
          <a:custGeom>
            <a:avLst/>
            <a:gdLst/>
            <a:ahLst/>
            <a:cxnLst/>
            <a:rect l="l" t="t" r="r" b="b"/>
            <a:pathLst>
              <a:path w="91440" h="1130300">
                <a:moveTo>
                  <a:pt x="0" y="1130300"/>
                </a:moveTo>
                <a:lnTo>
                  <a:pt x="0" y="0"/>
                </a:lnTo>
                <a:lnTo>
                  <a:pt x="91440" y="0"/>
                </a:lnTo>
                <a:lnTo>
                  <a:pt x="91440" y="1130300"/>
                </a:lnTo>
                <a:lnTo>
                  <a:pt x="0" y="1130300"/>
                </a:lnTo>
              </a:path>
            </a:pathLst>
          </a:custGeom>
          <a:solidFill>
            <a:srgbClr val="5C00C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1190765" y="614024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86935" y="2769235"/>
            <a:ext cx="2103120" cy="1280160"/>
          </a:xfrm>
          <a:custGeom>
            <a:avLst/>
            <a:gdLst/>
            <a:ahLst/>
            <a:cxnLst/>
            <a:rect l="l" t="t" r="r" b="b"/>
            <a:pathLst>
              <a:path w="2103120" h="1280160">
                <a:moveTo>
                  <a:pt x="0" y="1280160"/>
                </a:moveTo>
                <a:lnTo>
                  <a:pt x="0" y="0"/>
                </a:lnTo>
                <a:lnTo>
                  <a:pt x="2103120" y="0"/>
                </a:lnTo>
                <a:lnTo>
                  <a:pt x="2103120" y="1280160"/>
                </a:lnTo>
                <a:lnTo>
                  <a:pt x="0" y="12801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90000"/>
              </a:lnSpc>
              <a:spcBef>
                <a:spcPts val="854"/>
              </a:spcBef>
              <a:buNone/>
            </a:pPr>
            <a:r>
              <a:rPr lang="en-US" sz="1025" dirty="0">
                <a:solidFill>
                  <a:srgbClr val="120029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Over the years, football tactics have evolved significantly, from traditional formations like 2-3-5 to modern systems such as 4-3-3 and 4-2-3-1.</a:t>
            </a:r>
            <a:endParaRPr lang="en-US" sz="1025" dirty="0"/>
          </a:p>
          <a:p>
            <a:pPr algn="ctr" marL="0" indent="0">
              <a:lnSpc>
                <a:spcPct val="90000"/>
              </a:lnSpc>
              <a:spcBef>
                <a:spcPts val="854"/>
              </a:spcBef>
              <a:buNone/>
            </a:pPr>
            <a:r>
              <a:rPr lang="en-US" sz="1025" dirty="0">
                <a:solidFill>
                  <a:srgbClr val="120029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Coaches now focus on possession-based play, high pressing, and tactical flexibility to outsmart opponents.</a:t>
            </a:r>
            <a:endParaRPr lang="en-US" sz="1025" dirty="0"/>
          </a:p>
        </p:txBody>
      </p:sp>
      <p:sp>
        <p:nvSpPr>
          <p:cNvPr id="12" name="Text 10"/>
          <p:cNvSpPr/>
          <p:nvPr/>
        </p:nvSpPr>
        <p:spPr>
          <a:xfrm>
            <a:off x="3675855" y="2769235"/>
            <a:ext cx="2103120" cy="1280160"/>
          </a:xfrm>
          <a:custGeom>
            <a:avLst/>
            <a:gdLst/>
            <a:ahLst/>
            <a:cxnLst/>
            <a:rect l="l" t="t" r="r" b="b"/>
            <a:pathLst>
              <a:path w="2103120" h="1280160">
                <a:moveTo>
                  <a:pt x="0" y="1280160"/>
                </a:moveTo>
                <a:lnTo>
                  <a:pt x="0" y="0"/>
                </a:lnTo>
                <a:lnTo>
                  <a:pt x="2103120" y="0"/>
                </a:lnTo>
                <a:lnTo>
                  <a:pt x="2103120" y="1280160"/>
                </a:lnTo>
                <a:lnTo>
                  <a:pt x="0" y="12801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90000"/>
              </a:lnSpc>
              <a:spcBef>
                <a:spcPts val="929"/>
              </a:spcBef>
              <a:buNone/>
            </a:pPr>
            <a:r>
              <a:rPr lang="en-US" sz="1115" dirty="0">
                <a:solidFill>
                  <a:srgbClr val="120029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The modern game incorporates technology for VAR (Video Assistant Referee) to ensure fair play and accurate decision-making.</a:t>
            </a:r>
            <a:endParaRPr lang="en-US" sz="1115" dirty="0"/>
          </a:p>
          <a:p>
            <a:pPr algn="ctr" marL="0" indent="0">
              <a:lnSpc>
                <a:spcPct val="90000"/>
              </a:lnSpc>
              <a:spcBef>
                <a:spcPts val="929"/>
              </a:spcBef>
              <a:buNone/>
            </a:pPr>
            <a:r>
              <a:rPr lang="en-US" sz="1115" dirty="0">
                <a:solidFill>
                  <a:srgbClr val="120029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Goal-line technology has also been introduced to determine if the ball has crossed the goal line.</a:t>
            </a:r>
            <a:endParaRPr lang="en-US" sz="1115" dirty="0"/>
          </a:p>
        </p:txBody>
      </p:sp>
      <p:sp>
        <p:nvSpPr>
          <p:cNvPr id="13" name="Text 11"/>
          <p:cNvSpPr/>
          <p:nvPr/>
        </p:nvSpPr>
        <p:spPr>
          <a:xfrm>
            <a:off x="6458745" y="2769235"/>
            <a:ext cx="2103120" cy="1280160"/>
          </a:xfrm>
          <a:custGeom>
            <a:avLst/>
            <a:gdLst/>
            <a:ahLst/>
            <a:cxnLst/>
            <a:rect l="l" t="t" r="r" b="b"/>
            <a:pathLst>
              <a:path w="2103120" h="1280160">
                <a:moveTo>
                  <a:pt x="0" y="1280160"/>
                </a:moveTo>
                <a:lnTo>
                  <a:pt x="0" y="0"/>
                </a:lnTo>
                <a:lnTo>
                  <a:pt x="2103120" y="0"/>
                </a:lnTo>
                <a:lnTo>
                  <a:pt x="2103120" y="1280160"/>
                </a:lnTo>
                <a:lnTo>
                  <a:pt x="0" y="12801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90000"/>
              </a:lnSpc>
              <a:spcBef>
                <a:spcPts val="878"/>
              </a:spcBef>
              <a:buNone/>
            </a:pPr>
            <a:r>
              <a:rPr lang="en-US" sz="1054" dirty="0">
                <a:solidFill>
                  <a:srgbClr val="120029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Football has become a global phenomenon, with players from diverse backgrounds showcasing their skills in top leagues worldwide.</a:t>
            </a:r>
            <a:endParaRPr lang="en-US" sz="1054" dirty="0"/>
          </a:p>
          <a:p>
            <a:pPr algn="ctr" marL="0" indent="0">
              <a:lnSpc>
                <a:spcPct val="90000"/>
              </a:lnSpc>
              <a:spcBef>
                <a:spcPts val="878"/>
              </a:spcBef>
              <a:buNone/>
            </a:pPr>
            <a:r>
              <a:rPr lang="en-US" sz="1054" dirty="0">
                <a:solidFill>
                  <a:srgbClr val="120029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The sport's popularity transcends borders, uniting fans and players from different cultures and nations.</a:t>
            </a:r>
            <a:endParaRPr lang="en-US" sz="1054" dirty="0"/>
          </a:p>
        </p:txBody>
      </p:sp>
      <p:sp>
        <p:nvSpPr>
          <p:cNvPr id="14" name="Text 12"/>
          <p:cNvSpPr/>
          <p:nvPr/>
        </p:nvSpPr>
        <p:spPr>
          <a:xfrm>
            <a:off x="8904765" y="2014855"/>
            <a:ext cx="2788920" cy="2788920"/>
          </a:xfrm>
          <a:custGeom>
            <a:avLst/>
            <a:gdLst/>
            <a:ahLst/>
            <a:cxnLst/>
            <a:rect l="l" t="t" r="r" b="b"/>
            <a:pathLst>
              <a:path w="2788920" h="2788920">
                <a:moveTo>
                  <a:pt x="0" y="1394460"/>
                </a:moveTo>
                <a:cubicBezTo>
                  <a:pt x="0" y="624321"/>
                  <a:pt x="624321" y="0"/>
                  <a:pt x="1394460" y="0"/>
                </a:cubicBezTo>
                <a:cubicBezTo>
                  <a:pt x="2164599" y="0"/>
                  <a:pt x="2788920" y="624321"/>
                  <a:pt x="2788920" y="1394460"/>
                </a:cubicBezTo>
                <a:cubicBezTo>
                  <a:pt x="2788920" y="2164599"/>
                  <a:pt x="2164599" y="2788920"/>
                  <a:pt x="1394460" y="2788920"/>
                </a:cubicBezTo>
                <a:cubicBezTo>
                  <a:pt x="624321" y="2788920"/>
                  <a:pt x="0" y="2164599"/>
                  <a:pt x="0" y="1394460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9247665" y="2769235"/>
            <a:ext cx="2103120" cy="1280160"/>
          </a:xfrm>
          <a:custGeom>
            <a:avLst/>
            <a:gdLst/>
            <a:ahLst/>
            <a:cxnLst/>
            <a:rect l="l" t="t" r="r" b="b"/>
            <a:pathLst>
              <a:path w="2103120" h="1280160">
                <a:moveTo>
                  <a:pt x="0" y="1280160"/>
                </a:moveTo>
                <a:lnTo>
                  <a:pt x="0" y="0"/>
                </a:lnTo>
                <a:lnTo>
                  <a:pt x="2103120" y="0"/>
                </a:lnTo>
                <a:lnTo>
                  <a:pt x="2103120" y="1280160"/>
                </a:lnTo>
                <a:lnTo>
                  <a:pt x="0" y="12801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90000"/>
              </a:lnSpc>
              <a:spcBef>
                <a:spcPts val="878"/>
              </a:spcBef>
              <a:buNone/>
            </a:pPr>
            <a:r>
              <a:rPr lang="en-US" sz="1054" dirty="0">
                <a:solidFill>
                  <a:srgbClr val="120029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Football has become a global phenomenon, with players from diverse backgrounds showcasing their skills in top leagues worldwide.</a:t>
            </a:r>
            <a:endParaRPr lang="en-US" sz="1054" dirty="0"/>
          </a:p>
          <a:p>
            <a:pPr algn="ctr" marL="0" indent="0">
              <a:lnSpc>
                <a:spcPct val="90000"/>
              </a:lnSpc>
              <a:spcBef>
                <a:spcPts val="878"/>
              </a:spcBef>
              <a:buNone/>
            </a:pPr>
            <a:r>
              <a:rPr lang="en-US" sz="1054" dirty="0">
                <a:solidFill>
                  <a:srgbClr val="120029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The sport's popularity transcends borders, uniting fans and players from different cultures and nations.</a:t>
            </a:r>
            <a:endParaRPr lang="en-US" sz="1054" dirty="0"/>
          </a:p>
        </p:txBody>
      </p:sp>
      <p:sp>
        <p:nvSpPr>
          <p:cNvPr id="16" name="Text 14"/>
          <p:cNvSpPr/>
          <p:nvPr/>
        </p:nvSpPr>
        <p:spPr>
          <a:xfrm>
            <a:off x="544035" y="2014855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6"/>
                  <a:pt x="163756" y="0"/>
                  <a:pt x="365760" y="0"/>
                </a:cubicBezTo>
                <a:cubicBezTo>
                  <a:pt x="567764" y="0"/>
                  <a:pt x="731520" y="163756"/>
                  <a:pt x="731520" y="365760"/>
                </a:cubicBezTo>
                <a:cubicBezTo>
                  <a:pt x="731520" y="567764"/>
                  <a:pt x="567764" y="731520"/>
                  <a:pt x="365760" y="731520"/>
                </a:cubicBezTo>
                <a:cubicBezTo>
                  <a:pt x="163756" y="731520"/>
                  <a:pt x="0" y="567764"/>
                  <a:pt x="0" y="365760"/>
                </a:cubicBezTo>
              </a:path>
            </a:pathLst>
          </a:custGeom>
          <a:solidFill>
            <a:srgbClr val="5C00C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01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3332955" y="2014855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6"/>
                  <a:pt x="163756" y="0"/>
                  <a:pt x="365760" y="0"/>
                </a:cubicBezTo>
                <a:cubicBezTo>
                  <a:pt x="567764" y="0"/>
                  <a:pt x="731520" y="163756"/>
                  <a:pt x="731520" y="365760"/>
                </a:cubicBezTo>
                <a:cubicBezTo>
                  <a:pt x="731520" y="567764"/>
                  <a:pt x="567764" y="731520"/>
                  <a:pt x="365760" y="731520"/>
                </a:cubicBezTo>
                <a:cubicBezTo>
                  <a:pt x="163756" y="731520"/>
                  <a:pt x="0" y="567764"/>
                  <a:pt x="0" y="365760"/>
                </a:cubicBezTo>
              </a:path>
            </a:pathLst>
          </a:custGeom>
          <a:solidFill>
            <a:srgbClr val="5C00C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02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6115845" y="2014855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6"/>
                  <a:pt x="163756" y="0"/>
                  <a:pt x="365760" y="0"/>
                </a:cubicBezTo>
                <a:cubicBezTo>
                  <a:pt x="567764" y="0"/>
                  <a:pt x="731520" y="163756"/>
                  <a:pt x="731520" y="365760"/>
                </a:cubicBezTo>
                <a:cubicBezTo>
                  <a:pt x="731520" y="567764"/>
                  <a:pt x="567764" y="731520"/>
                  <a:pt x="365760" y="731520"/>
                </a:cubicBezTo>
                <a:cubicBezTo>
                  <a:pt x="163756" y="731520"/>
                  <a:pt x="0" y="567764"/>
                  <a:pt x="0" y="365760"/>
                </a:cubicBezTo>
              </a:path>
            </a:pathLst>
          </a:custGeom>
          <a:solidFill>
            <a:srgbClr val="5C00C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03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8904765" y="2014855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6"/>
                  <a:pt x="163756" y="0"/>
                  <a:pt x="365760" y="0"/>
                </a:cubicBezTo>
                <a:cubicBezTo>
                  <a:pt x="567764" y="0"/>
                  <a:pt x="731520" y="163756"/>
                  <a:pt x="731520" y="365760"/>
                </a:cubicBezTo>
                <a:cubicBezTo>
                  <a:pt x="731520" y="567764"/>
                  <a:pt x="567764" y="731520"/>
                  <a:pt x="365760" y="731520"/>
                </a:cubicBezTo>
                <a:cubicBezTo>
                  <a:pt x="163756" y="731520"/>
                  <a:pt x="0" y="567764"/>
                  <a:pt x="0" y="365760"/>
                </a:cubicBezTo>
              </a:path>
            </a:pathLst>
          </a:custGeom>
          <a:solidFill>
            <a:srgbClr val="5C00C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04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2024-11-03T21:30:44Z</dcterms:created>
  <dcterms:modified xsi:type="dcterms:W3CDTF">2024-11-03T21:30:44Z</dcterms:modified>
</cp:coreProperties>
</file>