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cf320d79a253d99a75eb857525c07d62b8372bc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dab7e2f2a1e814efa9d763f20612c18d907afc8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c17d5c6ca6f4bb3dd7f0a501da2944b689c282b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c8d7e50495c993aad0210cd55ac894bc2f54d03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97cc1c0d1daaefbacb832ef4ccbbcec8b99ef5e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d071e597ceadcfc36c5b51071c7e15663124cf5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a3d18904d825efc94cab5930744a3ca7142b916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33435170c6f01d9c0934c4915acf968f7fdc785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f9a506aa446ce0a5892e351d89a52b02b9a1ec4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1fee88628c41871c3f634753de90b24caa5bb79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1f3edc2fe46088cc49e0e67f1b9e05ac3618c9d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d6fce2e4dff9bfb430dfdbecc3c903eba3a77d8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6a3ab955fcabe8fb6720f0031f4059eb947eac7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59939" r="-5993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Exploring, Creating, Comparing, and Applying Fractions in Real Life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Fractions: A Journey Through Everyday Mathematics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Fractions!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is a Fraction?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Real-Life Examples of Fractions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Fractions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Comparing Fractions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Equivalent Fractions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Real-World Applications of Fractions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Interactive Activity: Fraction Match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Interactive Activity: Fraction Scavenger Hunt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Key Takeaways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Teaching Tips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 Engagement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Safety Considerations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and Final Thoughts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Fractions are essential for understanding parts of a whole.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help us navigate real-world scenarios with accuracy and clarity.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Importance of Fractions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this lesson, we're going to explore what fractions are.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We'll learn how to create them and compare them using everyday objects.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Fractions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Fractions are all around us, from the pizza we eat to the toys we play with.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fractions will help you solve problems and make sense of the world in a more precise way.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Fractions in Everyday Life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Welcome to Fractions!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Fractions: A Journey Through Everyday Mathematics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9" y="4663440"/>
                  <a:pt x="0" y="4617505"/>
                  <a:pt x="0" y="4560844"/>
                </a:cubicBezTo>
                <a:lnTo>
                  <a:pt x="0" y="102596"/>
                </a:lnTo>
                <a:cubicBezTo>
                  <a:pt x="0" y="45935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35"/>
                  <a:pt x="3657600" y="102596"/>
                </a:cubicBezTo>
                <a:lnTo>
                  <a:pt x="3657600" y="4560844"/>
                </a:lnTo>
                <a:cubicBezTo>
                  <a:pt x="3657600" y="4617505"/>
                  <a:pt x="3611661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9" y="4663440"/>
                  <a:pt x="0" y="4617505"/>
                  <a:pt x="0" y="4560844"/>
                </a:cubicBezTo>
                <a:lnTo>
                  <a:pt x="0" y="102596"/>
                </a:lnTo>
                <a:cubicBezTo>
                  <a:pt x="0" y="45935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35"/>
                  <a:pt x="3657600" y="102596"/>
                </a:cubicBezTo>
                <a:lnTo>
                  <a:pt x="3657600" y="4560844"/>
                </a:lnTo>
                <a:cubicBezTo>
                  <a:pt x="3657600" y="4617505"/>
                  <a:pt x="3611661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is a Fraction?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4358" y="2363586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fraction is a way to show part of a whole.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consists of a numerator (the top number) and a denominator (the bottom number), separated by a line.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14358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Components of a Fraction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4314460" y="2363586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fraction is a way to show part of a whole.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consists of a numerator (the top number) and a denominator (the bottom number), separated by a line.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314460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a Fraction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Fractions: A Journey Through Everyday Mathematics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32129" r="-13212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Real-Life Examples of Fractions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Fractions are used in cooking, measuring ingredients, and dividing objects.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essential for precise and fair distribution in various tasks.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Fractions in Daily Activities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If you have a cake that's cut into 12 pieces, and you eat 3 of them, you've eaten 3/12 of the cake.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demonstrates how fractions are used to represent parts of a whole.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Cake and Fractions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If you have a pizza that's cut into 8 slices, and you eat 2 of them, you've eaten 2/8 of the pizza.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is a simple way to understand fractions in everyday life.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Pizza and Fractions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Fractions: A Journey Through Everyday Mathematics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258562" y="1448544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73" y="4376040"/>
                </a:moveTo>
                <a:cubicBezTo>
                  <a:pt x="54979" y="4376040"/>
                  <a:pt x="0" y="4321077"/>
                  <a:pt x="0" y="4253292"/>
                </a:cubicBezTo>
                <a:lnTo>
                  <a:pt x="0" y="122748"/>
                </a:lnTo>
                <a:cubicBezTo>
                  <a:pt x="0" y="54963"/>
                  <a:pt x="54979" y="0"/>
                  <a:pt x="122773" y="0"/>
                </a:cubicBezTo>
                <a:lnTo>
                  <a:pt x="5262080" y="0"/>
                </a:lnTo>
                <a:cubicBezTo>
                  <a:pt x="5329875" y="0"/>
                  <a:pt x="5384854" y="54963"/>
                  <a:pt x="5384854" y="122748"/>
                </a:cubicBezTo>
                <a:lnTo>
                  <a:pt x="5384854" y="4253292"/>
                </a:lnTo>
                <a:cubicBezTo>
                  <a:pt x="5384854" y="4321077"/>
                  <a:pt x="5329875" y="4376040"/>
                  <a:pt x="5262080" y="4376040"/>
                </a:cubicBezTo>
                <a:lnTo>
                  <a:pt x="122773" y="43760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1448544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73" y="4376040"/>
                </a:moveTo>
                <a:cubicBezTo>
                  <a:pt x="54979" y="4376040"/>
                  <a:pt x="0" y="4321077"/>
                  <a:pt x="0" y="4253292"/>
                </a:cubicBezTo>
                <a:lnTo>
                  <a:pt x="0" y="122748"/>
                </a:lnTo>
                <a:cubicBezTo>
                  <a:pt x="0" y="54963"/>
                  <a:pt x="54979" y="0"/>
                  <a:pt x="122773" y="0"/>
                </a:cubicBezTo>
                <a:lnTo>
                  <a:pt x="5262080" y="0"/>
                </a:lnTo>
                <a:cubicBezTo>
                  <a:pt x="5329875" y="0"/>
                  <a:pt x="5384854" y="54963"/>
                  <a:pt x="5384854" y="122748"/>
                </a:cubicBezTo>
                <a:lnTo>
                  <a:pt x="5384854" y="4253292"/>
                </a:lnTo>
                <a:cubicBezTo>
                  <a:pt x="5384854" y="4321077"/>
                  <a:pt x="5329875" y="4376040"/>
                  <a:pt x="5262080" y="4376040"/>
                </a:cubicBezTo>
                <a:lnTo>
                  <a:pt x="122773" y="43760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Fractions: A Journey Through Everyday Mathematics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Fractions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6548122" y="2387912"/>
            <a:ext cx="47802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If you have a toy box with 12 toys and divide it into 4 parts, each part will have 3 toys.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division can be represented as the fraction 3/12.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6548122" y="1799830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 of Fraction Creation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38200" y="2387912"/>
            <a:ext cx="47802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To create a fraction, you need to divide a whole into equal parts.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Fractions represent parts of a whole and are written as one number over another.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838200" y="1799830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Fractions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Comparing Fractions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Fractions: A Journey Through Everyday Mathematics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Then, you can compare the numerators to determine which fraction is bigger or smaller.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final step reveals the relative size of the fractions.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Comparing Numerators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 example, to compare 1/4 and 1/2, you need to convert both fractions to equivalent fractions with the same denominator, such as 2/8 and 4/8.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step simplifies the comparison process.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Using Common Denominators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To compare fractions, you need to consider both the numerator and the denominator.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an accurate comparison of their values.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Fraction Comparison</a:t>
            </a:r>
            <a:endParaRPr lang="en-US" sz="166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258562" y="1419516"/>
            <a:ext cx="5384800" cy="4480560"/>
          </a:xfrm>
          <a:custGeom>
            <a:avLst/>
            <a:gdLst/>
            <a:ahLst/>
            <a:cxnLst/>
            <a:rect l="l" t="t" r="r" b="b"/>
            <a:pathLst>
              <a:path w="5384800" h="4480560">
                <a:moveTo>
                  <a:pt x="125681" y="4480560"/>
                </a:moveTo>
                <a:cubicBezTo>
                  <a:pt x="56271" y="4480560"/>
                  <a:pt x="0" y="4424284"/>
                  <a:pt x="0" y="4354880"/>
                </a:cubicBezTo>
                <a:lnTo>
                  <a:pt x="0" y="125680"/>
                </a:lnTo>
                <a:cubicBezTo>
                  <a:pt x="0" y="56276"/>
                  <a:pt x="56271" y="0"/>
                  <a:pt x="125681" y="0"/>
                </a:cubicBezTo>
                <a:lnTo>
                  <a:pt x="5259119" y="0"/>
                </a:lnTo>
                <a:cubicBezTo>
                  <a:pt x="5328529" y="0"/>
                  <a:pt x="5384800" y="56276"/>
                  <a:pt x="5384800" y="125680"/>
                </a:cubicBezTo>
                <a:lnTo>
                  <a:pt x="5384800" y="4354880"/>
                </a:lnTo>
                <a:cubicBezTo>
                  <a:pt x="5384800" y="4424284"/>
                  <a:pt x="5328529" y="4480560"/>
                  <a:pt x="5259119" y="4480560"/>
                </a:cubicBezTo>
                <a:lnTo>
                  <a:pt x="125681" y="4480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1419516"/>
            <a:ext cx="5384800" cy="4480560"/>
          </a:xfrm>
          <a:custGeom>
            <a:avLst/>
            <a:gdLst/>
            <a:ahLst/>
            <a:cxnLst/>
            <a:rect l="l" t="t" r="r" b="b"/>
            <a:pathLst>
              <a:path w="5384800" h="4480560">
                <a:moveTo>
                  <a:pt x="125681" y="4480560"/>
                </a:moveTo>
                <a:cubicBezTo>
                  <a:pt x="56271" y="4480560"/>
                  <a:pt x="0" y="4424284"/>
                  <a:pt x="0" y="4354880"/>
                </a:cubicBezTo>
                <a:lnTo>
                  <a:pt x="0" y="125680"/>
                </a:lnTo>
                <a:cubicBezTo>
                  <a:pt x="0" y="56276"/>
                  <a:pt x="56271" y="0"/>
                  <a:pt x="125681" y="0"/>
                </a:cubicBezTo>
                <a:lnTo>
                  <a:pt x="5259119" y="0"/>
                </a:lnTo>
                <a:cubicBezTo>
                  <a:pt x="5328529" y="0"/>
                  <a:pt x="5384800" y="56276"/>
                  <a:pt x="5384800" y="125680"/>
                </a:cubicBezTo>
                <a:lnTo>
                  <a:pt x="5384800" y="4354880"/>
                </a:lnTo>
                <a:cubicBezTo>
                  <a:pt x="5384800" y="4424284"/>
                  <a:pt x="5328529" y="4480560"/>
                  <a:pt x="5259119" y="4480560"/>
                </a:cubicBezTo>
                <a:lnTo>
                  <a:pt x="125681" y="4480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Fractions: A Journey Through Everyday Mathematics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Equivalent Fractions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6548122" y="3171687"/>
            <a:ext cx="47802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 example, 1/2 is equivalent to 2/4 or 3/6.</a:t>
            </a:r>
            <a:endParaRPr lang="en-US" sz="16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Equivalent fractions are fractions that have the same value but different forms.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548122" y="2583605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Equivalent Fractions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38200" y="3171687"/>
            <a:ext cx="47802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Equivalent fractions are fractions that have the same value but different forms.</a:t>
            </a:r>
            <a:endParaRPr lang="en-US" sz="16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 example, 1/2 is equivalent to 2/4 or 3/6.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8200" y="2583605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Equivalent Fractions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2834639" y="166742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365760" y="731520"/>
                </a:moveTo>
                <a:cubicBezTo>
                  <a:pt x="163758" y="731520"/>
                  <a:pt x="0" y="567762"/>
                  <a:pt x="0" y="365760"/>
                </a:cubicBezTo>
                <a:lnTo>
                  <a:pt x="0" y="365760"/>
                </a:lnTo>
                <a:cubicBezTo>
                  <a:pt x="0" y="163758"/>
                  <a:pt x="163758" y="0"/>
                  <a:pt x="365760" y="0"/>
                </a:cubicBezTo>
                <a:lnTo>
                  <a:pt x="365760" y="0"/>
                </a:lnTo>
                <a:cubicBezTo>
                  <a:pt x="567762" y="0"/>
                  <a:pt x="731520" y="163758"/>
                  <a:pt x="731520" y="365760"/>
                </a:cubicBezTo>
                <a:lnTo>
                  <a:pt x="731520" y="365760"/>
                </a:lnTo>
                <a:cubicBezTo>
                  <a:pt x="731520" y="567762"/>
                  <a:pt x="567762" y="731520"/>
                  <a:pt x="365760" y="73152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2834639" y="166742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596544" y="166742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365760" y="731520"/>
                </a:moveTo>
                <a:cubicBezTo>
                  <a:pt x="163758" y="731520"/>
                  <a:pt x="0" y="567762"/>
                  <a:pt x="0" y="365760"/>
                </a:cubicBezTo>
                <a:lnTo>
                  <a:pt x="0" y="365760"/>
                </a:lnTo>
                <a:cubicBezTo>
                  <a:pt x="0" y="163758"/>
                  <a:pt x="163758" y="0"/>
                  <a:pt x="365760" y="0"/>
                </a:cubicBezTo>
                <a:lnTo>
                  <a:pt x="365760" y="0"/>
                </a:lnTo>
                <a:cubicBezTo>
                  <a:pt x="567762" y="0"/>
                  <a:pt x="731520" y="163758"/>
                  <a:pt x="731520" y="365760"/>
                </a:cubicBezTo>
                <a:lnTo>
                  <a:pt x="731520" y="365760"/>
                </a:lnTo>
                <a:cubicBezTo>
                  <a:pt x="731520" y="567762"/>
                  <a:pt x="567762" y="731520"/>
                  <a:pt x="365760" y="73152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596544" y="166742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 of Fractions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Fractions: A Journey Through Everyday Mathematics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Fractions in Professional Domains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69"/>
              </a:spcBef>
              <a:buNone/>
            </a:pPr>
            <a:r>
              <a:rPr lang="en-US" sz="1216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Fractions are used in science, engineering, and finance to solve problems and make informed decisions.</a:t>
            </a:r>
            <a:endParaRPr lang="en-US" sz="1216" dirty="0"/>
          </a:p>
          <a:p>
            <a:pPr algn="l" marL="0" indent="0">
              <a:lnSpc>
                <a:spcPct val="90000"/>
              </a:lnSpc>
              <a:spcBef>
                <a:spcPts val="869"/>
              </a:spcBef>
              <a:buNone/>
            </a:pPr>
            <a:r>
              <a:rPr lang="en-US" sz="1216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essential for precision and effective problem-solving in these fields.</a:t>
            </a:r>
            <a:endParaRPr lang="en-US" sz="1216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Fractions in Creative Fields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Fractions are used in music, art, and design to create rhythm, patterns, and proportions.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play a key role in achieving harmony and balance in creative works.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Fractions in Everyday Life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Fractions are used in cooking, measuring ingredients, and dividing objects.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help in ensuring accuracy and fairness in daily tasks.</a:t>
            </a:r>
            <a:endParaRPr lang="en-US" sz="125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Activity: Fraction Match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4358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Ask students to match the fraction cards with their corresponding pictures.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interactive activity reinforces their understanding of fractions through hands-on learning.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14358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Matching Activity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221980" y="1614172"/>
            <a:ext cx="365760" cy="292646"/>
          </a:xfrm>
          <a:custGeom>
            <a:avLst/>
            <a:gdLst/>
            <a:ahLst/>
            <a:cxnLst/>
            <a:rect l="l" t="t" r="r" b="b"/>
            <a:pathLst>
              <a:path w="365760" h="292646">
                <a:moveTo>
                  <a:pt x="139845" y="28000"/>
                </a:moveTo>
                <a:cubicBezTo>
                  <a:pt x="141959" y="26800"/>
                  <a:pt x="144647" y="27485"/>
                  <a:pt x="145847" y="29601"/>
                </a:cubicBezTo>
                <a:lnTo>
                  <a:pt x="241288" y="194937"/>
                </a:lnTo>
                <a:cubicBezTo>
                  <a:pt x="242488" y="197053"/>
                  <a:pt x="241804" y="199737"/>
                  <a:pt x="239686" y="200940"/>
                </a:cubicBezTo>
                <a:lnTo>
                  <a:pt x="129443" y="264605"/>
                </a:lnTo>
                <a:cubicBezTo>
                  <a:pt x="127328" y="265805"/>
                  <a:pt x="124640" y="265120"/>
                  <a:pt x="123440" y="263004"/>
                </a:cubicBezTo>
                <a:lnTo>
                  <a:pt x="27999" y="97668"/>
                </a:lnTo>
                <a:cubicBezTo>
                  <a:pt x="26799" y="95552"/>
                  <a:pt x="27483" y="92868"/>
                  <a:pt x="29601" y="91666"/>
                </a:cubicBezTo>
                <a:lnTo>
                  <a:pt x="139845" y="28000"/>
                </a:lnTo>
                <a:moveTo>
                  <a:pt x="15885" y="67891"/>
                </a:moveTo>
                <a:cubicBezTo>
                  <a:pt x="684" y="76691"/>
                  <a:pt x="-4517" y="96122"/>
                  <a:pt x="4283" y="111381"/>
                </a:cubicBezTo>
                <a:lnTo>
                  <a:pt x="99724" y="276717"/>
                </a:lnTo>
                <a:cubicBezTo>
                  <a:pt x="108525" y="291920"/>
                  <a:pt x="127958" y="297176"/>
                  <a:pt x="143217" y="288376"/>
                </a:cubicBezTo>
                <a:lnTo>
                  <a:pt x="253402" y="224711"/>
                </a:lnTo>
                <a:cubicBezTo>
                  <a:pt x="268603" y="215911"/>
                  <a:pt x="273863" y="196480"/>
                  <a:pt x="265063" y="181221"/>
                </a:cubicBezTo>
                <a:lnTo>
                  <a:pt x="169621" y="15885"/>
                </a:lnTo>
                <a:cubicBezTo>
                  <a:pt x="160821" y="682"/>
                  <a:pt x="141333" y="-4519"/>
                  <a:pt x="126129" y="4284"/>
                </a:cubicBezTo>
                <a:lnTo>
                  <a:pt x="15885" y="67891"/>
                </a:lnTo>
                <a:moveTo>
                  <a:pt x="185221" y="285178"/>
                </a:moveTo>
                <a:cubicBezTo>
                  <a:pt x="190766" y="289807"/>
                  <a:pt x="197909" y="292608"/>
                  <a:pt x="205736" y="292608"/>
                </a:cubicBezTo>
                <a:lnTo>
                  <a:pt x="333752" y="292608"/>
                </a:lnTo>
                <a:cubicBezTo>
                  <a:pt x="351411" y="292608"/>
                  <a:pt x="365756" y="278263"/>
                  <a:pt x="365756" y="260604"/>
                </a:cubicBezTo>
                <a:lnTo>
                  <a:pt x="365756" y="68579"/>
                </a:lnTo>
                <a:cubicBezTo>
                  <a:pt x="365756" y="50920"/>
                  <a:pt x="351411" y="36575"/>
                  <a:pt x="333752" y="36575"/>
                </a:cubicBezTo>
                <a:lnTo>
                  <a:pt x="205736" y="36575"/>
                </a:lnTo>
                <a:cubicBezTo>
                  <a:pt x="204709" y="36575"/>
                  <a:pt x="203736" y="36633"/>
                  <a:pt x="202708" y="36689"/>
                </a:cubicBezTo>
                <a:lnTo>
                  <a:pt x="280889" y="172079"/>
                </a:lnTo>
                <a:cubicBezTo>
                  <a:pt x="294718" y="196026"/>
                  <a:pt x="286489" y="226716"/>
                  <a:pt x="262543" y="240546"/>
                </a:cubicBezTo>
                <a:lnTo>
                  <a:pt x="185221" y="285178"/>
                </a:lnTo>
                <a:moveTo>
                  <a:pt x="332611" y="107211"/>
                </a:moveTo>
                <a:lnTo>
                  <a:pt x="305066" y="135729"/>
                </a:lnTo>
                <a:cubicBezTo>
                  <a:pt x="303237" y="137558"/>
                  <a:pt x="300209" y="137558"/>
                  <a:pt x="298493" y="135729"/>
                </a:cubicBezTo>
                <a:lnTo>
                  <a:pt x="270831" y="107211"/>
                </a:lnTo>
                <a:cubicBezTo>
                  <a:pt x="262828" y="98923"/>
                  <a:pt x="263285" y="85207"/>
                  <a:pt x="272261" y="77548"/>
                </a:cubicBezTo>
                <a:cubicBezTo>
                  <a:pt x="279975" y="70861"/>
                  <a:pt x="291807" y="72120"/>
                  <a:pt x="298950" y="79377"/>
                </a:cubicBezTo>
                <a:lnTo>
                  <a:pt x="301807" y="82351"/>
                </a:lnTo>
                <a:lnTo>
                  <a:pt x="304492" y="79377"/>
                </a:lnTo>
                <a:cubicBezTo>
                  <a:pt x="311635" y="72120"/>
                  <a:pt x="323350" y="70806"/>
                  <a:pt x="331294" y="77548"/>
                </a:cubicBezTo>
                <a:cubicBezTo>
                  <a:pt x="340153" y="85262"/>
                  <a:pt x="340552" y="98979"/>
                  <a:pt x="332553" y="107211"/>
                </a:cubicBezTo>
                <a:lnTo>
                  <a:pt x="332611" y="107211"/>
                </a:lnTo>
                <a:moveTo>
                  <a:pt x="97951" y="99611"/>
                </a:moveTo>
                <a:lnTo>
                  <a:pt x="93836" y="114984"/>
                </a:lnTo>
                <a:lnTo>
                  <a:pt x="82175" y="158474"/>
                </a:lnTo>
                <a:cubicBezTo>
                  <a:pt x="78174" y="173334"/>
                  <a:pt x="87033" y="188593"/>
                  <a:pt x="101835" y="192593"/>
                </a:cubicBezTo>
                <a:cubicBezTo>
                  <a:pt x="116637" y="196594"/>
                  <a:pt x="131952" y="187735"/>
                  <a:pt x="135953" y="172933"/>
                </a:cubicBezTo>
                <a:lnTo>
                  <a:pt x="137325" y="167903"/>
                </a:lnTo>
                <a:cubicBezTo>
                  <a:pt x="137383" y="167674"/>
                  <a:pt x="137438" y="167446"/>
                  <a:pt x="137497" y="167273"/>
                </a:cubicBezTo>
                <a:lnTo>
                  <a:pt x="147613" y="184818"/>
                </a:lnTo>
                <a:lnTo>
                  <a:pt x="140697" y="188818"/>
                </a:lnTo>
                <a:cubicBezTo>
                  <a:pt x="136867" y="190989"/>
                  <a:pt x="135609" y="195906"/>
                  <a:pt x="137782" y="199675"/>
                </a:cubicBezTo>
                <a:cubicBezTo>
                  <a:pt x="139954" y="203447"/>
                  <a:pt x="144870" y="204761"/>
                  <a:pt x="148641" y="202590"/>
                </a:cubicBezTo>
                <a:lnTo>
                  <a:pt x="176187" y="186702"/>
                </a:lnTo>
                <a:cubicBezTo>
                  <a:pt x="180016" y="184531"/>
                  <a:pt x="181274" y="179614"/>
                  <a:pt x="179102" y="175845"/>
                </a:cubicBezTo>
                <a:cubicBezTo>
                  <a:pt x="176929" y="172073"/>
                  <a:pt x="172013" y="170759"/>
                  <a:pt x="168242" y="172930"/>
                </a:cubicBezTo>
                <a:lnTo>
                  <a:pt x="161326" y="176931"/>
                </a:lnTo>
                <a:lnTo>
                  <a:pt x="151209" y="159387"/>
                </a:lnTo>
                <a:cubicBezTo>
                  <a:pt x="151439" y="159445"/>
                  <a:pt x="151666" y="159501"/>
                  <a:pt x="151838" y="159559"/>
                </a:cubicBezTo>
                <a:lnTo>
                  <a:pt x="156867" y="160932"/>
                </a:lnTo>
                <a:cubicBezTo>
                  <a:pt x="171728" y="164932"/>
                  <a:pt x="186984" y="156074"/>
                  <a:pt x="190985" y="141272"/>
                </a:cubicBezTo>
                <a:cubicBezTo>
                  <a:pt x="194987" y="126470"/>
                  <a:pt x="186128" y="111153"/>
                  <a:pt x="171326" y="107152"/>
                </a:cubicBezTo>
                <a:lnTo>
                  <a:pt x="127833" y="95493"/>
                </a:lnTo>
                <a:lnTo>
                  <a:pt x="112574" y="91206"/>
                </a:lnTo>
                <a:cubicBezTo>
                  <a:pt x="106231" y="89491"/>
                  <a:pt x="99659" y="93263"/>
                  <a:pt x="97943" y="99664"/>
                </a:cubicBezTo>
                <a:lnTo>
                  <a:pt x="97951" y="99611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4460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set of fraction cards with different fractions (e.g., 1/2, 1/4, 3/4) and their equivalent pictures (e.g., a pizza cut into halves, quarters, or three-quarters).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cards will help students visually understand the concept of fractions.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Fraction Cards and Visuals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314460" y="1597935"/>
            <a:ext cx="365760" cy="325120"/>
          </a:xfrm>
          <a:custGeom>
            <a:avLst/>
            <a:gdLst/>
            <a:ahLst/>
            <a:cxnLst/>
            <a:rect l="l" t="t" r="r" b="b"/>
            <a:pathLst>
              <a:path w="365760" h="325120">
                <a:moveTo>
                  <a:pt x="161417" y="204533"/>
                </a:moveTo>
                <a:cubicBezTo>
                  <a:pt x="156084" y="206945"/>
                  <a:pt x="152401" y="212281"/>
                  <a:pt x="152401" y="218438"/>
                </a:cubicBezTo>
                <a:cubicBezTo>
                  <a:pt x="152401" y="226885"/>
                  <a:pt x="159197" y="233680"/>
                  <a:pt x="167642" y="233680"/>
                </a:cubicBezTo>
                <a:cubicBezTo>
                  <a:pt x="173864" y="233680"/>
                  <a:pt x="179200" y="229996"/>
                  <a:pt x="181549" y="224664"/>
                </a:cubicBezTo>
                <a:lnTo>
                  <a:pt x="201995" y="245111"/>
                </a:lnTo>
                <a:cubicBezTo>
                  <a:pt x="190056" y="250827"/>
                  <a:pt x="176721" y="254000"/>
                  <a:pt x="162562" y="254000"/>
                </a:cubicBezTo>
                <a:cubicBezTo>
                  <a:pt x="112080" y="254000"/>
                  <a:pt x="71122" y="213041"/>
                  <a:pt x="71122" y="162560"/>
                </a:cubicBezTo>
                <a:cubicBezTo>
                  <a:pt x="71122" y="112079"/>
                  <a:pt x="112080" y="71120"/>
                  <a:pt x="162562" y="71120"/>
                </a:cubicBezTo>
                <a:cubicBezTo>
                  <a:pt x="176659" y="71120"/>
                  <a:pt x="190056" y="74296"/>
                  <a:pt x="201995" y="80009"/>
                </a:cubicBezTo>
                <a:lnTo>
                  <a:pt x="148210" y="133793"/>
                </a:lnTo>
                <a:cubicBezTo>
                  <a:pt x="132336" y="149669"/>
                  <a:pt x="132336" y="175386"/>
                  <a:pt x="148210" y="191262"/>
                </a:cubicBezTo>
                <a:lnTo>
                  <a:pt x="161417" y="204471"/>
                </a:lnTo>
                <a:lnTo>
                  <a:pt x="161417" y="204533"/>
                </a:lnTo>
                <a:moveTo>
                  <a:pt x="217042" y="260161"/>
                </a:moveTo>
                <a:lnTo>
                  <a:pt x="231903" y="275019"/>
                </a:lnTo>
                <a:cubicBezTo>
                  <a:pt x="211775" y="287465"/>
                  <a:pt x="188023" y="294640"/>
                  <a:pt x="162562" y="294640"/>
                </a:cubicBezTo>
                <a:cubicBezTo>
                  <a:pt x="89600" y="294640"/>
                  <a:pt x="30482" y="235520"/>
                  <a:pt x="30482" y="162560"/>
                </a:cubicBezTo>
                <a:cubicBezTo>
                  <a:pt x="30482" y="89600"/>
                  <a:pt x="89600" y="30480"/>
                  <a:pt x="162562" y="30480"/>
                </a:cubicBezTo>
                <a:cubicBezTo>
                  <a:pt x="188026" y="30480"/>
                  <a:pt x="211775" y="37655"/>
                  <a:pt x="231903" y="50101"/>
                </a:cubicBezTo>
                <a:lnTo>
                  <a:pt x="217042" y="64959"/>
                </a:lnTo>
                <a:cubicBezTo>
                  <a:pt x="200912" y="55943"/>
                  <a:pt x="182306" y="50800"/>
                  <a:pt x="162558" y="50800"/>
                </a:cubicBezTo>
                <a:cubicBezTo>
                  <a:pt x="100836" y="50800"/>
                  <a:pt x="50797" y="100839"/>
                  <a:pt x="50797" y="162560"/>
                </a:cubicBezTo>
                <a:cubicBezTo>
                  <a:pt x="50797" y="224281"/>
                  <a:pt x="100836" y="274320"/>
                  <a:pt x="162558" y="274320"/>
                </a:cubicBezTo>
                <a:cubicBezTo>
                  <a:pt x="182306" y="274320"/>
                  <a:pt x="200912" y="269176"/>
                  <a:pt x="217042" y="260161"/>
                </a:cubicBezTo>
                <a:lnTo>
                  <a:pt x="217042" y="260161"/>
                </a:lnTo>
                <a:moveTo>
                  <a:pt x="270128" y="284480"/>
                </a:moveTo>
                <a:cubicBezTo>
                  <a:pt x="274320" y="280796"/>
                  <a:pt x="274320" y="274320"/>
                  <a:pt x="270319" y="270321"/>
                </a:cubicBezTo>
                <a:lnTo>
                  <a:pt x="169735" y="169739"/>
                </a:lnTo>
                <a:cubicBezTo>
                  <a:pt x="165799" y="165801"/>
                  <a:pt x="165799" y="159325"/>
                  <a:pt x="169735" y="155388"/>
                </a:cubicBezTo>
                <a:lnTo>
                  <a:pt x="270319" y="54802"/>
                </a:lnTo>
                <a:cubicBezTo>
                  <a:pt x="274320" y="50803"/>
                  <a:pt x="274320" y="44389"/>
                  <a:pt x="270128" y="40643"/>
                </a:cubicBezTo>
                <a:cubicBezTo>
                  <a:pt x="241427" y="15372"/>
                  <a:pt x="203772" y="3"/>
                  <a:pt x="162558" y="3"/>
                </a:cubicBezTo>
                <a:cubicBezTo>
                  <a:pt x="72768" y="3"/>
                  <a:pt x="0" y="72775"/>
                  <a:pt x="0" y="162563"/>
                </a:cubicBezTo>
                <a:cubicBezTo>
                  <a:pt x="0" y="252352"/>
                  <a:pt x="72772" y="325123"/>
                  <a:pt x="162558" y="325123"/>
                </a:cubicBezTo>
                <a:cubicBezTo>
                  <a:pt x="203769" y="325123"/>
                  <a:pt x="241424" y="309755"/>
                  <a:pt x="270128" y="284483"/>
                </a:cubicBezTo>
                <a:lnTo>
                  <a:pt x="270128" y="284480"/>
                </a:lnTo>
                <a:moveTo>
                  <a:pt x="315658" y="231902"/>
                </a:moveTo>
                <a:lnTo>
                  <a:pt x="300797" y="217044"/>
                </a:lnTo>
                <a:cubicBezTo>
                  <a:pt x="309813" y="200914"/>
                  <a:pt x="314960" y="182308"/>
                  <a:pt x="314960" y="162560"/>
                </a:cubicBezTo>
                <a:cubicBezTo>
                  <a:pt x="314960" y="142812"/>
                  <a:pt x="309817" y="124206"/>
                  <a:pt x="300797" y="108076"/>
                </a:cubicBezTo>
                <a:lnTo>
                  <a:pt x="315658" y="93219"/>
                </a:lnTo>
                <a:cubicBezTo>
                  <a:pt x="328105" y="113347"/>
                  <a:pt x="335281" y="137097"/>
                  <a:pt x="335281" y="162560"/>
                </a:cubicBezTo>
                <a:cubicBezTo>
                  <a:pt x="335281" y="188024"/>
                  <a:pt x="328105" y="211774"/>
                  <a:pt x="315658" y="231902"/>
                </a:cubicBezTo>
                <a:lnTo>
                  <a:pt x="315658" y="231902"/>
                </a:lnTo>
                <a:moveTo>
                  <a:pt x="294642" y="162560"/>
                </a:moveTo>
                <a:cubicBezTo>
                  <a:pt x="294642" y="176657"/>
                  <a:pt x="291467" y="190055"/>
                  <a:pt x="285750" y="201994"/>
                </a:cubicBezTo>
                <a:lnTo>
                  <a:pt x="246317" y="162560"/>
                </a:lnTo>
                <a:lnTo>
                  <a:pt x="285750" y="123126"/>
                </a:lnTo>
                <a:cubicBezTo>
                  <a:pt x="291467" y="135065"/>
                  <a:pt x="294642" y="148398"/>
                  <a:pt x="294642" y="162560"/>
                </a:cubicBezTo>
                <a:moveTo>
                  <a:pt x="325120" y="270129"/>
                </a:moveTo>
                <a:cubicBezTo>
                  <a:pt x="350394" y="241489"/>
                  <a:pt x="365760" y="203834"/>
                  <a:pt x="365760" y="162560"/>
                </a:cubicBezTo>
                <a:cubicBezTo>
                  <a:pt x="365760" y="121286"/>
                  <a:pt x="350394" y="83692"/>
                  <a:pt x="325120" y="54991"/>
                </a:cubicBezTo>
                <a:cubicBezTo>
                  <a:pt x="321437" y="50800"/>
                  <a:pt x="314960" y="50800"/>
                  <a:pt x="310958" y="54799"/>
                </a:cubicBezTo>
                <a:lnTo>
                  <a:pt x="210374" y="155385"/>
                </a:lnTo>
                <a:cubicBezTo>
                  <a:pt x="206439" y="159322"/>
                  <a:pt x="206439" y="165798"/>
                  <a:pt x="210374" y="169736"/>
                </a:cubicBezTo>
                <a:lnTo>
                  <a:pt x="310958" y="270318"/>
                </a:lnTo>
                <a:cubicBezTo>
                  <a:pt x="314894" y="274255"/>
                  <a:pt x="321371" y="274317"/>
                  <a:pt x="325120" y="270126"/>
                </a:cubicBezTo>
                <a:lnTo>
                  <a:pt x="325120" y="270129"/>
                </a:lnTo>
                <a:moveTo>
                  <a:pt x="137160" y="121920"/>
                </a:moveTo>
                <a:cubicBezTo>
                  <a:pt x="145576" y="121920"/>
                  <a:pt x="152401" y="115096"/>
                  <a:pt x="152401" y="106682"/>
                </a:cubicBezTo>
                <a:cubicBezTo>
                  <a:pt x="152401" y="98264"/>
                  <a:pt x="145580" y="91443"/>
                  <a:pt x="137160" y="91443"/>
                </a:cubicBezTo>
                <a:cubicBezTo>
                  <a:pt x="128744" y="91443"/>
                  <a:pt x="121919" y="98268"/>
                  <a:pt x="121919" y="106685"/>
                </a:cubicBezTo>
                <a:cubicBezTo>
                  <a:pt x="121919" y="115102"/>
                  <a:pt x="128740" y="121926"/>
                  <a:pt x="137160" y="121926"/>
                </a:cubicBezTo>
                <a:lnTo>
                  <a:pt x="137160" y="121920"/>
                </a:lnTo>
                <a:moveTo>
                  <a:pt x="116838" y="162560"/>
                </a:moveTo>
                <a:cubicBezTo>
                  <a:pt x="116838" y="154143"/>
                  <a:pt x="110017" y="147322"/>
                  <a:pt x="101597" y="147322"/>
                </a:cubicBezTo>
                <a:cubicBezTo>
                  <a:pt x="93181" y="147322"/>
                  <a:pt x="86356" y="154146"/>
                  <a:pt x="86356" y="162563"/>
                </a:cubicBezTo>
                <a:cubicBezTo>
                  <a:pt x="86356" y="170981"/>
                  <a:pt x="93177" y="177805"/>
                  <a:pt x="101597" y="177805"/>
                </a:cubicBezTo>
                <a:cubicBezTo>
                  <a:pt x="110013" y="177805"/>
                  <a:pt x="116838" y="170981"/>
                  <a:pt x="116838" y="162567"/>
                </a:cubicBezTo>
                <a:lnTo>
                  <a:pt x="116838" y="16256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Fractions: A Journey Through Everyday Mathematics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5344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48538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Fractions: A Journey Through Everyday Mathematics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191738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3440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677138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explore their surroundings to identify items that can be fractioned.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helps in visualizing fractions in real-life contexts.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677138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Task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77240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Ask students to find objects at home that can be divided into fractions (e.g., a cake, a toy, a bookshelf).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Have them draw a picture of the object and write the fraction that represents a part of it.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77240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Activity Objective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548640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Activity: Fraction Scavenger Hunt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48538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Fractions: A Journey Through Everyday Mathematics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77138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conclusion, creating and comparing simple fractions with everyday objects is a fun and interactive way to introduce students to the concept of fractions.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applying these concepts to real-life scenarios, students can enhance their problem-solving skills and develop a strong foundation for future mathematical education.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677138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Real-Life Applications for Strong Foundations</a:t>
            </a:r>
            <a:endParaRPr lang="en-US" sz="1668" dirty="0"/>
          </a:p>
        </p:txBody>
      </p:sp>
      <p:sp>
        <p:nvSpPr>
          <p:cNvPr id="11" name="Text 9"/>
          <p:cNvSpPr/>
          <p:nvPr/>
        </p:nvSpPr>
        <p:spPr>
          <a:xfrm>
            <a:off x="777240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conclusion, creating and comparing simple fractions with everyday objects is a fun and interactive way to introduce students to the concept of fractions.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applying these concepts to real-life scenarios, students can enhance their problem-solving skills and develop a strong foundation for future mathematical education.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77240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Learning with Everyday Objects</a:t>
            </a:r>
            <a:endParaRPr lang="en-US" sz="1668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11094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34738" y="1471875"/>
            <a:ext cx="3308622" cy="4586440"/>
          </a:xfrm>
          <a:custGeom>
            <a:avLst/>
            <a:gdLst/>
            <a:ahLst/>
            <a:cxnLst/>
            <a:rect l="l" t="t" r="r" b="b"/>
            <a:pathLst>
              <a:path w="3308622" h="4586440">
                <a:moveTo>
                  <a:pt x="169468" y="4586440"/>
                </a:moveTo>
                <a:cubicBezTo>
                  <a:pt x="75867" y="4586440"/>
                  <a:pt x="0" y="4510580"/>
                  <a:pt x="0" y="4416971"/>
                </a:cubicBezTo>
                <a:lnTo>
                  <a:pt x="0" y="169469"/>
                </a:lnTo>
                <a:cubicBezTo>
                  <a:pt x="0" y="75860"/>
                  <a:pt x="75867" y="0"/>
                  <a:pt x="169468" y="0"/>
                </a:cubicBezTo>
                <a:lnTo>
                  <a:pt x="3139154" y="0"/>
                </a:lnTo>
                <a:cubicBezTo>
                  <a:pt x="3232755" y="0"/>
                  <a:pt x="3308622" y="75860"/>
                  <a:pt x="3308622" y="169469"/>
                </a:cubicBezTo>
                <a:lnTo>
                  <a:pt x="3308622" y="4416971"/>
                </a:lnTo>
                <a:cubicBezTo>
                  <a:pt x="3308622" y="4510580"/>
                  <a:pt x="3232755" y="4586440"/>
                  <a:pt x="3139154" y="4586440"/>
                </a:cubicBezTo>
                <a:lnTo>
                  <a:pt x="169468" y="4586440"/>
                </a:lnTo>
              </a:path>
            </a:pathLst>
          </a:custGeom>
          <a:blipFill>
            <a:blip r:embed="rId1"/>
            <a:srcRect/>
            <a:stretch>
              <a:fillRect l="-54620" r="-5462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Fractions: A Journey Through Everyday Mathematics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learn how to compare simple fractions.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skill is essential for grasping the relative sizes of different parts.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Comparing Fractions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learn how to create fractions using everyday objects.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makes the learning process interactive and relatable.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Fractions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learn that a fraction is a way to show part of a whole.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concept helps in understanding how parts relate to the entire entity.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Fractions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2011680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5774707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537734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3773938"/>
            <a:ext cx="7406640" cy="2194560"/>
          </a:xfrm>
          <a:custGeom>
            <a:avLst/>
            <a:gdLst/>
            <a:ahLst/>
            <a:cxnLst/>
            <a:rect l="l" t="t" r="r" b="b"/>
            <a:pathLst>
              <a:path w="7406640" h="2194560">
                <a:moveTo>
                  <a:pt x="119617" y="2194560"/>
                </a:moveTo>
                <a:cubicBezTo>
                  <a:pt x="53550" y="2194560"/>
                  <a:pt x="0" y="2141013"/>
                  <a:pt x="0" y="2074956"/>
                </a:cubicBezTo>
                <a:lnTo>
                  <a:pt x="0" y="119604"/>
                </a:lnTo>
                <a:cubicBezTo>
                  <a:pt x="0" y="53547"/>
                  <a:pt x="53550" y="0"/>
                  <a:pt x="119617" y="0"/>
                </a:cubicBezTo>
                <a:lnTo>
                  <a:pt x="7287023" y="0"/>
                </a:lnTo>
                <a:cubicBezTo>
                  <a:pt x="7353090" y="0"/>
                  <a:pt x="7406640" y="53547"/>
                  <a:pt x="7406640" y="119604"/>
                </a:cubicBezTo>
                <a:lnTo>
                  <a:pt x="7406640" y="2074956"/>
                </a:lnTo>
                <a:cubicBezTo>
                  <a:pt x="7406640" y="2141013"/>
                  <a:pt x="7353090" y="2194560"/>
                  <a:pt x="7287023" y="2194560"/>
                </a:cubicBezTo>
                <a:lnTo>
                  <a:pt x="119617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1419516"/>
            <a:ext cx="7406640" cy="2194560"/>
          </a:xfrm>
          <a:custGeom>
            <a:avLst/>
            <a:gdLst/>
            <a:ahLst/>
            <a:cxnLst/>
            <a:rect l="l" t="t" r="r" b="b"/>
            <a:pathLst>
              <a:path w="7406640" h="2194560">
                <a:moveTo>
                  <a:pt x="250196" y="2194560"/>
                </a:moveTo>
                <a:cubicBezTo>
                  <a:pt x="111988" y="2194560"/>
                  <a:pt x="0" y="2082528"/>
                  <a:pt x="0" y="1944336"/>
                </a:cubicBezTo>
                <a:lnTo>
                  <a:pt x="0" y="250224"/>
                </a:lnTo>
                <a:cubicBezTo>
                  <a:pt x="0" y="112032"/>
                  <a:pt x="112062" y="0"/>
                  <a:pt x="250196" y="0"/>
                </a:cubicBezTo>
                <a:lnTo>
                  <a:pt x="7156370" y="0"/>
                </a:lnTo>
                <a:cubicBezTo>
                  <a:pt x="7294578" y="0"/>
                  <a:pt x="7406566" y="112032"/>
                  <a:pt x="7406566" y="250224"/>
                </a:cubicBezTo>
                <a:lnTo>
                  <a:pt x="7406566" y="1944336"/>
                </a:lnTo>
                <a:cubicBezTo>
                  <a:pt x="7406566" y="2082528"/>
                  <a:pt x="7294504" y="2194560"/>
                  <a:pt x="7156370" y="2194560"/>
                </a:cubicBezTo>
                <a:lnTo>
                  <a:pt x="250196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Fractions: A Journey Through Everyday Mathematics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27309" y="174824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27309" y="174824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62245" y="4068353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62245" y="4068353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645364" y="4068353"/>
            <a:ext cx="60185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Adding and Subtracting Fractions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1645364" y="4555350"/>
            <a:ext cx="60185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also learn how to add and subtract fractions with like denominators.</a:t>
            </a:r>
            <a:endParaRPr lang="en-US" sz="16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will enable them to perform basic operations with fractions confidently.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610428" y="1753399"/>
            <a:ext cx="60185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Equivalent Fractions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610428" y="2240396"/>
            <a:ext cx="60185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the next lesson, students will learn about equivalent fractions and how to find them.</a:t>
            </a:r>
            <a:endParaRPr lang="en-US" sz="16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foundational skill will help them understand relationships between fractions.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5344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4853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3440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677138" y="2813211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Were students actively engaged throughout the lesson, and did they show a genuine interest in learning about fractions?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Did students demonstrate a clear understanding of the concept of fractions, including how to create and compare them?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677138" y="22516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Fractions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684760" y="157761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9035" y="343435"/>
                </a:moveTo>
                <a:cubicBezTo>
                  <a:pt x="43260" y="337660"/>
                  <a:pt x="43260" y="328160"/>
                  <a:pt x="49035" y="322385"/>
                </a:cubicBezTo>
                <a:lnTo>
                  <a:pt x="85730" y="285691"/>
                </a:lnTo>
                <a:lnTo>
                  <a:pt x="113765" y="313726"/>
                </a:lnTo>
                <a:cubicBezTo>
                  <a:pt x="119540" y="319501"/>
                  <a:pt x="129040" y="319501"/>
                  <a:pt x="134815" y="313726"/>
                </a:cubicBezTo>
                <a:cubicBezTo>
                  <a:pt x="140589" y="307952"/>
                  <a:pt x="140589" y="298451"/>
                  <a:pt x="134815" y="292677"/>
                </a:cubicBezTo>
                <a:lnTo>
                  <a:pt x="106779" y="264641"/>
                </a:lnTo>
                <a:lnTo>
                  <a:pt x="145335" y="226085"/>
                </a:lnTo>
                <a:lnTo>
                  <a:pt x="173370" y="254121"/>
                </a:lnTo>
                <a:cubicBezTo>
                  <a:pt x="179145" y="259895"/>
                  <a:pt x="188645" y="259895"/>
                  <a:pt x="194420" y="254121"/>
                </a:cubicBezTo>
                <a:cubicBezTo>
                  <a:pt x="200194" y="248346"/>
                  <a:pt x="200194" y="238846"/>
                  <a:pt x="194420" y="233071"/>
                </a:cubicBezTo>
                <a:lnTo>
                  <a:pt x="166384" y="205036"/>
                </a:lnTo>
                <a:lnTo>
                  <a:pt x="204940" y="166480"/>
                </a:lnTo>
                <a:lnTo>
                  <a:pt x="232975" y="194516"/>
                </a:lnTo>
                <a:cubicBezTo>
                  <a:pt x="238750" y="200290"/>
                  <a:pt x="248250" y="200290"/>
                  <a:pt x="254025" y="194516"/>
                </a:cubicBezTo>
                <a:cubicBezTo>
                  <a:pt x="259799" y="188741"/>
                  <a:pt x="259799" y="179241"/>
                  <a:pt x="254025" y="173466"/>
                </a:cubicBezTo>
                <a:lnTo>
                  <a:pt x="225989" y="145431"/>
                </a:lnTo>
                <a:lnTo>
                  <a:pt x="264545" y="106875"/>
                </a:lnTo>
                <a:lnTo>
                  <a:pt x="292581" y="134911"/>
                </a:lnTo>
                <a:cubicBezTo>
                  <a:pt x="298355" y="140685"/>
                  <a:pt x="307856" y="140685"/>
                  <a:pt x="313630" y="134911"/>
                </a:cubicBezTo>
                <a:cubicBezTo>
                  <a:pt x="319404" y="129136"/>
                  <a:pt x="319404" y="119636"/>
                  <a:pt x="313630" y="113861"/>
                </a:cubicBezTo>
                <a:lnTo>
                  <a:pt x="285595" y="85826"/>
                </a:lnTo>
                <a:lnTo>
                  <a:pt x="322289" y="49131"/>
                </a:lnTo>
                <a:cubicBezTo>
                  <a:pt x="328064" y="43356"/>
                  <a:pt x="337564" y="43356"/>
                  <a:pt x="343339" y="49131"/>
                </a:cubicBezTo>
                <a:lnTo>
                  <a:pt x="408069" y="113861"/>
                </a:lnTo>
                <a:cubicBezTo>
                  <a:pt x="413844" y="119636"/>
                  <a:pt x="413844" y="129136"/>
                  <a:pt x="408069" y="134911"/>
                </a:cubicBezTo>
                <a:lnTo>
                  <a:pt x="134810" y="408170"/>
                </a:lnTo>
                <a:cubicBezTo>
                  <a:pt x="129036" y="413944"/>
                  <a:pt x="119535" y="413944"/>
                  <a:pt x="113761" y="408170"/>
                </a:cubicBezTo>
                <a:lnTo>
                  <a:pt x="49035" y="343435"/>
                </a:lnTo>
                <a:moveTo>
                  <a:pt x="82099" y="439735"/>
                </a:moveTo>
                <a:cubicBezTo>
                  <a:pt x="105385" y="463020"/>
                  <a:pt x="143104" y="463020"/>
                  <a:pt x="166389" y="439735"/>
                </a:cubicBezTo>
                <a:lnTo>
                  <a:pt x="439740" y="166476"/>
                </a:lnTo>
                <a:cubicBezTo>
                  <a:pt x="463025" y="143190"/>
                  <a:pt x="463025" y="105471"/>
                  <a:pt x="439740" y="82186"/>
                </a:cubicBezTo>
                <a:lnTo>
                  <a:pt x="375105" y="17456"/>
                </a:lnTo>
                <a:cubicBezTo>
                  <a:pt x="351820" y="-5829"/>
                  <a:pt x="314101" y="-5829"/>
                  <a:pt x="290816" y="17456"/>
                </a:cubicBezTo>
                <a:lnTo>
                  <a:pt x="17465" y="290715"/>
                </a:lnTo>
                <a:cubicBezTo>
                  <a:pt x="-5820" y="314000"/>
                  <a:pt x="-5820" y="351719"/>
                  <a:pt x="17465" y="375005"/>
                </a:cubicBezTo>
                <a:lnTo>
                  <a:pt x="82195" y="439735"/>
                </a:lnTo>
                <a:lnTo>
                  <a:pt x="82099" y="43973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77240" y="2813211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Were students actively engaged throughout the lesson, and did they show a genuine interest in learning about fractions?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Did students demonstrate a clear understanding of the concept of fractions, including how to create and compare them?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77240" y="22516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Student Engagement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58901" y="1577615"/>
            <a:ext cx="293878" cy="457200"/>
          </a:xfrm>
          <a:custGeom>
            <a:avLst/>
            <a:gdLst/>
            <a:ahLst/>
            <a:cxnLst/>
            <a:rect l="l" t="t" r="r" b="b"/>
            <a:pathLst>
              <a:path w="293878" h="457200">
                <a:moveTo>
                  <a:pt x="48995" y="130558"/>
                </a:moveTo>
                <a:cubicBezTo>
                  <a:pt x="48995" y="85442"/>
                  <a:pt x="85539" y="48898"/>
                  <a:pt x="130655" y="48898"/>
                </a:cubicBezTo>
                <a:lnTo>
                  <a:pt x="163320" y="48898"/>
                </a:lnTo>
                <a:cubicBezTo>
                  <a:pt x="208439" y="48898"/>
                  <a:pt x="244979" y="85442"/>
                  <a:pt x="244979" y="130558"/>
                </a:cubicBezTo>
                <a:lnTo>
                  <a:pt x="244979" y="135253"/>
                </a:lnTo>
                <a:cubicBezTo>
                  <a:pt x="244979" y="159855"/>
                  <a:pt x="232731" y="182821"/>
                  <a:pt x="212212" y="196399"/>
                </a:cubicBezTo>
                <a:lnTo>
                  <a:pt x="158826" y="232024"/>
                </a:lnTo>
                <a:cubicBezTo>
                  <a:pt x="136165" y="247130"/>
                  <a:pt x="122488" y="272651"/>
                  <a:pt x="122488" y="300005"/>
                </a:cubicBezTo>
                <a:lnTo>
                  <a:pt x="122488" y="302049"/>
                </a:lnTo>
                <a:cubicBezTo>
                  <a:pt x="122488" y="315623"/>
                  <a:pt x="133412" y="326546"/>
                  <a:pt x="146986" y="326546"/>
                </a:cubicBezTo>
                <a:cubicBezTo>
                  <a:pt x="160563" y="326546"/>
                  <a:pt x="171484" y="315623"/>
                  <a:pt x="171484" y="302049"/>
                </a:cubicBezTo>
                <a:lnTo>
                  <a:pt x="171484" y="300005"/>
                </a:lnTo>
                <a:cubicBezTo>
                  <a:pt x="171484" y="289083"/>
                  <a:pt x="176894" y="278874"/>
                  <a:pt x="185978" y="272852"/>
                </a:cubicBezTo>
                <a:lnTo>
                  <a:pt x="239364" y="237227"/>
                </a:lnTo>
                <a:cubicBezTo>
                  <a:pt x="273456" y="214463"/>
                  <a:pt x="293872" y="176287"/>
                  <a:pt x="293872" y="135354"/>
                </a:cubicBezTo>
                <a:lnTo>
                  <a:pt x="293872" y="130659"/>
                </a:lnTo>
                <a:cubicBezTo>
                  <a:pt x="293872" y="58490"/>
                  <a:pt x="235382" y="0"/>
                  <a:pt x="163214" y="0"/>
                </a:cubicBezTo>
                <a:lnTo>
                  <a:pt x="130549" y="0"/>
                </a:lnTo>
                <a:cubicBezTo>
                  <a:pt x="58485" y="-101"/>
                  <a:pt x="-6" y="58389"/>
                  <a:pt x="-6" y="130553"/>
                </a:cubicBezTo>
                <a:cubicBezTo>
                  <a:pt x="-6" y="144128"/>
                  <a:pt x="10918" y="155050"/>
                  <a:pt x="24492" y="155050"/>
                </a:cubicBezTo>
                <a:cubicBezTo>
                  <a:pt x="38069" y="155050"/>
                  <a:pt x="48989" y="144128"/>
                  <a:pt x="48989" y="130553"/>
                </a:cubicBezTo>
                <a:lnTo>
                  <a:pt x="48995" y="130558"/>
                </a:lnTo>
                <a:moveTo>
                  <a:pt x="146989" y="457200"/>
                </a:moveTo>
                <a:cubicBezTo>
                  <a:pt x="165030" y="457200"/>
                  <a:pt x="179653" y="442574"/>
                  <a:pt x="179653" y="424538"/>
                </a:cubicBezTo>
                <a:cubicBezTo>
                  <a:pt x="179653" y="406497"/>
                  <a:pt x="165030" y="391875"/>
                  <a:pt x="146989" y="391875"/>
                </a:cubicBezTo>
                <a:cubicBezTo>
                  <a:pt x="128948" y="391875"/>
                  <a:pt x="114324" y="406501"/>
                  <a:pt x="114324" y="424538"/>
                </a:cubicBezTo>
                <a:cubicBezTo>
                  <a:pt x="114324" y="442579"/>
                  <a:pt x="128948" y="457200"/>
                  <a:pt x="146989" y="457200"/>
                </a:cubicBezTo>
                <a:lnTo>
                  <a:pt x="146989" y="4572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Fractions: A Journey Through Everyday Mathematics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162800" y="626364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Fractions: A Journey Through Everyday Mathematics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401" r="-11040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Tips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opportunities for students to apply fraction concepts to real-life scenarios.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connect mathematical concepts with everyday experiences.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Practical Applications of Fractions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045" y="1717327"/>
            <a:ext cx="365760" cy="243853"/>
          </a:xfrm>
          <a:custGeom>
            <a:avLst/>
            <a:gdLst/>
            <a:ahLst/>
            <a:cxnLst/>
            <a:rect l="l" t="t" r="r" b="b"/>
            <a:pathLst>
              <a:path w="365760" h="243853">
                <a:moveTo>
                  <a:pt x="333891" y="102304"/>
                </a:moveTo>
                <a:cubicBezTo>
                  <a:pt x="335859" y="107256"/>
                  <a:pt x="339480" y="111448"/>
                  <a:pt x="344242" y="113862"/>
                </a:cubicBezTo>
                <a:lnTo>
                  <a:pt x="354531" y="119005"/>
                </a:lnTo>
                <a:cubicBezTo>
                  <a:pt x="364564" y="124021"/>
                  <a:pt x="368628" y="136214"/>
                  <a:pt x="363613" y="146248"/>
                </a:cubicBezTo>
                <a:cubicBezTo>
                  <a:pt x="358595" y="156283"/>
                  <a:pt x="346404" y="160345"/>
                  <a:pt x="336371" y="155329"/>
                </a:cubicBezTo>
                <a:lnTo>
                  <a:pt x="317575" y="145931"/>
                </a:lnTo>
                <a:cubicBezTo>
                  <a:pt x="308241" y="141232"/>
                  <a:pt x="297443" y="140342"/>
                  <a:pt x="287473" y="143454"/>
                </a:cubicBezTo>
                <a:lnTo>
                  <a:pt x="261054" y="151581"/>
                </a:lnTo>
                <a:cubicBezTo>
                  <a:pt x="246259" y="156154"/>
                  <a:pt x="230381" y="155710"/>
                  <a:pt x="215839" y="150438"/>
                </a:cubicBezTo>
                <a:lnTo>
                  <a:pt x="196786" y="143515"/>
                </a:lnTo>
                <a:cubicBezTo>
                  <a:pt x="187832" y="140276"/>
                  <a:pt x="177990" y="140276"/>
                  <a:pt x="169036" y="143515"/>
                </a:cubicBezTo>
                <a:lnTo>
                  <a:pt x="149983" y="150438"/>
                </a:lnTo>
                <a:cubicBezTo>
                  <a:pt x="135441" y="155707"/>
                  <a:pt x="119567" y="156154"/>
                  <a:pt x="104768" y="151581"/>
                </a:cubicBezTo>
                <a:lnTo>
                  <a:pt x="78349" y="143454"/>
                </a:lnTo>
                <a:cubicBezTo>
                  <a:pt x="68379" y="140405"/>
                  <a:pt x="57585" y="141296"/>
                  <a:pt x="48247" y="145931"/>
                </a:cubicBezTo>
                <a:lnTo>
                  <a:pt x="29385" y="155329"/>
                </a:lnTo>
                <a:cubicBezTo>
                  <a:pt x="19352" y="160345"/>
                  <a:pt x="7158" y="156283"/>
                  <a:pt x="2143" y="146248"/>
                </a:cubicBezTo>
                <a:cubicBezTo>
                  <a:pt x="-2875" y="136214"/>
                  <a:pt x="1192" y="124021"/>
                  <a:pt x="11225" y="119005"/>
                </a:cubicBezTo>
                <a:lnTo>
                  <a:pt x="21514" y="113862"/>
                </a:lnTo>
                <a:cubicBezTo>
                  <a:pt x="26276" y="111448"/>
                  <a:pt x="29897" y="107259"/>
                  <a:pt x="31865" y="102304"/>
                </a:cubicBezTo>
                <a:cubicBezTo>
                  <a:pt x="55804" y="42357"/>
                  <a:pt x="114355" y="0"/>
                  <a:pt x="182876" y="0"/>
                </a:cubicBezTo>
                <a:cubicBezTo>
                  <a:pt x="251398" y="0"/>
                  <a:pt x="309945" y="42357"/>
                  <a:pt x="333888" y="102304"/>
                </a:cubicBezTo>
                <a:lnTo>
                  <a:pt x="333891" y="102304"/>
                </a:lnTo>
                <a:moveTo>
                  <a:pt x="126491" y="41721"/>
                </a:moveTo>
                <a:cubicBezTo>
                  <a:pt x="121473" y="39180"/>
                  <a:pt x="115379" y="41277"/>
                  <a:pt x="112837" y="46293"/>
                </a:cubicBezTo>
                <a:lnTo>
                  <a:pt x="102676" y="66613"/>
                </a:lnTo>
                <a:cubicBezTo>
                  <a:pt x="100138" y="71629"/>
                  <a:pt x="102230" y="77726"/>
                  <a:pt x="107248" y="80267"/>
                </a:cubicBezTo>
                <a:cubicBezTo>
                  <a:pt x="108645" y="80964"/>
                  <a:pt x="110105" y="81284"/>
                  <a:pt x="111568" y="81347"/>
                </a:cubicBezTo>
                <a:lnTo>
                  <a:pt x="112014" y="81347"/>
                </a:lnTo>
                <a:cubicBezTo>
                  <a:pt x="115635" y="81283"/>
                  <a:pt x="119128" y="79252"/>
                  <a:pt x="120906" y="75758"/>
                </a:cubicBezTo>
                <a:lnTo>
                  <a:pt x="131066" y="55438"/>
                </a:lnTo>
                <a:cubicBezTo>
                  <a:pt x="133605" y="50422"/>
                  <a:pt x="131513" y="44325"/>
                  <a:pt x="126494" y="41784"/>
                </a:cubicBezTo>
                <a:lnTo>
                  <a:pt x="126491" y="41721"/>
                </a:lnTo>
                <a:moveTo>
                  <a:pt x="239335" y="41721"/>
                </a:moveTo>
                <a:cubicBezTo>
                  <a:pt x="234317" y="44262"/>
                  <a:pt x="232287" y="50358"/>
                  <a:pt x="234763" y="55374"/>
                </a:cubicBezTo>
                <a:lnTo>
                  <a:pt x="244924" y="75694"/>
                </a:lnTo>
                <a:cubicBezTo>
                  <a:pt x="246639" y="79186"/>
                  <a:pt x="250132" y="81220"/>
                  <a:pt x="253815" y="81283"/>
                </a:cubicBezTo>
                <a:lnTo>
                  <a:pt x="254262" y="81283"/>
                </a:lnTo>
                <a:cubicBezTo>
                  <a:pt x="255721" y="81283"/>
                  <a:pt x="257184" y="80903"/>
                  <a:pt x="258581" y="80203"/>
                </a:cubicBezTo>
                <a:cubicBezTo>
                  <a:pt x="263600" y="77662"/>
                  <a:pt x="265629" y="71566"/>
                  <a:pt x="263153" y="66550"/>
                </a:cubicBezTo>
                <a:lnTo>
                  <a:pt x="252992" y="46230"/>
                </a:lnTo>
                <a:cubicBezTo>
                  <a:pt x="250454" y="41214"/>
                  <a:pt x="244357" y="39180"/>
                  <a:pt x="239339" y="41657"/>
                </a:cubicBezTo>
                <a:lnTo>
                  <a:pt x="239335" y="41721"/>
                </a:lnTo>
                <a:moveTo>
                  <a:pt x="182880" y="40643"/>
                </a:moveTo>
                <a:cubicBezTo>
                  <a:pt x="177291" y="40643"/>
                  <a:pt x="172719" y="45215"/>
                  <a:pt x="172719" y="50804"/>
                </a:cubicBezTo>
                <a:lnTo>
                  <a:pt x="172719" y="71125"/>
                </a:lnTo>
                <a:cubicBezTo>
                  <a:pt x="172719" y="76714"/>
                  <a:pt x="177291" y="81286"/>
                  <a:pt x="182880" y="81286"/>
                </a:cubicBezTo>
                <a:cubicBezTo>
                  <a:pt x="188469" y="81286"/>
                  <a:pt x="193041" y="76714"/>
                  <a:pt x="193041" y="71125"/>
                </a:cubicBezTo>
                <a:lnTo>
                  <a:pt x="193041" y="50804"/>
                </a:lnTo>
                <a:cubicBezTo>
                  <a:pt x="193041" y="45215"/>
                  <a:pt x="188469" y="40643"/>
                  <a:pt x="182880" y="40643"/>
                </a:cubicBezTo>
                <a:moveTo>
                  <a:pt x="57271" y="164094"/>
                </a:moveTo>
                <a:cubicBezTo>
                  <a:pt x="59937" y="162760"/>
                  <a:pt x="62859" y="162062"/>
                  <a:pt x="65782" y="161935"/>
                </a:cubicBezTo>
                <a:lnTo>
                  <a:pt x="80577" y="206387"/>
                </a:lnTo>
                <a:cubicBezTo>
                  <a:pt x="81974" y="210516"/>
                  <a:pt x="85847" y="213310"/>
                  <a:pt x="90229" y="213310"/>
                </a:cubicBezTo>
                <a:lnTo>
                  <a:pt x="275469" y="213310"/>
                </a:lnTo>
                <a:cubicBezTo>
                  <a:pt x="279850" y="213310"/>
                  <a:pt x="283724" y="210516"/>
                  <a:pt x="285121" y="206387"/>
                </a:cubicBezTo>
                <a:lnTo>
                  <a:pt x="299916" y="161935"/>
                </a:lnTo>
                <a:cubicBezTo>
                  <a:pt x="302838" y="161999"/>
                  <a:pt x="305757" y="162762"/>
                  <a:pt x="308427" y="164094"/>
                </a:cubicBezTo>
                <a:lnTo>
                  <a:pt x="327224" y="173492"/>
                </a:lnTo>
                <a:cubicBezTo>
                  <a:pt x="327476" y="173618"/>
                  <a:pt x="327794" y="173745"/>
                  <a:pt x="328050" y="173872"/>
                </a:cubicBezTo>
                <a:lnTo>
                  <a:pt x="314016" y="216039"/>
                </a:lnTo>
                <a:cubicBezTo>
                  <a:pt x="308493" y="232614"/>
                  <a:pt x="292934" y="243853"/>
                  <a:pt x="275469" y="243853"/>
                </a:cubicBezTo>
                <a:lnTo>
                  <a:pt x="90229" y="243853"/>
                </a:lnTo>
                <a:cubicBezTo>
                  <a:pt x="72764" y="243853"/>
                  <a:pt x="57209" y="232677"/>
                  <a:pt x="51682" y="216039"/>
                </a:cubicBezTo>
                <a:lnTo>
                  <a:pt x="37648" y="173936"/>
                </a:lnTo>
                <a:cubicBezTo>
                  <a:pt x="37900" y="173809"/>
                  <a:pt x="38218" y="173682"/>
                  <a:pt x="38474" y="173555"/>
                </a:cubicBezTo>
                <a:lnTo>
                  <a:pt x="57271" y="164157"/>
                </a:lnTo>
                <a:lnTo>
                  <a:pt x="57271" y="16409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Incorporate hands-on activities and interactive games to enhance students' understanding and retention of the material.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engaging methods to make learning fractions enjoyable and memorable.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Learning Techniques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20040" y="0"/>
                </a:moveTo>
                <a:cubicBezTo>
                  <a:pt x="345259" y="0"/>
                  <a:pt x="365760" y="20501"/>
                  <a:pt x="365760" y="45720"/>
                </a:cubicBezTo>
                <a:lnTo>
                  <a:pt x="365760" y="137160"/>
                </a:lnTo>
                <a:cubicBezTo>
                  <a:pt x="365760" y="143447"/>
                  <a:pt x="360617" y="148590"/>
                  <a:pt x="354330" y="148590"/>
                </a:cubicBezTo>
                <a:lnTo>
                  <a:pt x="317183" y="148590"/>
                </a:lnTo>
                <a:cubicBezTo>
                  <a:pt x="312469" y="148590"/>
                  <a:pt x="308610" y="152449"/>
                  <a:pt x="308610" y="157163"/>
                </a:cubicBezTo>
                <a:lnTo>
                  <a:pt x="308610" y="160020"/>
                </a:lnTo>
                <a:cubicBezTo>
                  <a:pt x="308610" y="172664"/>
                  <a:pt x="298394" y="182880"/>
                  <a:pt x="285750" y="182880"/>
                </a:cubicBezTo>
                <a:cubicBezTo>
                  <a:pt x="273106" y="182880"/>
                  <a:pt x="262890" y="172664"/>
                  <a:pt x="262890" y="160020"/>
                </a:cubicBezTo>
                <a:lnTo>
                  <a:pt x="262890" y="157163"/>
                </a:lnTo>
                <a:cubicBezTo>
                  <a:pt x="262890" y="152449"/>
                  <a:pt x="259031" y="148590"/>
                  <a:pt x="254317" y="148590"/>
                </a:cubicBezTo>
                <a:lnTo>
                  <a:pt x="228600" y="148590"/>
                </a:lnTo>
                <a:cubicBezTo>
                  <a:pt x="222313" y="148590"/>
                  <a:pt x="217170" y="143447"/>
                  <a:pt x="217170" y="137160"/>
                </a:cubicBezTo>
                <a:lnTo>
                  <a:pt x="217170" y="114300"/>
                </a:lnTo>
                <a:cubicBezTo>
                  <a:pt x="217170" y="108013"/>
                  <a:pt x="222313" y="102870"/>
                  <a:pt x="228600" y="102870"/>
                </a:cubicBezTo>
                <a:lnTo>
                  <a:pt x="240030" y="102870"/>
                </a:lnTo>
                <a:cubicBezTo>
                  <a:pt x="252674" y="102870"/>
                  <a:pt x="262890" y="92654"/>
                  <a:pt x="262890" y="80010"/>
                </a:cubicBezTo>
                <a:cubicBezTo>
                  <a:pt x="262890" y="67366"/>
                  <a:pt x="252674" y="57150"/>
                  <a:pt x="240030" y="57150"/>
                </a:cubicBezTo>
                <a:lnTo>
                  <a:pt x="228600" y="57150"/>
                </a:lnTo>
                <a:cubicBezTo>
                  <a:pt x="222313" y="57150"/>
                  <a:pt x="217170" y="52007"/>
                  <a:pt x="217170" y="45720"/>
                </a:cubicBezTo>
                <a:lnTo>
                  <a:pt x="217170" y="11430"/>
                </a:lnTo>
                <a:cubicBezTo>
                  <a:pt x="217170" y="5143"/>
                  <a:pt x="222313" y="0"/>
                  <a:pt x="228600" y="0"/>
                </a:cubicBezTo>
                <a:lnTo>
                  <a:pt x="320040" y="0"/>
                </a:lnTo>
              </a:path>
              <a:path w="365760" h="365760">
                <a:moveTo>
                  <a:pt x="0" y="171450"/>
                </a:moveTo>
                <a:lnTo>
                  <a:pt x="0" y="91440"/>
                </a:lnTo>
                <a:cubicBezTo>
                  <a:pt x="0" y="66221"/>
                  <a:pt x="20501" y="45720"/>
                  <a:pt x="45720" y="45720"/>
                </a:cubicBezTo>
                <a:lnTo>
                  <a:pt x="148590" y="45720"/>
                </a:lnTo>
                <a:cubicBezTo>
                  <a:pt x="154877" y="45720"/>
                  <a:pt x="160020" y="50863"/>
                  <a:pt x="160020" y="57150"/>
                </a:cubicBezTo>
                <a:lnTo>
                  <a:pt x="160020" y="94297"/>
                </a:lnTo>
                <a:cubicBezTo>
                  <a:pt x="160020" y="99011"/>
                  <a:pt x="163879" y="102870"/>
                  <a:pt x="168593" y="102870"/>
                </a:cubicBezTo>
                <a:lnTo>
                  <a:pt x="171450" y="102870"/>
                </a:lnTo>
                <a:cubicBezTo>
                  <a:pt x="184094" y="102870"/>
                  <a:pt x="194310" y="113086"/>
                  <a:pt x="194310" y="125730"/>
                </a:cubicBezTo>
                <a:cubicBezTo>
                  <a:pt x="194310" y="138374"/>
                  <a:pt x="184094" y="148590"/>
                  <a:pt x="171450" y="148590"/>
                </a:cubicBezTo>
                <a:lnTo>
                  <a:pt x="168593" y="148590"/>
                </a:lnTo>
                <a:cubicBezTo>
                  <a:pt x="163879" y="148590"/>
                  <a:pt x="160020" y="152449"/>
                  <a:pt x="160020" y="157163"/>
                </a:cubicBezTo>
                <a:lnTo>
                  <a:pt x="160020" y="194310"/>
                </a:lnTo>
                <a:cubicBezTo>
                  <a:pt x="160020" y="200597"/>
                  <a:pt x="154877" y="205740"/>
                  <a:pt x="148590" y="205740"/>
                </a:cubicBezTo>
                <a:lnTo>
                  <a:pt x="125730" y="205740"/>
                </a:lnTo>
                <a:cubicBezTo>
                  <a:pt x="119443" y="205740"/>
                  <a:pt x="114300" y="200597"/>
                  <a:pt x="114300" y="194310"/>
                </a:cubicBezTo>
                <a:lnTo>
                  <a:pt x="114300" y="182880"/>
                </a:lnTo>
                <a:cubicBezTo>
                  <a:pt x="114300" y="170236"/>
                  <a:pt x="104084" y="160020"/>
                  <a:pt x="91440" y="160020"/>
                </a:cubicBezTo>
                <a:cubicBezTo>
                  <a:pt x="78796" y="160020"/>
                  <a:pt x="68580" y="170236"/>
                  <a:pt x="68580" y="182880"/>
                </a:cubicBezTo>
                <a:lnTo>
                  <a:pt x="68580" y="194310"/>
                </a:lnTo>
                <a:cubicBezTo>
                  <a:pt x="68580" y="200597"/>
                  <a:pt x="63437" y="205740"/>
                  <a:pt x="57150" y="205740"/>
                </a:cubicBezTo>
                <a:lnTo>
                  <a:pt x="34290" y="205740"/>
                </a:lnTo>
                <a:lnTo>
                  <a:pt x="34290" y="314327"/>
                </a:lnTo>
                <a:cubicBezTo>
                  <a:pt x="34290" y="323829"/>
                  <a:pt x="41934" y="331474"/>
                  <a:pt x="51437" y="331474"/>
                </a:cubicBezTo>
                <a:lnTo>
                  <a:pt x="160024" y="331474"/>
                </a:lnTo>
                <a:lnTo>
                  <a:pt x="160024" y="305757"/>
                </a:lnTo>
                <a:cubicBezTo>
                  <a:pt x="160024" y="301042"/>
                  <a:pt x="156165" y="297184"/>
                  <a:pt x="151450" y="297184"/>
                </a:cubicBezTo>
                <a:lnTo>
                  <a:pt x="148594" y="297184"/>
                </a:lnTo>
                <a:cubicBezTo>
                  <a:pt x="135949" y="297184"/>
                  <a:pt x="125734" y="286968"/>
                  <a:pt x="125734" y="274324"/>
                </a:cubicBezTo>
                <a:cubicBezTo>
                  <a:pt x="125734" y="261679"/>
                  <a:pt x="135949" y="251464"/>
                  <a:pt x="148594" y="251464"/>
                </a:cubicBezTo>
                <a:lnTo>
                  <a:pt x="151450" y="251464"/>
                </a:lnTo>
                <a:cubicBezTo>
                  <a:pt x="156165" y="251464"/>
                  <a:pt x="160024" y="247605"/>
                  <a:pt x="160024" y="242890"/>
                </a:cubicBezTo>
                <a:lnTo>
                  <a:pt x="160024" y="217174"/>
                </a:lnTo>
                <a:cubicBezTo>
                  <a:pt x="160024" y="210886"/>
                  <a:pt x="165166" y="205744"/>
                  <a:pt x="171454" y="205744"/>
                </a:cubicBezTo>
                <a:lnTo>
                  <a:pt x="205744" y="205744"/>
                </a:lnTo>
                <a:cubicBezTo>
                  <a:pt x="212031" y="205744"/>
                  <a:pt x="217174" y="210886"/>
                  <a:pt x="217174" y="217174"/>
                </a:cubicBezTo>
                <a:lnTo>
                  <a:pt x="217174" y="228604"/>
                </a:lnTo>
                <a:cubicBezTo>
                  <a:pt x="217174" y="241248"/>
                  <a:pt x="227389" y="251464"/>
                  <a:pt x="240034" y="251464"/>
                </a:cubicBezTo>
                <a:cubicBezTo>
                  <a:pt x="252678" y="251464"/>
                  <a:pt x="262894" y="241248"/>
                  <a:pt x="262894" y="228604"/>
                </a:cubicBezTo>
                <a:lnTo>
                  <a:pt x="262894" y="217174"/>
                </a:lnTo>
                <a:cubicBezTo>
                  <a:pt x="262894" y="210886"/>
                  <a:pt x="268036" y="205744"/>
                  <a:pt x="274324" y="205744"/>
                </a:cubicBezTo>
                <a:lnTo>
                  <a:pt x="308614" y="205744"/>
                </a:lnTo>
                <a:cubicBezTo>
                  <a:pt x="314901" y="205744"/>
                  <a:pt x="320044" y="210886"/>
                  <a:pt x="320044" y="217174"/>
                </a:cubicBezTo>
                <a:lnTo>
                  <a:pt x="320044" y="320044"/>
                </a:lnTo>
                <a:cubicBezTo>
                  <a:pt x="320044" y="345263"/>
                  <a:pt x="299543" y="365764"/>
                  <a:pt x="274324" y="365764"/>
                </a:cubicBezTo>
                <a:lnTo>
                  <a:pt x="182884" y="365764"/>
                </a:lnTo>
                <a:lnTo>
                  <a:pt x="171454" y="365764"/>
                </a:lnTo>
                <a:lnTo>
                  <a:pt x="51440" y="365764"/>
                </a:lnTo>
                <a:cubicBezTo>
                  <a:pt x="23010" y="365764"/>
                  <a:pt x="7" y="342761"/>
                  <a:pt x="7" y="314330"/>
                </a:cubicBezTo>
                <a:lnTo>
                  <a:pt x="7" y="194317"/>
                </a:lnTo>
                <a:lnTo>
                  <a:pt x="0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real-life examples to make the concept of fractions more relatable and engaging for students.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opportunities for students to apply fraction concepts to real-life scenarios.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Relating Fractions to Real Life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02269" y="1676694"/>
            <a:ext cx="365760" cy="325120"/>
          </a:xfrm>
          <a:custGeom>
            <a:avLst/>
            <a:gdLst/>
            <a:ahLst/>
            <a:cxnLst/>
            <a:rect l="l" t="t" r="r" b="b"/>
            <a:pathLst>
              <a:path w="365760" h="325120">
                <a:moveTo>
                  <a:pt x="161417" y="204533"/>
                </a:moveTo>
                <a:cubicBezTo>
                  <a:pt x="156084" y="206945"/>
                  <a:pt x="152401" y="212281"/>
                  <a:pt x="152401" y="218438"/>
                </a:cubicBezTo>
                <a:cubicBezTo>
                  <a:pt x="152401" y="226885"/>
                  <a:pt x="159197" y="233680"/>
                  <a:pt x="167642" y="233680"/>
                </a:cubicBezTo>
                <a:cubicBezTo>
                  <a:pt x="173864" y="233680"/>
                  <a:pt x="179200" y="229996"/>
                  <a:pt x="181549" y="224664"/>
                </a:cubicBezTo>
                <a:lnTo>
                  <a:pt x="201995" y="245111"/>
                </a:lnTo>
                <a:cubicBezTo>
                  <a:pt x="190056" y="250827"/>
                  <a:pt x="176721" y="254000"/>
                  <a:pt x="162562" y="254000"/>
                </a:cubicBezTo>
                <a:cubicBezTo>
                  <a:pt x="112080" y="254000"/>
                  <a:pt x="71122" y="213041"/>
                  <a:pt x="71122" y="162560"/>
                </a:cubicBezTo>
                <a:cubicBezTo>
                  <a:pt x="71122" y="112079"/>
                  <a:pt x="112080" y="71120"/>
                  <a:pt x="162562" y="71120"/>
                </a:cubicBezTo>
                <a:cubicBezTo>
                  <a:pt x="176659" y="71120"/>
                  <a:pt x="190056" y="74296"/>
                  <a:pt x="201995" y="80009"/>
                </a:cubicBezTo>
                <a:lnTo>
                  <a:pt x="148210" y="133793"/>
                </a:lnTo>
                <a:cubicBezTo>
                  <a:pt x="132336" y="149669"/>
                  <a:pt x="132336" y="175386"/>
                  <a:pt x="148210" y="191262"/>
                </a:cubicBezTo>
                <a:lnTo>
                  <a:pt x="161417" y="204471"/>
                </a:lnTo>
                <a:lnTo>
                  <a:pt x="161417" y="204533"/>
                </a:lnTo>
                <a:moveTo>
                  <a:pt x="217042" y="260161"/>
                </a:moveTo>
                <a:lnTo>
                  <a:pt x="231903" y="275019"/>
                </a:lnTo>
                <a:cubicBezTo>
                  <a:pt x="211775" y="287465"/>
                  <a:pt x="188023" y="294640"/>
                  <a:pt x="162562" y="294640"/>
                </a:cubicBezTo>
                <a:cubicBezTo>
                  <a:pt x="89600" y="294640"/>
                  <a:pt x="30482" y="235520"/>
                  <a:pt x="30482" y="162560"/>
                </a:cubicBezTo>
                <a:cubicBezTo>
                  <a:pt x="30482" y="89600"/>
                  <a:pt x="89600" y="30480"/>
                  <a:pt x="162562" y="30480"/>
                </a:cubicBezTo>
                <a:cubicBezTo>
                  <a:pt x="188026" y="30480"/>
                  <a:pt x="211775" y="37655"/>
                  <a:pt x="231903" y="50101"/>
                </a:cubicBezTo>
                <a:lnTo>
                  <a:pt x="217042" y="64959"/>
                </a:lnTo>
                <a:cubicBezTo>
                  <a:pt x="200912" y="55943"/>
                  <a:pt x="182306" y="50800"/>
                  <a:pt x="162558" y="50800"/>
                </a:cubicBezTo>
                <a:cubicBezTo>
                  <a:pt x="100836" y="50800"/>
                  <a:pt x="50797" y="100839"/>
                  <a:pt x="50797" y="162560"/>
                </a:cubicBezTo>
                <a:cubicBezTo>
                  <a:pt x="50797" y="224281"/>
                  <a:pt x="100836" y="274320"/>
                  <a:pt x="162558" y="274320"/>
                </a:cubicBezTo>
                <a:cubicBezTo>
                  <a:pt x="182306" y="274320"/>
                  <a:pt x="200912" y="269176"/>
                  <a:pt x="217042" y="260161"/>
                </a:cubicBezTo>
                <a:lnTo>
                  <a:pt x="217042" y="260161"/>
                </a:lnTo>
                <a:moveTo>
                  <a:pt x="270128" y="284480"/>
                </a:moveTo>
                <a:cubicBezTo>
                  <a:pt x="274320" y="280796"/>
                  <a:pt x="274320" y="274320"/>
                  <a:pt x="270319" y="270321"/>
                </a:cubicBezTo>
                <a:lnTo>
                  <a:pt x="169735" y="169739"/>
                </a:lnTo>
                <a:cubicBezTo>
                  <a:pt x="165799" y="165801"/>
                  <a:pt x="165799" y="159325"/>
                  <a:pt x="169735" y="155388"/>
                </a:cubicBezTo>
                <a:lnTo>
                  <a:pt x="270319" y="54802"/>
                </a:lnTo>
                <a:cubicBezTo>
                  <a:pt x="274320" y="50803"/>
                  <a:pt x="274320" y="44389"/>
                  <a:pt x="270128" y="40643"/>
                </a:cubicBezTo>
                <a:cubicBezTo>
                  <a:pt x="241427" y="15372"/>
                  <a:pt x="203772" y="3"/>
                  <a:pt x="162558" y="3"/>
                </a:cubicBezTo>
                <a:cubicBezTo>
                  <a:pt x="72768" y="3"/>
                  <a:pt x="0" y="72775"/>
                  <a:pt x="0" y="162563"/>
                </a:cubicBezTo>
                <a:cubicBezTo>
                  <a:pt x="0" y="252352"/>
                  <a:pt x="72772" y="325123"/>
                  <a:pt x="162558" y="325123"/>
                </a:cubicBezTo>
                <a:cubicBezTo>
                  <a:pt x="203769" y="325123"/>
                  <a:pt x="241424" y="309755"/>
                  <a:pt x="270128" y="284483"/>
                </a:cubicBezTo>
                <a:lnTo>
                  <a:pt x="270128" y="284480"/>
                </a:lnTo>
                <a:moveTo>
                  <a:pt x="315658" y="231902"/>
                </a:moveTo>
                <a:lnTo>
                  <a:pt x="300797" y="217044"/>
                </a:lnTo>
                <a:cubicBezTo>
                  <a:pt x="309813" y="200914"/>
                  <a:pt x="314960" y="182308"/>
                  <a:pt x="314960" y="162560"/>
                </a:cubicBezTo>
                <a:cubicBezTo>
                  <a:pt x="314960" y="142812"/>
                  <a:pt x="309817" y="124206"/>
                  <a:pt x="300797" y="108076"/>
                </a:cubicBezTo>
                <a:lnTo>
                  <a:pt x="315658" y="93219"/>
                </a:lnTo>
                <a:cubicBezTo>
                  <a:pt x="328105" y="113347"/>
                  <a:pt x="335281" y="137097"/>
                  <a:pt x="335281" y="162560"/>
                </a:cubicBezTo>
                <a:cubicBezTo>
                  <a:pt x="335281" y="188024"/>
                  <a:pt x="328105" y="211774"/>
                  <a:pt x="315658" y="231902"/>
                </a:cubicBezTo>
                <a:lnTo>
                  <a:pt x="315658" y="231902"/>
                </a:lnTo>
                <a:moveTo>
                  <a:pt x="294642" y="162560"/>
                </a:moveTo>
                <a:cubicBezTo>
                  <a:pt x="294642" y="176657"/>
                  <a:pt x="291467" y="190055"/>
                  <a:pt x="285750" y="201994"/>
                </a:cubicBezTo>
                <a:lnTo>
                  <a:pt x="246317" y="162560"/>
                </a:lnTo>
                <a:lnTo>
                  <a:pt x="285750" y="123126"/>
                </a:lnTo>
                <a:cubicBezTo>
                  <a:pt x="291467" y="135065"/>
                  <a:pt x="294642" y="148398"/>
                  <a:pt x="294642" y="162560"/>
                </a:cubicBezTo>
                <a:moveTo>
                  <a:pt x="325120" y="270129"/>
                </a:moveTo>
                <a:cubicBezTo>
                  <a:pt x="350394" y="241489"/>
                  <a:pt x="365760" y="203834"/>
                  <a:pt x="365760" y="162560"/>
                </a:cubicBezTo>
                <a:cubicBezTo>
                  <a:pt x="365760" y="121286"/>
                  <a:pt x="350394" y="83692"/>
                  <a:pt x="325120" y="54991"/>
                </a:cubicBezTo>
                <a:cubicBezTo>
                  <a:pt x="321437" y="50800"/>
                  <a:pt x="314960" y="50800"/>
                  <a:pt x="310958" y="54799"/>
                </a:cubicBezTo>
                <a:lnTo>
                  <a:pt x="210374" y="155385"/>
                </a:lnTo>
                <a:cubicBezTo>
                  <a:pt x="206439" y="159322"/>
                  <a:pt x="206439" y="165798"/>
                  <a:pt x="210374" y="169736"/>
                </a:cubicBezTo>
                <a:lnTo>
                  <a:pt x="310958" y="270318"/>
                </a:lnTo>
                <a:cubicBezTo>
                  <a:pt x="314894" y="274255"/>
                  <a:pt x="321371" y="274317"/>
                  <a:pt x="325120" y="270126"/>
                </a:cubicBezTo>
                <a:lnTo>
                  <a:pt x="325120" y="270129"/>
                </a:lnTo>
                <a:moveTo>
                  <a:pt x="137160" y="121920"/>
                </a:moveTo>
                <a:cubicBezTo>
                  <a:pt x="145576" y="121920"/>
                  <a:pt x="152401" y="115096"/>
                  <a:pt x="152401" y="106682"/>
                </a:cubicBezTo>
                <a:cubicBezTo>
                  <a:pt x="152401" y="98264"/>
                  <a:pt x="145580" y="91443"/>
                  <a:pt x="137160" y="91443"/>
                </a:cubicBezTo>
                <a:cubicBezTo>
                  <a:pt x="128744" y="91443"/>
                  <a:pt x="121919" y="98268"/>
                  <a:pt x="121919" y="106685"/>
                </a:cubicBezTo>
                <a:cubicBezTo>
                  <a:pt x="121919" y="115102"/>
                  <a:pt x="128740" y="121926"/>
                  <a:pt x="137160" y="121926"/>
                </a:cubicBezTo>
                <a:lnTo>
                  <a:pt x="137160" y="121920"/>
                </a:lnTo>
                <a:moveTo>
                  <a:pt x="116838" y="162560"/>
                </a:moveTo>
                <a:cubicBezTo>
                  <a:pt x="116838" y="154143"/>
                  <a:pt x="110017" y="147322"/>
                  <a:pt x="101597" y="147322"/>
                </a:cubicBezTo>
                <a:cubicBezTo>
                  <a:pt x="93181" y="147322"/>
                  <a:pt x="86356" y="154146"/>
                  <a:pt x="86356" y="162563"/>
                </a:cubicBezTo>
                <a:cubicBezTo>
                  <a:pt x="86356" y="170981"/>
                  <a:pt x="93177" y="177805"/>
                  <a:pt x="101597" y="177805"/>
                </a:cubicBezTo>
                <a:cubicBezTo>
                  <a:pt x="110013" y="177805"/>
                  <a:pt x="116838" y="170981"/>
                  <a:pt x="116838" y="162567"/>
                </a:cubicBezTo>
                <a:lnTo>
                  <a:pt x="116838" y="1625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4853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34738" y="1384791"/>
            <a:ext cx="3308622" cy="4586440"/>
          </a:xfrm>
          <a:custGeom>
            <a:avLst/>
            <a:gdLst/>
            <a:ahLst/>
            <a:cxnLst/>
            <a:rect l="l" t="t" r="r" b="b"/>
            <a:pathLst>
              <a:path w="3308622" h="4586440">
                <a:moveTo>
                  <a:pt x="169468" y="4586440"/>
                </a:moveTo>
                <a:cubicBezTo>
                  <a:pt x="75867" y="4586440"/>
                  <a:pt x="0" y="4510580"/>
                  <a:pt x="0" y="4416971"/>
                </a:cubicBezTo>
                <a:lnTo>
                  <a:pt x="0" y="169469"/>
                </a:lnTo>
                <a:cubicBezTo>
                  <a:pt x="0" y="75860"/>
                  <a:pt x="75867" y="0"/>
                  <a:pt x="169468" y="0"/>
                </a:cubicBezTo>
                <a:lnTo>
                  <a:pt x="3139154" y="0"/>
                </a:lnTo>
                <a:cubicBezTo>
                  <a:pt x="3232755" y="0"/>
                  <a:pt x="3308622" y="75860"/>
                  <a:pt x="3308622" y="169469"/>
                </a:cubicBezTo>
                <a:lnTo>
                  <a:pt x="3308622" y="4416971"/>
                </a:lnTo>
                <a:cubicBezTo>
                  <a:pt x="3308622" y="4510580"/>
                  <a:pt x="3232755" y="4586440"/>
                  <a:pt x="3139154" y="4586440"/>
                </a:cubicBezTo>
                <a:lnTo>
                  <a:pt x="169468" y="4586440"/>
                </a:lnTo>
              </a:path>
            </a:pathLst>
          </a:custGeom>
          <a:blipFill>
            <a:blip r:embed="rId1"/>
            <a:srcRect/>
            <a:stretch>
              <a:fillRect l="-46959" r="-4695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677138" y="2894232"/>
            <a:ext cx="3200400" cy="2800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parents with resources and tips on how to support their child's learning of fractions at home.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guidance can empower parents to actively contribute to their child's educational journey.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677138" y="2309500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Supporting Fraction Learning at Home</a:t>
            </a:r>
            <a:endParaRPr lang="en-US" sz="1668" dirty="0"/>
          </a:p>
        </p:txBody>
      </p:sp>
      <p:sp>
        <p:nvSpPr>
          <p:cNvPr id="9" name="Text 7"/>
          <p:cNvSpPr/>
          <p:nvPr/>
        </p:nvSpPr>
        <p:spPr>
          <a:xfrm>
            <a:off x="4713335" y="1577615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77240" y="2894232"/>
            <a:ext cx="3200400" cy="2800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parents to participate in fraction-related activities with their child, such as cooking or measuring ingredients.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can make learning fractions fun and practical for children.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77240" y="2309500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Parents in Fraction Activities</a:t>
            </a:r>
            <a:endParaRPr lang="en-US" sz="1668" dirty="0"/>
          </a:p>
        </p:txBody>
      </p:sp>
      <p:sp>
        <p:nvSpPr>
          <p:cNvPr id="12" name="Text 10"/>
          <p:cNvSpPr/>
          <p:nvPr/>
        </p:nvSpPr>
        <p:spPr>
          <a:xfrm>
            <a:off x="777301" y="1577615"/>
            <a:ext cx="457077" cy="457200"/>
          </a:xfrm>
          <a:custGeom>
            <a:avLst/>
            <a:gdLst/>
            <a:ahLst/>
            <a:cxnLst/>
            <a:rect l="l" t="t" r="r" b="b"/>
            <a:pathLst>
              <a:path w="457077" h="457200">
                <a:moveTo>
                  <a:pt x="255374" y="173128"/>
                </a:moveTo>
                <a:lnTo>
                  <a:pt x="283945" y="201698"/>
                </a:lnTo>
                <a:cubicBezTo>
                  <a:pt x="292251" y="210093"/>
                  <a:pt x="303143" y="214198"/>
                  <a:pt x="314126" y="214290"/>
                </a:cubicBezTo>
                <a:cubicBezTo>
                  <a:pt x="332967" y="214290"/>
                  <a:pt x="357699" y="202238"/>
                  <a:pt x="379484" y="176164"/>
                </a:cubicBezTo>
                <a:cubicBezTo>
                  <a:pt x="400825" y="150538"/>
                  <a:pt x="414217" y="117144"/>
                  <a:pt x="414217" y="85716"/>
                </a:cubicBezTo>
                <a:cubicBezTo>
                  <a:pt x="414217" y="62056"/>
                  <a:pt x="395020" y="42858"/>
                  <a:pt x="371357" y="42858"/>
                </a:cubicBezTo>
                <a:cubicBezTo>
                  <a:pt x="339928" y="42858"/>
                  <a:pt x="306534" y="56249"/>
                  <a:pt x="280906" y="77591"/>
                </a:cubicBezTo>
                <a:cubicBezTo>
                  <a:pt x="254834" y="99377"/>
                  <a:pt x="242781" y="124112"/>
                  <a:pt x="242781" y="142948"/>
                </a:cubicBezTo>
                <a:cubicBezTo>
                  <a:pt x="242781" y="153930"/>
                  <a:pt x="246977" y="164825"/>
                  <a:pt x="255369" y="173128"/>
                </a:cubicBezTo>
                <a:lnTo>
                  <a:pt x="255374" y="173128"/>
                </a:lnTo>
                <a:moveTo>
                  <a:pt x="224215" y="202594"/>
                </a:moveTo>
                <a:cubicBezTo>
                  <a:pt x="208052" y="185989"/>
                  <a:pt x="200017" y="164555"/>
                  <a:pt x="199930" y="143040"/>
                </a:cubicBezTo>
                <a:cubicBezTo>
                  <a:pt x="199930" y="71428"/>
                  <a:pt x="285646" y="0"/>
                  <a:pt x="371362" y="0"/>
                </a:cubicBezTo>
                <a:cubicBezTo>
                  <a:pt x="418683" y="0"/>
                  <a:pt x="457077" y="38396"/>
                  <a:pt x="457077" y="85716"/>
                </a:cubicBezTo>
                <a:cubicBezTo>
                  <a:pt x="457077" y="171432"/>
                  <a:pt x="385645" y="257148"/>
                  <a:pt x="314039" y="257148"/>
                </a:cubicBezTo>
                <a:cubicBezTo>
                  <a:pt x="292520" y="257148"/>
                  <a:pt x="271001" y="249023"/>
                  <a:pt x="254482" y="232861"/>
                </a:cubicBezTo>
                <a:lnTo>
                  <a:pt x="36530" y="450904"/>
                </a:lnTo>
                <a:cubicBezTo>
                  <a:pt x="28138" y="459299"/>
                  <a:pt x="14562" y="459299"/>
                  <a:pt x="6262" y="450904"/>
                </a:cubicBezTo>
                <a:cubicBezTo>
                  <a:pt x="-2043" y="442510"/>
                  <a:pt x="-2130" y="428940"/>
                  <a:pt x="6262" y="420638"/>
                </a:cubicBezTo>
                <a:lnTo>
                  <a:pt x="224215" y="20259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11094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 Engagement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7" y="6350002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Fractions: A Journey Through Everyday Mathematics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40" y="6350002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79859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79757" y="1471875"/>
            <a:ext cx="3657600" cy="4572000"/>
          </a:xfrm>
          <a:custGeom>
            <a:avLst/>
            <a:gdLst/>
            <a:ahLst/>
            <a:cxnLst/>
            <a:rect l="l" t="t" r="r" b="b"/>
            <a:pathLst>
              <a:path w="3657600" h="4572000">
                <a:moveTo>
                  <a:pt x="102596" y="4572000"/>
                </a:moveTo>
                <a:cubicBezTo>
                  <a:pt x="45939" y="4572000"/>
                  <a:pt x="0" y="4526051"/>
                  <a:pt x="0" y="4469404"/>
                </a:cubicBezTo>
                <a:lnTo>
                  <a:pt x="0" y="102596"/>
                </a:lnTo>
                <a:cubicBezTo>
                  <a:pt x="0" y="45949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49"/>
                  <a:pt x="3657600" y="102596"/>
                </a:cubicBezTo>
                <a:lnTo>
                  <a:pt x="3657600" y="4469404"/>
                </a:lnTo>
                <a:cubicBezTo>
                  <a:pt x="3657600" y="4526051"/>
                  <a:pt x="3611661" y="4572000"/>
                  <a:pt x="3555004" y="4572000"/>
                </a:cubicBezTo>
                <a:lnTo>
                  <a:pt x="102596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Fractions: A Journey Through Everyday Mathematics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208357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Supervise students at all times during activities to prevent accidents and ensure their safety.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maintain a secure and controlled learning environment.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208357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Supervision During Activities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4308459" y="2363586"/>
            <a:ext cx="3200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Ensure that students with food allergies or dietary restrictions are accommodated when using food items as teaching aids.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inclusivity and prevents potential health risks.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308459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Accommodating Dietary Needs</a:t>
            </a:r>
            <a:endParaRPr lang="en-US" sz="1788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11094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Safety Considerations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542637" y="1471875"/>
            <a:ext cx="3308622" cy="4586440"/>
          </a:xfrm>
          <a:custGeom>
            <a:avLst/>
            <a:gdLst/>
            <a:ahLst/>
            <a:cxnLst/>
            <a:rect l="l" t="t" r="r" b="b"/>
            <a:pathLst>
              <a:path w="3308622" h="4586440">
                <a:moveTo>
                  <a:pt x="169468" y="4586440"/>
                </a:moveTo>
                <a:cubicBezTo>
                  <a:pt x="75867" y="4586440"/>
                  <a:pt x="0" y="4510580"/>
                  <a:pt x="0" y="4416971"/>
                </a:cubicBezTo>
                <a:lnTo>
                  <a:pt x="0" y="169469"/>
                </a:lnTo>
                <a:cubicBezTo>
                  <a:pt x="0" y="75860"/>
                  <a:pt x="75867" y="0"/>
                  <a:pt x="169468" y="0"/>
                </a:cubicBezTo>
                <a:lnTo>
                  <a:pt x="3139154" y="0"/>
                </a:lnTo>
                <a:cubicBezTo>
                  <a:pt x="3232755" y="0"/>
                  <a:pt x="3308622" y="75860"/>
                  <a:pt x="3308622" y="169469"/>
                </a:cubicBezTo>
                <a:lnTo>
                  <a:pt x="3308622" y="4416971"/>
                </a:lnTo>
                <a:cubicBezTo>
                  <a:pt x="3308622" y="4510580"/>
                  <a:pt x="3232755" y="4586440"/>
                  <a:pt x="3139154" y="4586440"/>
                </a:cubicBezTo>
                <a:lnTo>
                  <a:pt x="169468" y="4586440"/>
                </a:lnTo>
              </a:path>
            </a:pathLst>
          </a:custGeom>
          <a:blipFill>
            <a:blip r:embed="rId1"/>
            <a:srcRect/>
            <a:stretch>
              <a:fillRect l="-54620" r="-5462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63683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2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6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40" y="1384791"/>
            <a:ext cx="3308622" cy="4586440"/>
          </a:xfrm>
          <a:custGeom>
            <a:avLst/>
            <a:gdLst/>
            <a:ahLst/>
            <a:cxnLst/>
            <a:rect l="l" t="t" r="r" b="b"/>
            <a:pathLst>
              <a:path w="3308622" h="4586440">
                <a:moveTo>
                  <a:pt x="169468" y="4586440"/>
                </a:moveTo>
                <a:cubicBezTo>
                  <a:pt x="75867" y="4586440"/>
                  <a:pt x="0" y="4510580"/>
                  <a:pt x="0" y="4416971"/>
                </a:cubicBezTo>
                <a:lnTo>
                  <a:pt x="0" y="169469"/>
                </a:lnTo>
                <a:cubicBezTo>
                  <a:pt x="0" y="75860"/>
                  <a:pt x="75867" y="0"/>
                  <a:pt x="169468" y="0"/>
                </a:cubicBezTo>
                <a:lnTo>
                  <a:pt x="3139154" y="0"/>
                </a:lnTo>
                <a:cubicBezTo>
                  <a:pt x="3232755" y="0"/>
                  <a:pt x="3308622" y="75860"/>
                  <a:pt x="3308622" y="169469"/>
                </a:cubicBezTo>
                <a:lnTo>
                  <a:pt x="3308622" y="4416971"/>
                </a:lnTo>
                <a:cubicBezTo>
                  <a:pt x="3308622" y="4510580"/>
                  <a:pt x="3232755" y="4586440"/>
                  <a:pt x="3139154" y="4586440"/>
                </a:cubicBezTo>
                <a:lnTo>
                  <a:pt x="169468" y="4586440"/>
                </a:lnTo>
              </a:path>
            </a:pathLst>
          </a:custGeom>
          <a:blipFill>
            <a:blip r:embed="rId1"/>
            <a:srcRect/>
            <a:stretch>
              <a:fillRect l="-63304" r="-6330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214360" y="2809621"/>
            <a:ext cx="3200400" cy="29053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using everyday objects, hands-on activities, and real-life examples, students can develop a deep understanding of fractions and their applications.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conclusion, teaching fractions to 8-year-old students can be a fun and interactive experience with the right approach.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8214360" y="2212450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Practical Applications of Fractions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1982" y="1653807"/>
            <a:ext cx="457200" cy="304816"/>
          </a:xfrm>
          <a:custGeom>
            <a:avLst/>
            <a:gdLst/>
            <a:ahLst/>
            <a:cxnLst/>
            <a:rect l="l" t="t" r="r" b="b"/>
            <a:pathLst>
              <a:path w="457200" h="304816">
                <a:moveTo>
                  <a:pt x="417364" y="127880"/>
                </a:moveTo>
                <a:cubicBezTo>
                  <a:pt x="419824" y="134070"/>
                  <a:pt x="424350" y="139310"/>
                  <a:pt x="430303" y="142328"/>
                </a:cubicBezTo>
                <a:lnTo>
                  <a:pt x="443164" y="148756"/>
                </a:lnTo>
                <a:cubicBezTo>
                  <a:pt x="455705" y="155027"/>
                  <a:pt x="460784" y="170267"/>
                  <a:pt x="454516" y="182811"/>
                </a:cubicBezTo>
                <a:cubicBezTo>
                  <a:pt x="448243" y="195354"/>
                  <a:pt x="433005" y="200432"/>
                  <a:pt x="420464" y="194162"/>
                </a:cubicBezTo>
                <a:lnTo>
                  <a:pt x="396968" y="182414"/>
                </a:lnTo>
                <a:cubicBezTo>
                  <a:pt x="385301" y="176540"/>
                  <a:pt x="371804" y="175428"/>
                  <a:pt x="359341" y="179317"/>
                </a:cubicBezTo>
                <a:lnTo>
                  <a:pt x="326317" y="189477"/>
                </a:lnTo>
                <a:cubicBezTo>
                  <a:pt x="307824" y="195192"/>
                  <a:pt x="287977" y="194637"/>
                  <a:pt x="269798" y="188047"/>
                </a:cubicBezTo>
                <a:lnTo>
                  <a:pt x="245983" y="179393"/>
                </a:lnTo>
                <a:cubicBezTo>
                  <a:pt x="234790" y="175346"/>
                  <a:pt x="222487" y="175346"/>
                  <a:pt x="211295" y="179393"/>
                </a:cubicBezTo>
                <a:lnTo>
                  <a:pt x="187479" y="188047"/>
                </a:lnTo>
                <a:cubicBezTo>
                  <a:pt x="169301" y="194634"/>
                  <a:pt x="149459" y="195192"/>
                  <a:pt x="130960" y="189477"/>
                </a:cubicBezTo>
                <a:lnTo>
                  <a:pt x="97937" y="179317"/>
                </a:lnTo>
                <a:cubicBezTo>
                  <a:pt x="85474" y="175507"/>
                  <a:pt x="71982" y="176620"/>
                  <a:pt x="60309" y="182414"/>
                </a:cubicBezTo>
                <a:lnTo>
                  <a:pt x="36731" y="194162"/>
                </a:lnTo>
                <a:cubicBezTo>
                  <a:pt x="24190" y="200432"/>
                  <a:pt x="8947" y="195354"/>
                  <a:pt x="2679" y="182811"/>
                </a:cubicBezTo>
                <a:cubicBezTo>
                  <a:pt x="-3594" y="170267"/>
                  <a:pt x="1490" y="155027"/>
                  <a:pt x="14031" y="148756"/>
                </a:cubicBezTo>
                <a:lnTo>
                  <a:pt x="26893" y="142328"/>
                </a:lnTo>
                <a:cubicBezTo>
                  <a:pt x="32845" y="139310"/>
                  <a:pt x="37372" y="134073"/>
                  <a:pt x="39831" y="127880"/>
                </a:cubicBezTo>
                <a:cubicBezTo>
                  <a:pt x="69755" y="52947"/>
                  <a:pt x="142944" y="0"/>
                  <a:pt x="228595" y="0"/>
                </a:cubicBezTo>
                <a:cubicBezTo>
                  <a:pt x="314247" y="0"/>
                  <a:pt x="387431" y="52947"/>
                  <a:pt x="417360" y="127880"/>
                </a:cubicBezTo>
                <a:lnTo>
                  <a:pt x="417364" y="127880"/>
                </a:lnTo>
                <a:moveTo>
                  <a:pt x="158113" y="52151"/>
                </a:moveTo>
                <a:cubicBezTo>
                  <a:pt x="151841" y="48975"/>
                  <a:pt x="144224" y="51596"/>
                  <a:pt x="141046" y="57866"/>
                </a:cubicBezTo>
                <a:lnTo>
                  <a:pt x="128345" y="83267"/>
                </a:lnTo>
                <a:cubicBezTo>
                  <a:pt x="125172" y="89537"/>
                  <a:pt x="127787" y="97157"/>
                  <a:pt x="134060" y="100333"/>
                </a:cubicBezTo>
                <a:cubicBezTo>
                  <a:pt x="135807" y="101205"/>
                  <a:pt x="137631" y="101604"/>
                  <a:pt x="139460" y="101684"/>
                </a:cubicBezTo>
                <a:lnTo>
                  <a:pt x="140017" y="101684"/>
                </a:lnTo>
                <a:cubicBezTo>
                  <a:pt x="144544" y="101604"/>
                  <a:pt x="148910" y="99065"/>
                  <a:pt x="151132" y="94697"/>
                </a:cubicBezTo>
                <a:lnTo>
                  <a:pt x="163833" y="69297"/>
                </a:lnTo>
                <a:cubicBezTo>
                  <a:pt x="167006" y="63027"/>
                  <a:pt x="164391" y="55406"/>
                  <a:pt x="158118" y="52230"/>
                </a:cubicBezTo>
                <a:lnTo>
                  <a:pt x="158113" y="52151"/>
                </a:lnTo>
                <a:moveTo>
                  <a:pt x="299169" y="52151"/>
                </a:moveTo>
                <a:cubicBezTo>
                  <a:pt x="292896" y="55327"/>
                  <a:pt x="290359" y="62948"/>
                  <a:pt x="293454" y="69218"/>
                </a:cubicBezTo>
                <a:lnTo>
                  <a:pt x="306155" y="94618"/>
                </a:lnTo>
                <a:cubicBezTo>
                  <a:pt x="308299" y="98983"/>
                  <a:pt x="312665" y="101525"/>
                  <a:pt x="317269" y="101604"/>
                </a:cubicBezTo>
                <a:lnTo>
                  <a:pt x="317827" y="101604"/>
                </a:lnTo>
                <a:cubicBezTo>
                  <a:pt x="319651" y="101604"/>
                  <a:pt x="321480" y="101129"/>
                  <a:pt x="323227" y="100254"/>
                </a:cubicBezTo>
                <a:cubicBezTo>
                  <a:pt x="329499" y="97078"/>
                  <a:pt x="332037" y="89457"/>
                  <a:pt x="328942" y="83187"/>
                </a:cubicBezTo>
                <a:lnTo>
                  <a:pt x="316241" y="57787"/>
                </a:lnTo>
                <a:cubicBezTo>
                  <a:pt x="313068" y="51517"/>
                  <a:pt x="305446" y="48975"/>
                  <a:pt x="299173" y="52072"/>
                </a:cubicBezTo>
                <a:lnTo>
                  <a:pt x="299169" y="52151"/>
                </a:lnTo>
                <a:moveTo>
                  <a:pt x="228600" y="50804"/>
                </a:moveTo>
                <a:cubicBezTo>
                  <a:pt x="221614" y="50804"/>
                  <a:pt x="215899" y="56519"/>
                  <a:pt x="215899" y="63505"/>
                </a:cubicBezTo>
                <a:lnTo>
                  <a:pt x="215899" y="88906"/>
                </a:lnTo>
                <a:cubicBezTo>
                  <a:pt x="215899" y="95892"/>
                  <a:pt x="221614" y="101607"/>
                  <a:pt x="228600" y="101607"/>
                </a:cubicBezTo>
                <a:cubicBezTo>
                  <a:pt x="235586" y="101607"/>
                  <a:pt x="241301" y="95892"/>
                  <a:pt x="241301" y="88906"/>
                </a:cubicBezTo>
                <a:lnTo>
                  <a:pt x="241301" y="63505"/>
                </a:lnTo>
                <a:cubicBezTo>
                  <a:pt x="241301" y="56519"/>
                  <a:pt x="235586" y="50804"/>
                  <a:pt x="228600" y="50804"/>
                </a:cubicBezTo>
                <a:moveTo>
                  <a:pt x="71588" y="205117"/>
                </a:moveTo>
                <a:cubicBezTo>
                  <a:pt x="74921" y="203450"/>
                  <a:pt x="78574" y="202578"/>
                  <a:pt x="82227" y="202419"/>
                </a:cubicBezTo>
                <a:lnTo>
                  <a:pt x="100721" y="257984"/>
                </a:lnTo>
                <a:cubicBezTo>
                  <a:pt x="102468" y="263145"/>
                  <a:pt x="107309" y="266638"/>
                  <a:pt x="112787" y="266638"/>
                </a:cubicBezTo>
                <a:lnTo>
                  <a:pt x="344336" y="266638"/>
                </a:lnTo>
                <a:cubicBezTo>
                  <a:pt x="349813" y="266638"/>
                  <a:pt x="354655" y="263145"/>
                  <a:pt x="356401" y="257984"/>
                </a:cubicBezTo>
                <a:lnTo>
                  <a:pt x="374895" y="202419"/>
                </a:lnTo>
                <a:cubicBezTo>
                  <a:pt x="378548" y="202499"/>
                  <a:pt x="382196" y="203453"/>
                  <a:pt x="385534" y="205117"/>
                </a:cubicBezTo>
                <a:lnTo>
                  <a:pt x="409029" y="216865"/>
                </a:lnTo>
                <a:cubicBezTo>
                  <a:pt x="409345" y="217023"/>
                  <a:pt x="409743" y="217182"/>
                  <a:pt x="410063" y="217340"/>
                </a:cubicBezTo>
                <a:lnTo>
                  <a:pt x="392520" y="270049"/>
                </a:lnTo>
                <a:cubicBezTo>
                  <a:pt x="385616" y="290767"/>
                  <a:pt x="366167" y="304816"/>
                  <a:pt x="344336" y="304816"/>
                </a:cubicBezTo>
                <a:lnTo>
                  <a:pt x="112787" y="304816"/>
                </a:lnTo>
                <a:cubicBezTo>
                  <a:pt x="90955" y="304816"/>
                  <a:pt x="71511" y="290847"/>
                  <a:pt x="64602" y="270049"/>
                </a:cubicBezTo>
                <a:lnTo>
                  <a:pt x="47060" y="217419"/>
                </a:lnTo>
                <a:cubicBezTo>
                  <a:pt x="47375" y="217261"/>
                  <a:pt x="47773" y="217102"/>
                  <a:pt x="48093" y="216944"/>
                </a:cubicBezTo>
                <a:lnTo>
                  <a:pt x="71588" y="205196"/>
                </a:lnTo>
                <a:lnTo>
                  <a:pt x="71588" y="20511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314462" y="2809621"/>
            <a:ext cx="3200400" cy="29053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conclusion, teaching fractions to 8-year-old students can be a fun and interactive experience with the right approach.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using everyday objects, hands-on activities, and real-life examples, students can develop a deep understanding of fractions and their applications.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314462" y="2212450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Teaching Methods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2" y="1628415"/>
            <a:ext cx="457200" cy="355600"/>
          </a:xfrm>
          <a:custGeom>
            <a:avLst/>
            <a:gdLst/>
            <a:ahLst/>
            <a:cxnLst/>
            <a:rect l="l" t="t" r="r" b="b"/>
            <a:pathLst>
              <a:path w="457200" h="355600">
                <a:moveTo>
                  <a:pt x="63501" y="44450"/>
                </a:moveTo>
                <a:cubicBezTo>
                  <a:pt x="63501" y="40958"/>
                  <a:pt x="66358" y="38099"/>
                  <a:pt x="69851" y="38099"/>
                </a:cubicBezTo>
                <a:lnTo>
                  <a:pt x="387349" y="38099"/>
                </a:lnTo>
                <a:cubicBezTo>
                  <a:pt x="390842" y="38099"/>
                  <a:pt x="393699" y="40958"/>
                  <a:pt x="393699" y="44450"/>
                </a:cubicBezTo>
                <a:lnTo>
                  <a:pt x="393699" y="292101"/>
                </a:lnTo>
                <a:lnTo>
                  <a:pt x="431798" y="292101"/>
                </a:lnTo>
                <a:lnTo>
                  <a:pt x="431798" y="44450"/>
                </a:lnTo>
                <a:cubicBezTo>
                  <a:pt x="431798" y="19924"/>
                  <a:pt x="411873" y="0"/>
                  <a:pt x="387349" y="0"/>
                </a:cubicBezTo>
                <a:lnTo>
                  <a:pt x="69851" y="0"/>
                </a:lnTo>
                <a:cubicBezTo>
                  <a:pt x="45322" y="0"/>
                  <a:pt x="25402" y="19924"/>
                  <a:pt x="25402" y="44450"/>
                </a:cubicBezTo>
                <a:lnTo>
                  <a:pt x="25402" y="292101"/>
                </a:lnTo>
                <a:lnTo>
                  <a:pt x="63501" y="292101"/>
                </a:lnTo>
                <a:lnTo>
                  <a:pt x="63501" y="44450"/>
                </a:lnTo>
                <a:moveTo>
                  <a:pt x="177801" y="298451"/>
                </a:moveTo>
                <a:lnTo>
                  <a:pt x="177801" y="317501"/>
                </a:lnTo>
                <a:lnTo>
                  <a:pt x="19052" y="317501"/>
                </a:lnTo>
                <a:cubicBezTo>
                  <a:pt x="8495" y="317501"/>
                  <a:pt x="0" y="325993"/>
                  <a:pt x="0" y="336551"/>
                </a:cubicBezTo>
                <a:cubicBezTo>
                  <a:pt x="0" y="347108"/>
                  <a:pt x="8495" y="355600"/>
                  <a:pt x="19052" y="355600"/>
                </a:cubicBezTo>
                <a:lnTo>
                  <a:pt x="177801" y="355600"/>
                </a:lnTo>
                <a:lnTo>
                  <a:pt x="196852" y="355600"/>
                </a:lnTo>
                <a:lnTo>
                  <a:pt x="311152" y="355600"/>
                </a:lnTo>
                <a:lnTo>
                  <a:pt x="330204" y="355600"/>
                </a:lnTo>
                <a:lnTo>
                  <a:pt x="438153" y="355600"/>
                </a:lnTo>
                <a:cubicBezTo>
                  <a:pt x="448710" y="355600"/>
                  <a:pt x="457205" y="347108"/>
                  <a:pt x="457205" y="336551"/>
                </a:cubicBezTo>
                <a:cubicBezTo>
                  <a:pt x="457205" y="325993"/>
                  <a:pt x="448710" y="317501"/>
                  <a:pt x="438153" y="317501"/>
                </a:cubicBezTo>
                <a:lnTo>
                  <a:pt x="330204" y="317501"/>
                </a:lnTo>
                <a:lnTo>
                  <a:pt x="330204" y="298451"/>
                </a:lnTo>
                <a:cubicBezTo>
                  <a:pt x="330204" y="273926"/>
                  <a:pt x="310279" y="254001"/>
                  <a:pt x="285755" y="254001"/>
                </a:cubicBezTo>
                <a:lnTo>
                  <a:pt x="222254" y="254001"/>
                </a:lnTo>
                <a:cubicBezTo>
                  <a:pt x="197725" y="254001"/>
                  <a:pt x="177805" y="273926"/>
                  <a:pt x="177805" y="298451"/>
                </a:cubicBezTo>
                <a:lnTo>
                  <a:pt x="177801" y="298451"/>
                </a:lnTo>
                <a:moveTo>
                  <a:pt x="292101" y="298451"/>
                </a:moveTo>
                <a:lnTo>
                  <a:pt x="292101" y="317501"/>
                </a:lnTo>
                <a:lnTo>
                  <a:pt x="215899" y="317501"/>
                </a:lnTo>
                <a:lnTo>
                  <a:pt x="215899" y="298451"/>
                </a:lnTo>
                <a:cubicBezTo>
                  <a:pt x="215899" y="294960"/>
                  <a:pt x="218756" y="292101"/>
                  <a:pt x="222249" y="292101"/>
                </a:cubicBezTo>
                <a:lnTo>
                  <a:pt x="285750" y="292101"/>
                </a:lnTo>
                <a:cubicBezTo>
                  <a:pt x="289243" y="292101"/>
                  <a:pt x="292101" y="294960"/>
                  <a:pt x="292101" y="298451"/>
                </a:cubicBezTo>
                <a:lnTo>
                  <a:pt x="292101" y="29845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11094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Final Thoughts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7" y="6350002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Fractions: A Journey Through Everyday Mathematics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40" y="6350002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2025-07-20T23:41:10Z</dcterms:created>
  <dcterms:modified xsi:type="dcterms:W3CDTF">2025-07-20T23:41:10Z</dcterms:modified>
</cp:coreProperties>
</file>