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0e4bcd3b1000dcb6256279bbeeb12f1bfd578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c852856173073acafbd2b279a37b330f3855b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a02783cedc424cd8e2da1f02803c1c2762f63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d467b7fcaf02e603c8041ce853fe5a1bcd781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1707450207309aeeefb87a351690e4310cedb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e3238a983f937e8a7fc7368124e737698a4ab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62766426764d97b0a07871d9f9c45d2f0ebe9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298ef57c9437eaaa1333746603f8890989e25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6727a442c30e7b434969cd30798615601291d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3d523dbcb8bae13290f1ae5f997348a66079e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1b604d9b07d2d135e6b1326357154f5fcf058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c00f9b2f0b011c14f5a7383cacf87c7a044a5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b7cd8f9420dbc2e425dd65b57dec174db288b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c5cbc0abb8e5a660c611e570c530b0fa68c30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4c65bf37638f6f24b486d2b84a45fb1a8b6bf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b0431868e39aeba43718916960e956ea5a6ff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Conceptos esenciales para la gestión, diseño y seguridad de datos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Introducción a SQL y Fundamentos de Bases de Datos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SQL and Database Fundamentals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SQL?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Database?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 and Terminology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Syntax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Design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Modeling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Opportunities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SQL and Database Fundamentals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introduces the foundational concepts of data management.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using SQL to handle databases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Data Management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gain a solid understanding of the basics of SQL.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be able to apply your knowledge to real-world scenarios.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10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48561" y="125705"/>
                </a:moveTo>
                <a:cubicBezTo>
                  <a:pt x="148561" y="75207"/>
                  <a:pt x="189486" y="34283"/>
                  <a:pt x="239982" y="34283"/>
                </a:cubicBezTo>
                <a:cubicBezTo>
                  <a:pt x="290479" y="34283"/>
                  <a:pt x="331404" y="75207"/>
                  <a:pt x="331404" y="125705"/>
                </a:cubicBezTo>
                <a:cubicBezTo>
                  <a:pt x="331404" y="176203"/>
                  <a:pt x="290479" y="217128"/>
                  <a:pt x="239982" y="217128"/>
                </a:cubicBezTo>
                <a:cubicBezTo>
                  <a:pt x="232554" y="217128"/>
                  <a:pt x="225341" y="216272"/>
                  <a:pt x="218483" y="214557"/>
                </a:cubicBezTo>
                <a:cubicBezTo>
                  <a:pt x="212697" y="213127"/>
                  <a:pt x="206556" y="214842"/>
                  <a:pt x="202342" y="219128"/>
                </a:cubicBezTo>
                <a:lnTo>
                  <a:pt x="181486" y="239983"/>
                </a:lnTo>
                <a:lnTo>
                  <a:pt x="142848" y="239983"/>
                </a:lnTo>
                <a:cubicBezTo>
                  <a:pt x="133349" y="239983"/>
                  <a:pt x="125704" y="247626"/>
                  <a:pt x="125704" y="257127"/>
                </a:cubicBezTo>
                <a:lnTo>
                  <a:pt x="125704" y="285698"/>
                </a:lnTo>
                <a:lnTo>
                  <a:pt x="97135" y="285698"/>
                </a:lnTo>
                <a:cubicBezTo>
                  <a:pt x="87636" y="285698"/>
                  <a:pt x="79992" y="293341"/>
                  <a:pt x="79992" y="302841"/>
                </a:cubicBezTo>
                <a:lnTo>
                  <a:pt x="79992" y="331413"/>
                </a:lnTo>
                <a:lnTo>
                  <a:pt x="34279" y="331413"/>
                </a:lnTo>
                <a:lnTo>
                  <a:pt x="34279" y="275631"/>
                </a:lnTo>
                <a:lnTo>
                  <a:pt x="146556" y="163353"/>
                </a:lnTo>
                <a:cubicBezTo>
                  <a:pt x="150770" y="159140"/>
                  <a:pt x="152485" y="152997"/>
                  <a:pt x="151128" y="147212"/>
                </a:cubicBezTo>
                <a:cubicBezTo>
                  <a:pt x="149486" y="140355"/>
                  <a:pt x="148557" y="133140"/>
                  <a:pt x="148557" y="125713"/>
                </a:cubicBezTo>
                <a:lnTo>
                  <a:pt x="148561" y="125705"/>
                </a:lnTo>
                <a:moveTo>
                  <a:pt x="239982" y="0"/>
                </a:moveTo>
                <a:cubicBezTo>
                  <a:pt x="170558" y="0"/>
                  <a:pt x="114278" y="56283"/>
                  <a:pt x="114278" y="125705"/>
                </a:cubicBezTo>
                <a:cubicBezTo>
                  <a:pt x="114278" y="132489"/>
                  <a:pt x="114779" y="139133"/>
                  <a:pt x="115851" y="145632"/>
                </a:cubicBezTo>
                <a:lnTo>
                  <a:pt x="5000" y="256410"/>
                </a:lnTo>
                <a:cubicBezTo>
                  <a:pt x="1785" y="259624"/>
                  <a:pt x="0" y="263980"/>
                  <a:pt x="0" y="268551"/>
                </a:cubicBezTo>
                <a:lnTo>
                  <a:pt x="0" y="348545"/>
                </a:lnTo>
                <a:cubicBezTo>
                  <a:pt x="0" y="358046"/>
                  <a:pt x="7641" y="365689"/>
                  <a:pt x="17143" y="365689"/>
                </a:cubicBezTo>
                <a:lnTo>
                  <a:pt x="97139" y="365689"/>
                </a:lnTo>
                <a:cubicBezTo>
                  <a:pt x="106637" y="365689"/>
                  <a:pt x="114282" y="358046"/>
                  <a:pt x="114282" y="348549"/>
                </a:cubicBezTo>
                <a:lnTo>
                  <a:pt x="114282" y="319981"/>
                </a:lnTo>
                <a:lnTo>
                  <a:pt x="142851" y="319981"/>
                </a:lnTo>
                <a:cubicBezTo>
                  <a:pt x="152350" y="319981"/>
                  <a:pt x="159994" y="312338"/>
                  <a:pt x="159994" y="302841"/>
                </a:cubicBezTo>
                <a:lnTo>
                  <a:pt x="159994" y="274274"/>
                </a:lnTo>
                <a:lnTo>
                  <a:pt x="188564" y="274274"/>
                </a:lnTo>
                <a:cubicBezTo>
                  <a:pt x="193136" y="274274"/>
                  <a:pt x="197492" y="272489"/>
                  <a:pt x="200707" y="269275"/>
                </a:cubicBezTo>
                <a:lnTo>
                  <a:pt x="220133" y="249849"/>
                </a:lnTo>
                <a:cubicBezTo>
                  <a:pt x="226632" y="250848"/>
                  <a:pt x="233274" y="251422"/>
                  <a:pt x="240059" y="251422"/>
                </a:cubicBezTo>
                <a:cubicBezTo>
                  <a:pt x="309484" y="251422"/>
                  <a:pt x="365764" y="195139"/>
                  <a:pt x="365764" y="125716"/>
                </a:cubicBezTo>
                <a:cubicBezTo>
                  <a:pt x="365764" y="56294"/>
                  <a:pt x="309411" y="11"/>
                  <a:pt x="239986" y="11"/>
                </a:cubicBezTo>
                <a:lnTo>
                  <a:pt x="239982" y="0"/>
                </a:lnTo>
                <a:moveTo>
                  <a:pt x="262839" y="125705"/>
                </a:moveTo>
                <a:cubicBezTo>
                  <a:pt x="275461" y="125705"/>
                  <a:pt x="285695" y="115473"/>
                  <a:pt x="285695" y="102850"/>
                </a:cubicBezTo>
                <a:cubicBezTo>
                  <a:pt x="285695" y="90226"/>
                  <a:pt x="275461" y="79994"/>
                  <a:pt x="262839" y="79994"/>
                </a:cubicBezTo>
                <a:cubicBezTo>
                  <a:pt x="250216" y="79994"/>
                  <a:pt x="239982" y="90226"/>
                  <a:pt x="239982" y="102850"/>
                </a:cubicBezTo>
                <a:cubicBezTo>
                  <a:pt x="239982" y="115473"/>
                  <a:pt x="250216" y="125705"/>
                  <a:pt x="262839" y="12570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SQL and database fundamentals!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basics of data management and learn how to create, manage, and manipulate databases using SQL.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SQL and Databases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SQL?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is widely used in a variety of applications, including web development, business intelligence, and data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versatility makes it an essential tool in modern data-driven environments.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SQL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is used to perform various operations, including creating and modifying database structures.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allows inserting, updating, and deleting data, as well as querying data.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Operations in SQL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0106" y="1656374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(Structured Query Language) is a programming language designed for managing and manipulating data in relational database management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standard language for accessing and managing relational databases.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SQL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1818" r="-1318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Relational databases are the most common type of database and are widely used in a variety of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structured format and ability to define relationships make them a preferred choice for many industries.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Popularity of Relational Databases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Databases can be relational, meaning that they store data in tables with well-defined relationships, or non-relational, meaning that they store data in formats like key-value pairs or documents.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types cater to different needs and use cases depending on the structure and requirements of the data.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Databases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database is a collection of organized data that is stored in a way that allows for efficient retrieval and manipulation.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foundational tool for managing and accessing data in various applications.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Database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Database?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0982" r="-209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and Terminology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include integers, strings, dates, and more.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define the kind of data that can be stored and manipulated in a database.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Data Types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Tables are collections of related data organized into rows and columns.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the fundamental structure for storing information in databases.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Tables in Databases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Rows represent single records or entries within a database table.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row contains data corresponding to one specific entity or instance.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Rows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Columns are vertical lists of data within a database table.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categorize and organize data by specific attributes or fields.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 of Columns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Syntax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basics of SQL syntax is essential for working with databases and performing data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solid grasp of SQL syntax enables efficient and accurate data handling.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SQL Syntax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also includes a range of functions and operators, including aggregate functions, such as SUM and AVG, and string functions, such as CONCAT and SUBSTR.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the ability to perform complex data manipulations and calculations.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Functions and Operators</a:t>
            </a:r>
            <a:endParaRPr lang="en-US" sz="1394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syntax includes commands such as SELECT, INSERT, UPDATE, and DELETE.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commands are fundamental for interacting with and managing data in databases.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SQL Commands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5921" r="-259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Design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 Well-Designed Database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well-designed database can improve data integrity, reduce data redundancy, and enhance query performance.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advantages contribute to better data management and faster access to information.</a:t>
            </a:r>
            <a:endParaRPr lang="en-US" sz="1116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Structural Implementation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design includes creating tables, indexes, and constraints to ensure data integrity and scalability.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crucial for maintaining the reliability and efficiency of the database.</a:t>
            </a:r>
            <a:endParaRPr lang="en-US" sz="1193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Conceptual Model Creation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0"/>
              </a:spcBef>
              <a:buNone/>
            </a:pPr>
            <a:r>
              <a:rPr lang="en-US" sz="10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design involves creating a conceptual model of your database, including the entities, attributes, and relationships.</a:t>
            </a:r>
            <a:endParaRPr lang="en-US" sz="1021" dirty="0"/>
          </a:p>
          <a:p>
            <a:pPr algn="l" marL="0" indent="0">
              <a:lnSpc>
                <a:spcPct val="90000"/>
              </a:lnSpc>
              <a:spcBef>
                <a:spcPts val="730"/>
              </a:spcBef>
              <a:buNone/>
            </a:pPr>
            <a:r>
              <a:rPr lang="en-US" sz="10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lays the foundation for organizing and structuring data effectively.</a:t>
            </a:r>
            <a:endParaRPr lang="en-US" sz="10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Modeling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Entities, Attributes, and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modeling is the process of creating a conceptual representation of data, including entities, attributes, and relationships.</a:t>
            </a:r>
            <a:endParaRPr lang="en-US" sz="972" dirty="0"/>
          </a:p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Normalization is the process of organizing data to minimize data redundancy and improve data integrity.</a:t>
            </a:r>
            <a:endParaRPr lang="en-US" sz="97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Normalization in Data Modeling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Normalization is the process of organizing data to minimize data redundancy and improve data integrity.</a:t>
            </a:r>
            <a:endParaRPr lang="en-US" sz="1159" dirty="0"/>
          </a:p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modeling involves identifying entities and attributes, defining relationships, and normalizing data.</a:t>
            </a:r>
            <a:endParaRPr lang="en-US" sz="1159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Conceptual Representation of Data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modeling is the process of creating a conceptual representation of data, including entities, attributes, and relationships.</a:t>
            </a:r>
            <a:endParaRPr lang="en-US" sz="972" dirty="0"/>
          </a:p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modeling involves identifying entities and attributes, defining relationships, and normalizing data.</a:t>
            </a:r>
            <a:endParaRPr lang="en-US" sz="9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Security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086" b="-15108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 also involves encrypting sensitive data to prevent unauthorized access.</a:t>
            </a:r>
            <a:endParaRPr lang="en-US" sz="1213" dirty="0"/>
          </a:p>
          <a:p>
            <a:pPr algn="ctr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Encryption ensures that even if data is intercepted, it remains unreadable without the proper decryption key.</a:t>
            </a:r>
            <a:endParaRPr lang="en-US" sz="1213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Encrypting Sensitive Data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 involves implementing authentication and authorization mechanisms, such as usernames and passwords.</a:t>
            </a:r>
            <a:endParaRPr lang="en-US" sz="1228" dirty="0"/>
          </a:p>
          <a:p>
            <a:pPr algn="ctr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mechanisms help verify user identities and control access to sensitive information.</a:t>
            </a:r>
            <a:endParaRPr lang="en-US" sz="1228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Authentication and Authorization Mechanisms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 is the process of protecting databases from unauthorized access, use, disclosure, disruption, modification, or destruction.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the integrity and availability of data within the database.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Protecting Databases from Threats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Misconception: SQL is a programming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a common misunderstanding, as SQL is actually a domain-specific language for managing data in relational databases.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Misconception: SQL is a programming language</a:t>
            </a:r>
            <a:endParaRPr lang="en-US" sz="1281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Error: Not using indexes.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significant performance issues, as indexes are crucial for optimizing database queries.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Error: Not using indexes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Misconception: Normalization is not important.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belief can result in inefficient database structures and data redundancy.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Misconception: Normalization is not important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Error: Not backing up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Failing to back up data can lead to catastrophic data loss in case of system failures or other unforeseen events.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Error: Not backing up data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2020" r="-1520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encryption to protect sensitive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Encryption ensures that even if data is intercepted, it remains unreadable to unauthorized parties.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 Sensitive Data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software and systems up to date with the latest security patches and updates.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minimizes vulnerabilities and protects against potential threats.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Updated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strong and unique passwords for database access.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unauthorized users cannot easily gain access to sensitive information.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Secure Database Access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7624" r="-976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Databases are used in social media to manage user data, posts, and comments.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support seamless interaction and content sharing among users.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Media Applications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Databases are used in healthcare to manage patient data, medical records, and research data.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accurate and secure handling of sensitive medical information.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Databases are used in business to manage customer data, inventory, and financial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efficient tracking and organization of essential business operations.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Business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Foundation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solid grasp of SQL and database fundamentals opens doors to advanced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provides a pathway to career opportunities in the tech industry.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 of Knowledge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and apply your knowledge to real-world scenarios.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reinforce your understanding of the material and ensure long-term retention.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SQL and Database Fundamentals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the introduction to SQL and database fundamentals is a crucial topic for beginners.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 concepts and principles of SQL and database fundamentals, students can develop a strong foundation for further study and career advancement.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and Visualization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analyze and visualize data, including how to create reports, charts, and graphs.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transforming raw data into actionable insights.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Design and Modeling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design and model databases, including how to create entity-relationship diagrams and normalize data.</a:t>
            </a:r>
            <a:endParaRPr lang="en-US" sz="1048" dirty="0"/>
          </a:p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essential for building efficient and scalable database systems.</a:t>
            </a:r>
            <a:endParaRPr lang="en-US" sz="104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SQL Queries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create more complex queries, including subqueries, joins, and aggregations.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these techniques will enhance your ability to manipulate and retrieve data effectively.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2218" b="-16221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areas of the lesson did you find challenging, and how can you improve your understanding of those concepts?</a:t>
            </a:r>
            <a:endParaRPr lang="en-US" sz="1285" dirty="0"/>
          </a:p>
          <a:p>
            <a:pPr algn="ctr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difficulties faced and strategize ways to enhance your comprehension.</a:t>
            </a:r>
            <a:endParaRPr lang="en-US" sz="1285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5"/>
              </a:spcBef>
              <a:buNone/>
            </a:pPr>
            <a:r>
              <a:rPr lang="en-US" sz="1592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in Learning</a:t>
            </a:r>
            <a:endParaRPr lang="en-US" sz="1592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you able to apply your knowledge to real-world scenarios?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effectively you translated theoretical learning into practical applications.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Scenarios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you able to understand the basics of SQL and database fundamentals?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grasp of foundational concepts and identify areas for improvement.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SQL Basics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Join Online Communities and Forums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 with other learners and professionals in the field to ask questions and share knowledge.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a community can provide valuable insights and support.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Exercises and Projects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applying your knowledge to real-world scenarios.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approach enhances your understanding and problem-solving skills.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Exercises and Projects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online resources to learn more about SQL and database fundamentals.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help you build a strong foundation in database concepts.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932105" y="4912586"/>
            <a:ext cx="135731" cy="228600"/>
          </a:xfrm>
          <a:custGeom>
            <a:avLst/>
            <a:gdLst/>
            <a:ahLst/>
            <a:cxnLst/>
            <a:rect l="l" t="t" r="r" b="b"/>
            <a:pathLst>
              <a:path w="135731" h="228600">
                <a:moveTo>
                  <a:pt x="46429" y="21431"/>
                </a:moveTo>
                <a:cubicBezTo>
                  <a:pt x="46429" y="9594"/>
                  <a:pt x="56024" y="0"/>
                  <a:pt x="67861" y="0"/>
                </a:cubicBezTo>
                <a:cubicBezTo>
                  <a:pt x="79697" y="0"/>
                  <a:pt x="89293" y="9594"/>
                  <a:pt x="89293" y="21431"/>
                </a:cubicBezTo>
                <a:cubicBezTo>
                  <a:pt x="89293" y="33268"/>
                  <a:pt x="79698" y="42863"/>
                  <a:pt x="67861" y="42863"/>
                </a:cubicBezTo>
                <a:cubicBezTo>
                  <a:pt x="56025" y="42863"/>
                  <a:pt x="46429" y="33268"/>
                  <a:pt x="46429" y="21431"/>
                </a:cubicBezTo>
                <a:lnTo>
                  <a:pt x="46429" y="21431"/>
                </a:lnTo>
                <a:moveTo>
                  <a:pt x="60716" y="78627"/>
                </a:moveTo>
                <a:lnTo>
                  <a:pt x="60716" y="135731"/>
                </a:lnTo>
                <a:lnTo>
                  <a:pt x="75003" y="135731"/>
                </a:lnTo>
                <a:lnTo>
                  <a:pt x="75003" y="78627"/>
                </a:lnTo>
                <a:cubicBezTo>
                  <a:pt x="74691" y="78627"/>
                  <a:pt x="74334" y="78581"/>
                  <a:pt x="73976" y="78581"/>
                </a:cubicBezTo>
                <a:lnTo>
                  <a:pt x="61698" y="78581"/>
                </a:lnTo>
                <a:cubicBezTo>
                  <a:pt x="61341" y="78581"/>
                  <a:pt x="61029" y="78581"/>
                  <a:pt x="60670" y="78627"/>
                </a:cubicBezTo>
                <a:lnTo>
                  <a:pt x="60716" y="78627"/>
                </a:lnTo>
                <a:moveTo>
                  <a:pt x="60716" y="157163"/>
                </a:moveTo>
                <a:lnTo>
                  <a:pt x="60716" y="217886"/>
                </a:lnTo>
                <a:cubicBezTo>
                  <a:pt x="60716" y="223825"/>
                  <a:pt x="55939" y="228602"/>
                  <a:pt x="50000" y="228602"/>
                </a:cubicBezTo>
                <a:cubicBezTo>
                  <a:pt x="44062" y="228602"/>
                  <a:pt x="39285" y="223825"/>
                  <a:pt x="39285" y="217888"/>
                </a:cubicBezTo>
                <a:lnTo>
                  <a:pt x="39285" y="99836"/>
                </a:lnTo>
                <a:lnTo>
                  <a:pt x="20041" y="133859"/>
                </a:lnTo>
                <a:cubicBezTo>
                  <a:pt x="17139" y="138993"/>
                  <a:pt x="10575" y="140824"/>
                  <a:pt x="5440" y="137921"/>
                </a:cubicBezTo>
                <a:cubicBezTo>
                  <a:pt x="305" y="135018"/>
                  <a:pt x="-1526" y="128455"/>
                  <a:pt x="1378" y="123321"/>
                </a:cubicBezTo>
                <a:lnTo>
                  <a:pt x="27541" y="77109"/>
                </a:lnTo>
                <a:cubicBezTo>
                  <a:pt x="34507" y="64785"/>
                  <a:pt x="47589" y="57152"/>
                  <a:pt x="61741" y="57152"/>
                </a:cubicBezTo>
                <a:lnTo>
                  <a:pt x="74019" y="57152"/>
                </a:lnTo>
                <a:cubicBezTo>
                  <a:pt x="88173" y="57152"/>
                  <a:pt x="101255" y="64788"/>
                  <a:pt x="108219" y="77109"/>
                </a:cubicBezTo>
                <a:lnTo>
                  <a:pt x="134339" y="123321"/>
                </a:lnTo>
                <a:cubicBezTo>
                  <a:pt x="137241" y="128455"/>
                  <a:pt x="135455" y="135018"/>
                  <a:pt x="130277" y="137921"/>
                </a:cubicBezTo>
                <a:cubicBezTo>
                  <a:pt x="125098" y="140824"/>
                  <a:pt x="118580" y="139037"/>
                  <a:pt x="115676" y="133859"/>
                </a:cubicBezTo>
                <a:lnTo>
                  <a:pt x="96433" y="99836"/>
                </a:lnTo>
                <a:lnTo>
                  <a:pt x="96433" y="217888"/>
                </a:lnTo>
                <a:cubicBezTo>
                  <a:pt x="96433" y="223827"/>
                  <a:pt x="91655" y="228605"/>
                  <a:pt x="85717" y="228605"/>
                </a:cubicBezTo>
                <a:cubicBezTo>
                  <a:pt x="79778" y="228605"/>
                  <a:pt x="75001" y="223827"/>
                  <a:pt x="75001" y="217890"/>
                </a:cubicBezTo>
                <a:lnTo>
                  <a:pt x="75001" y="157169"/>
                </a:lnTo>
                <a:lnTo>
                  <a:pt x="6071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942" r="-1199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Support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hesitate to reach out to peers or mentors for guidance.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Collaboration can provide new insights and accelerate your learning.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practicing and applying your knowledge to real-world scenarios.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reinforce your understanding of the material and help you grow.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is a Journey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learning SQL and database fundamentals is a process that takes time and practice.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ask questions and seek help when you need it.</a:t>
            </a:r>
            <a:endParaRPr lang="en-US" sz="1224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5725" y="21431"/>
                </a:moveTo>
                <a:lnTo>
                  <a:pt x="114300" y="21431"/>
                </a:lnTo>
                <a:cubicBezTo>
                  <a:pt x="116265" y="21431"/>
                  <a:pt x="117873" y="23038"/>
                  <a:pt x="117873" y="25004"/>
                </a:cubicBezTo>
                <a:lnTo>
                  <a:pt x="117873" y="35721"/>
                </a:lnTo>
                <a:lnTo>
                  <a:pt x="82154" y="35721"/>
                </a:lnTo>
                <a:lnTo>
                  <a:pt x="82154" y="25007"/>
                </a:lnTo>
                <a:cubicBezTo>
                  <a:pt x="82154" y="23043"/>
                  <a:pt x="83762" y="21436"/>
                  <a:pt x="85727" y="21436"/>
                </a:cubicBezTo>
                <a:lnTo>
                  <a:pt x="85725" y="21431"/>
                </a:lnTo>
                <a:moveTo>
                  <a:pt x="60722" y="25004"/>
                </a:moveTo>
                <a:lnTo>
                  <a:pt x="60722" y="35721"/>
                </a:lnTo>
                <a:lnTo>
                  <a:pt x="57149" y="35721"/>
                </a:lnTo>
                <a:cubicBezTo>
                  <a:pt x="25583" y="35721"/>
                  <a:pt x="0" y="61304"/>
                  <a:pt x="0" y="92871"/>
                </a:cubicBezTo>
                <a:lnTo>
                  <a:pt x="0" y="200027"/>
                </a:lnTo>
                <a:cubicBezTo>
                  <a:pt x="0" y="215789"/>
                  <a:pt x="12814" y="228602"/>
                  <a:pt x="28576" y="228602"/>
                </a:cubicBezTo>
                <a:lnTo>
                  <a:pt x="46436" y="228602"/>
                </a:lnTo>
                <a:lnTo>
                  <a:pt x="153591" y="228602"/>
                </a:lnTo>
                <a:lnTo>
                  <a:pt x="171451" y="228602"/>
                </a:lnTo>
                <a:cubicBezTo>
                  <a:pt x="187211" y="228602"/>
                  <a:pt x="200027" y="215789"/>
                  <a:pt x="200027" y="200027"/>
                </a:cubicBezTo>
                <a:lnTo>
                  <a:pt x="200027" y="92871"/>
                </a:lnTo>
                <a:cubicBezTo>
                  <a:pt x="200027" y="61304"/>
                  <a:pt x="174444" y="35721"/>
                  <a:pt x="142878" y="35721"/>
                </a:cubicBezTo>
                <a:lnTo>
                  <a:pt x="139305" y="35721"/>
                </a:lnTo>
                <a:lnTo>
                  <a:pt x="139305" y="25007"/>
                </a:lnTo>
                <a:cubicBezTo>
                  <a:pt x="139305" y="11211"/>
                  <a:pt x="128098" y="5"/>
                  <a:pt x="114302" y="5"/>
                </a:cubicBezTo>
                <a:lnTo>
                  <a:pt x="85727" y="5"/>
                </a:lnTo>
                <a:cubicBezTo>
                  <a:pt x="71931" y="5"/>
                  <a:pt x="60724" y="11211"/>
                  <a:pt x="60724" y="25009"/>
                </a:cubicBezTo>
                <a:lnTo>
                  <a:pt x="60722" y="25004"/>
                </a:lnTo>
                <a:moveTo>
                  <a:pt x="164307" y="207169"/>
                </a:moveTo>
                <a:lnTo>
                  <a:pt x="164307" y="167879"/>
                </a:lnTo>
                <a:lnTo>
                  <a:pt x="164307" y="139304"/>
                </a:lnTo>
                <a:cubicBezTo>
                  <a:pt x="164307" y="121535"/>
                  <a:pt x="149929" y="107159"/>
                  <a:pt x="132161" y="107159"/>
                </a:cubicBezTo>
                <a:lnTo>
                  <a:pt x="67866" y="107159"/>
                </a:lnTo>
                <a:cubicBezTo>
                  <a:pt x="50096" y="107159"/>
                  <a:pt x="35720" y="121535"/>
                  <a:pt x="35720" y="139307"/>
                </a:cubicBezTo>
                <a:lnTo>
                  <a:pt x="35720" y="167882"/>
                </a:lnTo>
                <a:lnTo>
                  <a:pt x="35720" y="207173"/>
                </a:lnTo>
                <a:lnTo>
                  <a:pt x="28578" y="207173"/>
                </a:lnTo>
                <a:cubicBezTo>
                  <a:pt x="24649" y="207173"/>
                  <a:pt x="21435" y="203959"/>
                  <a:pt x="21435" y="200030"/>
                </a:cubicBezTo>
                <a:lnTo>
                  <a:pt x="21435" y="92873"/>
                </a:lnTo>
                <a:cubicBezTo>
                  <a:pt x="21435" y="73138"/>
                  <a:pt x="37419" y="57155"/>
                  <a:pt x="57153" y="57155"/>
                </a:cubicBezTo>
                <a:lnTo>
                  <a:pt x="71441" y="57155"/>
                </a:lnTo>
                <a:lnTo>
                  <a:pt x="128590" y="57155"/>
                </a:lnTo>
                <a:lnTo>
                  <a:pt x="142878" y="57155"/>
                </a:lnTo>
                <a:cubicBezTo>
                  <a:pt x="162612" y="57155"/>
                  <a:pt x="178596" y="73138"/>
                  <a:pt x="178596" y="92873"/>
                </a:cubicBezTo>
                <a:lnTo>
                  <a:pt x="178596" y="200030"/>
                </a:lnTo>
                <a:cubicBezTo>
                  <a:pt x="178596" y="203959"/>
                  <a:pt x="175382" y="207173"/>
                  <a:pt x="171453" y="207173"/>
                </a:cubicBezTo>
                <a:lnTo>
                  <a:pt x="164307" y="207169"/>
                </a:lnTo>
                <a:moveTo>
                  <a:pt x="57149" y="207169"/>
                </a:moveTo>
                <a:lnTo>
                  <a:pt x="57149" y="178594"/>
                </a:lnTo>
                <a:lnTo>
                  <a:pt x="142874" y="178594"/>
                </a:lnTo>
                <a:lnTo>
                  <a:pt x="142874" y="207169"/>
                </a:lnTo>
                <a:lnTo>
                  <a:pt x="57149" y="207169"/>
                </a:lnTo>
                <a:moveTo>
                  <a:pt x="64294" y="71438"/>
                </a:moveTo>
                <a:cubicBezTo>
                  <a:pt x="58355" y="71438"/>
                  <a:pt x="53579" y="76215"/>
                  <a:pt x="53579" y="82154"/>
                </a:cubicBezTo>
                <a:cubicBezTo>
                  <a:pt x="53579" y="88093"/>
                  <a:pt x="58355" y="92871"/>
                  <a:pt x="64294" y="92871"/>
                </a:cubicBezTo>
                <a:lnTo>
                  <a:pt x="135731" y="92871"/>
                </a:lnTo>
                <a:cubicBezTo>
                  <a:pt x="141670" y="92871"/>
                  <a:pt x="146446" y="88093"/>
                  <a:pt x="146446" y="82157"/>
                </a:cubicBezTo>
                <a:cubicBezTo>
                  <a:pt x="146446" y="76218"/>
                  <a:pt x="141670" y="71442"/>
                  <a:pt x="135731" y="71442"/>
                </a:cubicBezTo>
                <a:lnTo>
                  <a:pt x="64294" y="71438"/>
                </a:lnTo>
                <a:moveTo>
                  <a:pt x="142876" y="157163"/>
                </a:moveTo>
                <a:lnTo>
                  <a:pt x="57151" y="157163"/>
                </a:lnTo>
                <a:lnTo>
                  <a:pt x="57151" y="139304"/>
                </a:lnTo>
                <a:cubicBezTo>
                  <a:pt x="57151" y="133365"/>
                  <a:pt x="61928" y="128590"/>
                  <a:pt x="67866" y="128590"/>
                </a:cubicBezTo>
                <a:lnTo>
                  <a:pt x="132161" y="128590"/>
                </a:lnTo>
                <a:cubicBezTo>
                  <a:pt x="138099" y="128590"/>
                  <a:pt x="142876" y="133368"/>
                  <a:pt x="142876" y="139307"/>
                </a:cubicBezTo>
                <a:lnTo>
                  <a:pt x="14287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learning and identify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your progress and set goals for future development.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your knowledge to a real-world scenario by designing and implementing a database.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Demonstrate your skills through practical application.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your understanding of the basics of SQL and database fundamentals.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questions to reinforce your foundational knowledge.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3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SQL and database fundamentals to extract insights and knowledge from data.</a:t>
            </a:r>
            <a:endParaRPr lang="en-US" sz="1341" dirty="0"/>
          </a:p>
          <a:p>
            <a:pPr algn="ctr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3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Leverage advanced analytics and machine learning techniques to solve complex problems.</a:t>
            </a:r>
            <a:endParaRPr lang="en-US" sz="1341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Scientist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Design, implement, and manage databases to meet the needs of organizations.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data integrity, security, and optimal database performance.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Administrator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SQL and database fundamentals to analyze and interpret data.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role focuses on deriving actionable insights from structured datasets.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78594" y="38398"/>
                </a:moveTo>
                <a:lnTo>
                  <a:pt x="178594" y="78001"/>
                </a:lnTo>
                <a:cubicBezTo>
                  <a:pt x="172656" y="81215"/>
                  <a:pt x="164485" y="84340"/>
                  <a:pt x="154127" y="86886"/>
                </a:cubicBezTo>
                <a:cubicBezTo>
                  <a:pt x="138991" y="90638"/>
                  <a:pt x="120329" y="92869"/>
                  <a:pt x="100013" y="92869"/>
                </a:cubicBezTo>
                <a:cubicBezTo>
                  <a:pt x="79698" y="92869"/>
                  <a:pt x="61034" y="90635"/>
                  <a:pt x="45898" y="86886"/>
                </a:cubicBezTo>
                <a:cubicBezTo>
                  <a:pt x="35538" y="84342"/>
                  <a:pt x="27369" y="81260"/>
                  <a:pt x="21431" y="78001"/>
                </a:cubicBezTo>
                <a:lnTo>
                  <a:pt x="21431" y="38398"/>
                </a:lnTo>
                <a:lnTo>
                  <a:pt x="21699" y="38174"/>
                </a:lnTo>
                <a:cubicBezTo>
                  <a:pt x="24065" y="36165"/>
                  <a:pt x="28798" y="33396"/>
                  <a:pt x="36523" y="30628"/>
                </a:cubicBezTo>
                <a:cubicBezTo>
                  <a:pt x="51748" y="25226"/>
                  <a:pt x="74205" y="21431"/>
                  <a:pt x="100013" y="21431"/>
                </a:cubicBezTo>
                <a:cubicBezTo>
                  <a:pt x="125820" y="21431"/>
                  <a:pt x="148277" y="25226"/>
                  <a:pt x="163502" y="30628"/>
                </a:cubicBezTo>
                <a:cubicBezTo>
                  <a:pt x="171227" y="33396"/>
                  <a:pt x="175914" y="36165"/>
                  <a:pt x="178326" y="38174"/>
                </a:cubicBezTo>
                <a:lnTo>
                  <a:pt x="178594" y="38398"/>
                </a:lnTo>
                <a:moveTo>
                  <a:pt x="178594" y="101576"/>
                </a:moveTo>
                <a:lnTo>
                  <a:pt x="178594" y="135151"/>
                </a:lnTo>
                <a:cubicBezTo>
                  <a:pt x="172656" y="138365"/>
                  <a:pt x="164485" y="141490"/>
                  <a:pt x="154127" y="144036"/>
                </a:cubicBezTo>
                <a:cubicBezTo>
                  <a:pt x="138991" y="147788"/>
                  <a:pt x="120329" y="150019"/>
                  <a:pt x="100013" y="150019"/>
                </a:cubicBezTo>
                <a:cubicBezTo>
                  <a:pt x="79698" y="150019"/>
                  <a:pt x="61034" y="147785"/>
                  <a:pt x="45898" y="144036"/>
                </a:cubicBezTo>
                <a:cubicBezTo>
                  <a:pt x="35538" y="141492"/>
                  <a:pt x="27369" y="138410"/>
                  <a:pt x="21431" y="135151"/>
                </a:cubicBezTo>
                <a:lnTo>
                  <a:pt x="21431" y="101576"/>
                </a:lnTo>
                <a:cubicBezTo>
                  <a:pt x="27369" y="103942"/>
                  <a:pt x="33888" y="105997"/>
                  <a:pt x="40763" y="107693"/>
                </a:cubicBezTo>
                <a:cubicBezTo>
                  <a:pt x="57819" y="111891"/>
                  <a:pt x="78224" y="114302"/>
                  <a:pt x="100013" y="114302"/>
                </a:cubicBezTo>
                <a:cubicBezTo>
                  <a:pt x="121801" y="114302"/>
                  <a:pt x="142206" y="111891"/>
                  <a:pt x="159262" y="107693"/>
                </a:cubicBezTo>
                <a:cubicBezTo>
                  <a:pt x="166137" y="105997"/>
                  <a:pt x="172656" y="103988"/>
                  <a:pt x="178594" y="101576"/>
                </a:cubicBezTo>
                <a:lnTo>
                  <a:pt x="178594" y="101576"/>
                </a:lnTo>
                <a:moveTo>
                  <a:pt x="21431" y="190202"/>
                </a:moveTo>
                <a:lnTo>
                  <a:pt x="21431" y="158770"/>
                </a:lnTo>
                <a:cubicBezTo>
                  <a:pt x="27369" y="161136"/>
                  <a:pt x="33888" y="163191"/>
                  <a:pt x="40763" y="164887"/>
                </a:cubicBezTo>
                <a:cubicBezTo>
                  <a:pt x="57819" y="169038"/>
                  <a:pt x="78224" y="171450"/>
                  <a:pt x="100013" y="171450"/>
                </a:cubicBezTo>
                <a:cubicBezTo>
                  <a:pt x="121801" y="171450"/>
                  <a:pt x="142206" y="169038"/>
                  <a:pt x="159262" y="164841"/>
                </a:cubicBezTo>
                <a:cubicBezTo>
                  <a:pt x="166137" y="163145"/>
                  <a:pt x="172656" y="161136"/>
                  <a:pt x="178594" y="158724"/>
                </a:cubicBezTo>
                <a:lnTo>
                  <a:pt x="178594" y="190156"/>
                </a:lnTo>
                <a:lnTo>
                  <a:pt x="178326" y="190380"/>
                </a:lnTo>
                <a:cubicBezTo>
                  <a:pt x="175960" y="192390"/>
                  <a:pt x="171227" y="195158"/>
                  <a:pt x="163502" y="197926"/>
                </a:cubicBezTo>
                <a:cubicBezTo>
                  <a:pt x="148277" y="203374"/>
                  <a:pt x="125820" y="207169"/>
                  <a:pt x="100013" y="207169"/>
                </a:cubicBezTo>
                <a:cubicBezTo>
                  <a:pt x="74205" y="207169"/>
                  <a:pt x="51748" y="203374"/>
                  <a:pt x="36523" y="197972"/>
                </a:cubicBezTo>
                <a:cubicBezTo>
                  <a:pt x="28798" y="195204"/>
                  <a:pt x="24111" y="192435"/>
                  <a:pt x="21699" y="190426"/>
                </a:cubicBezTo>
                <a:lnTo>
                  <a:pt x="21431" y="190202"/>
                </a:lnTo>
                <a:moveTo>
                  <a:pt x="179530" y="189265"/>
                </a:moveTo>
                <a:cubicBezTo>
                  <a:pt x="179530" y="189265"/>
                  <a:pt x="179530" y="189311"/>
                  <a:pt x="179440" y="189354"/>
                </a:cubicBezTo>
                <a:lnTo>
                  <a:pt x="179484" y="189265"/>
                </a:lnTo>
                <a:cubicBezTo>
                  <a:pt x="179484" y="189265"/>
                  <a:pt x="179484" y="189265"/>
                  <a:pt x="179484" y="189219"/>
                </a:cubicBezTo>
                <a:lnTo>
                  <a:pt x="179530" y="189265"/>
                </a:lnTo>
                <a:moveTo>
                  <a:pt x="20539" y="189265"/>
                </a:moveTo>
                <a:cubicBezTo>
                  <a:pt x="20539" y="189265"/>
                  <a:pt x="20539" y="189311"/>
                  <a:pt x="20629" y="189354"/>
                </a:cubicBezTo>
                <a:cubicBezTo>
                  <a:pt x="20585" y="189308"/>
                  <a:pt x="20585" y="189265"/>
                  <a:pt x="20539" y="189265"/>
                </a:cubicBezTo>
                <a:moveTo>
                  <a:pt x="20539" y="39335"/>
                </a:moveTo>
                <a:cubicBezTo>
                  <a:pt x="20539" y="39335"/>
                  <a:pt x="20583" y="39289"/>
                  <a:pt x="20629" y="39246"/>
                </a:cubicBezTo>
                <a:cubicBezTo>
                  <a:pt x="20585" y="39292"/>
                  <a:pt x="20539" y="39335"/>
                  <a:pt x="20539" y="39335"/>
                </a:cubicBezTo>
                <a:moveTo>
                  <a:pt x="179486" y="39246"/>
                </a:moveTo>
                <a:cubicBezTo>
                  <a:pt x="179530" y="39292"/>
                  <a:pt x="179576" y="39335"/>
                  <a:pt x="179576" y="39335"/>
                </a:cubicBezTo>
                <a:cubicBezTo>
                  <a:pt x="179576" y="39335"/>
                  <a:pt x="179576" y="39289"/>
                  <a:pt x="179486" y="39246"/>
                </a:cubicBezTo>
                <a:moveTo>
                  <a:pt x="200025" y="192881"/>
                </a:moveTo>
                <a:lnTo>
                  <a:pt x="200025" y="35719"/>
                </a:lnTo>
                <a:cubicBezTo>
                  <a:pt x="200025" y="15984"/>
                  <a:pt x="155243" y="0"/>
                  <a:pt x="100013" y="0"/>
                </a:cubicBezTo>
                <a:cubicBezTo>
                  <a:pt x="44782" y="0"/>
                  <a:pt x="0" y="15984"/>
                  <a:pt x="0" y="35719"/>
                </a:cubicBezTo>
                <a:lnTo>
                  <a:pt x="0" y="192881"/>
                </a:lnTo>
                <a:cubicBezTo>
                  <a:pt x="0" y="212616"/>
                  <a:pt x="44782" y="228600"/>
                  <a:pt x="100013" y="228600"/>
                </a:cubicBezTo>
                <a:cubicBezTo>
                  <a:pt x="155243" y="228600"/>
                  <a:pt x="200025" y="212616"/>
                  <a:pt x="200025" y="1928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99783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8575" y="21431"/>
                </a:moveTo>
                <a:cubicBezTo>
                  <a:pt x="24645" y="21431"/>
                  <a:pt x="21431" y="24645"/>
                  <a:pt x="21431" y="28574"/>
                </a:cubicBezTo>
                <a:lnTo>
                  <a:pt x="21431" y="57149"/>
                </a:lnTo>
                <a:cubicBezTo>
                  <a:pt x="21431" y="61078"/>
                  <a:pt x="24645" y="64292"/>
                  <a:pt x="28575" y="64292"/>
                </a:cubicBezTo>
                <a:lnTo>
                  <a:pt x="200025" y="64292"/>
                </a:lnTo>
                <a:cubicBezTo>
                  <a:pt x="203955" y="64292"/>
                  <a:pt x="207169" y="61078"/>
                  <a:pt x="207169" y="57149"/>
                </a:cubicBezTo>
                <a:lnTo>
                  <a:pt x="207169" y="28574"/>
                </a:lnTo>
                <a:cubicBezTo>
                  <a:pt x="207169" y="24645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0" y="28576"/>
                </a:moveTo>
                <a:cubicBezTo>
                  <a:pt x="0" y="12816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57151"/>
                </a:lnTo>
                <a:cubicBezTo>
                  <a:pt x="228600" y="72911"/>
                  <a:pt x="215787" y="85727"/>
                  <a:pt x="200025" y="85727"/>
                </a:cubicBezTo>
                <a:lnTo>
                  <a:pt x="28575" y="85727"/>
                </a:lnTo>
                <a:cubicBezTo>
                  <a:pt x="12813" y="85727"/>
                  <a:pt x="0" y="72913"/>
                  <a:pt x="0" y="57151"/>
                </a:cubicBezTo>
                <a:lnTo>
                  <a:pt x="0" y="28576"/>
                </a:lnTo>
                <a:moveTo>
                  <a:pt x="28575" y="135731"/>
                </a:moveTo>
                <a:cubicBezTo>
                  <a:pt x="24645" y="135731"/>
                  <a:pt x="21431" y="138945"/>
                  <a:pt x="21431" y="142874"/>
                </a:cubicBezTo>
                <a:lnTo>
                  <a:pt x="21431" y="171449"/>
                </a:lnTo>
                <a:cubicBezTo>
                  <a:pt x="21431" y="175378"/>
                  <a:pt x="24645" y="178592"/>
                  <a:pt x="28575" y="178592"/>
                </a:cubicBezTo>
                <a:lnTo>
                  <a:pt x="200025" y="178592"/>
                </a:lnTo>
                <a:cubicBezTo>
                  <a:pt x="203955" y="178592"/>
                  <a:pt x="207169" y="175378"/>
                  <a:pt x="207169" y="171449"/>
                </a:cubicBezTo>
                <a:lnTo>
                  <a:pt x="207169" y="142874"/>
                </a:lnTo>
                <a:cubicBezTo>
                  <a:pt x="207169" y="138945"/>
                  <a:pt x="203955" y="135731"/>
                  <a:pt x="200025" y="135731"/>
                </a:cubicBezTo>
                <a:lnTo>
                  <a:pt x="28575" y="135731"/>
                </a:lnTo>
                <a:moveTo>
                  <a:pt x="0" y="142876"/>
                </a:moveTo>
                <a:cubicBezTo>
                  <a:pt x="0" y="127116"/>
                  <a:pt x="12813" y="114300"/>
                  <a:pt x="28575" y="114300"/>
                </a:cubicBezTo>
                <a:lnTo>
                  <a:pt x="200025" y="114300"/>
                </a:lnTo>
                <a:cubicBezTo>
                  <a:pt x="215787" y="114300"/>
                  <a:pt x="228600" y="127114"/>
                  <a:pt x="228600" y="142876"/>
                </a:cubicBezTo>
                <a:lnTo>
                  <a:pt x="228600" y="171451"/>
                </a:lnTo>
                <a:cubicBezTo>
                  <a:pt x="228600" y="187211"/>
                  <a:pt x="215787" y="200027"/>
                  <a:pt x="200025" y="200027"/>
                </a:cubicBezTo>
                <a:lnTo>
                  <a:pt x="28575" y="200027"/>
                </a:lnTo>
                <a:cubicBezTo>
                  <a:pt x="12813" y="200027"/>
                  <a:pt x="0" y="187213"/>
                  <a:pt x="0" y="171451"/>
                </a:cubicBezTo>
                <a:lnTo>
                  <a:pt x="0" y="142876"/>
                </a:lnTo>
                <a:moveTo>
                  <a:pt x="175023" y="157162"/>
                </a:moveTo>
                <a:cubicBezTo>
                  <a:pt x="175023" y="151243"/>
                  <a:pt x="179821" y="146446"/>
                  <a:pt x="185740" y="146446"/>
                </a:cubicBezTo>
                <a:cubicBezTo>
                  <a:pt x="191658" y="146446"/>
                  <a:pt x="196457" y="151243"/>
                  <a:pt x="196457" y="157162"/>
                </a:cubicBezTo>
                <a:cubicBezTo>
                  <a:pt x="196457" y="163080"/>
                  <a:pt x="191658" y="167877"/>
                  <a:pt x="185742" y="167877"/>
                </a:cubicBezTo>
                <a:cubicBezTo>
                  <a:pt x="179824" y="167877"/>
                  <a:pt x="175028" y="163080"/>
                  <a:pt x="175028" y="157162"/>
                </a:cubicBezTo>
                <a:lnTo>
                  <a:pt x="175023" y="157162"/>
                </a:lnTo>
                <a:moveTo>
                  <a:pt x="185738" y="32146"/>
                </a:moveTo>
                <a:cubicBezTo>
                  <a:pt x="191656" y="32146"/>
                  <a:pt x="196454" y="36943"/>
                  <a:pt x="196454" y="42861"/>
                </a:cubicBezTo>
                <a:cubicBezTo>
                  <a:pt x="196454" y="48780"/>
                  <a:pt x="191656" y="53577"/>
                  <a:pt x="185740" y="53577"/>
                </a:cubicBezTo>
                <a:cubicBezTo>
                  <a:pt x="179821" y="53577"/>
                  <a:pt x="175025" y="48780"/>
                  <a:pt x="175025" y="42861"/>
                </a:cubicBezTo>
                <a:cubicBezTo>
                  <a:pt x="175025" y="36943"/>
                  <a:pt x="179824" y="32146"/>
                  <a:pt x="185742" y="32146"/>
                </a:cubicBezTo>
                <a:lnTo>
                  <a:pt x="185738" y="32146"/>
                </a:lnTo>
                <a:moveTo>
                  <a:pt x="146448" y="157162"/>
                </a:moveTo>
                <a:cubicBezTo>
                  <a:pt x="146448" y="151243"/>
                  <a:pt x="151246" y="146446"/>
                  <a:pt x="157165" y="146446"/>
                </a:cubicBezTo>
                <a:cubicBezTo>
                  <a:pt x="163083" y="146446"/>
                  <a:pt x="167882" y="151243"/>
                  <a:pt x="167882" y="157162"/>
                </a:cubicBezTo>
                <a:cubicBezTo>
                  <a:pt x="167882" y="163080"/>
                  <a:pt x="163083" y="167877"/>
                  <a:pt x="157167" y="167877"/>
                </a:cubicBezTo>
                <a:cubicBezTo>
                  <a:pt x="151249" y="167877"/>
                  <a:pt x="146453" y="163080"/>
                  <a:pt x="146453" y="157162"/>
                </a:cubicBezTo>
                <a:lnTo>
                  <a:pt x="146448" y="157162"/>
                </a:lnTo>
                <a:moveTo>
                  <a:pt x="157163" y="32146"/>
                </a:moveTo>
                <a:cubicBezTo>
                  <a:pt x="163081" y="32146"/>
                  <a:pt x="167879" y="36943"/>
                  <a:pt x="167879" y="42861"/>
                </a:cubicBezTo>
                <a:cubicBezTo>
                  <a:pt x="167879" y="48780"/>
                  <a:pt x="163081" y="53577"/>
                  <a:pt x="157165" y="53577"/>
                </a:cubicBezTo>
                <a:cubicBezTo>
                  <a:pt x="151246" y="53577"/>
                  <a:pt x="146450" y="48780"/>
                  <a:pt x="146450" y="42861"/>
                </a:cubicBezTo>
                <a:cubicBezTo>
                  <a:pt x="146450" y="36943"/>
                  <a:pt x="151249" y="32146"/>
                  <a:pt x="157167" y="32146"/>
                </a:cubicBezTo>
                <a:lnTo>
                  <a:pt x="157163" y="321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83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0717" y="0"/>
                </a:moveTo>
                <a:cubicBezTo>
                  <a:pt x="16656" y="0"/>
                  <a:pt x="21434" y="4777"/>
                  <a:pt x="21434" y="10715"/>
                </a:cubicBezTo>
                <a:lnTo>
                  <a:pt x="21434" y="167877"/>
                </a:lnTo>
                <a:cubicBezTo>
                  <a:pt x="21434" y="173816"/>
                  <a:pt x="26211" y="178592"/>
                  <a:pt x="32150" y="178592"/>
                </a:cubicBezTo>
                <a:lnTo>
                  <a:pt x="217888" y="178592"/>
                </a:lnTo>
                <a:cubicBezTo>
                  <a:pt x="223827" y="178592"/>
                  <a:pt x="228605" y="183369"/>
                  <a:pt x="228605" y="189308"/>
                </a:cubicBezTo>
                <a:cubicBezTo>
                  <a:pt x="228605" y="195246"/>
                  <a:pt x="223827" y="200023"/>
                  <a:pt x="217890" y="200023"/>
                </a:cubicBezTo>
                <a:lnTo>
                  <a:pt x="32153" y="200023"/>
                </a:lnTo>
                <a:cubicBezTo>
                  <a:pt x="14384" y="200023"/>
                  <a:pt x="7" y="185645"/>
                  <a:pt x="7" y="167877"/>
                </a:cubicBezTo>
                <a:lnTo>
                  <a:pt x="7" y="10715"/>
                </a:lnTo>
                <a:cubicBezTo>
                  <a:pt x="7" y="4777"/>
                  <a:pt x="4785" y="0"/>
                  <a:pt x="10724" y="0"/>
                </a:cubicBezTo>
                <a:lnTo>
                  <a:pt x="10717" y="0"/>
                </a:lnTo>
              </a:path>
              <a:path w="228600" h="200025">
                <a:moveTo>
                  <a:pt x="75011" y="85725"/>
                </a:moveTo>
                <a:cubicBezTo>
                  <a:pt x="80950" y="85725"/>
                  <a:pt x="85727" y="90501"/>
                  <a:pt x="85727" y="96440"/>
                </a:cubicBezTo>
                <a:lnTo>
                  <a:pt x="85727" y="132159"/>
                </a:lnTo>
                <a:cubicBezTo>
                  <a:pt x="85727" y="138097"/>
                  <a:pt x="80950" y="142874"/>
                  <a:pt x="75013" y="142874"/>
                </a:cubicBezTo>
                <a:cubicBezTo>
                  <a:pt x="69074" y="142874"/>
                  <a:pt x="64298" y="138097"/>
                  <a:pt x="64298" y="132159"/>
                </a:cubicBezTo>
                <a:lnTo>
                  <a:pt x="64298" y="96440"/>
                </a:lnTo>
                <a:cubicBezTo>
                  <a:pt x="64298" y="90501"/>
                  <a:pt x="69076" y="85725"/>
                  <a:pt x="75015" y="85725"/>
                </a:cubicBezTo>
                <a:lnTo>
                  <a:pt x="75011" y="85725"/>
                </a:lnTo>
              </a:path>
              <a:path w="228600" h="200025">
                <a:moveTo>
                  <a:pt x="128588" y="53579"/>
                </a:moveTo>
                <a:lnTo>
                  <a:pt x="128588" y="132161"/>
                </a:lnTo>
                <a:cubicBezTo>
                  <a:pt x="128588" y="138099"/>
                  <a:pt x="123810" y="142876"/>
                  <a:pt x="117873" y="142876"/>
                </a:cubicBezTo>
                <a:cubicBezTo>
                  <a:pt x="111934" y="142876"/>
                  <a:pt x="107159" y="138099"/>
                  <a:pt x="107159" y="132161"/>
                </a:cubicBezTo>
                <a:lnTo>
                  <a:pt x="107159" y="53579"/>
                </a:lnTo>
                <a:cubicBezTo>
                  <a:pt x="107159" y="47640"/>
                  <a:pt x="111936" y="42863"/>
                  <a:pt x="117875" y="42863"/>
                </a:cubicBezTo>
                <a:cubicBezTo>
                  <a:pt x="123814" y="42863"/>
                  <a:pt x="128592" y="47640"/>
                  <a:pt x="128592" y="53579"/>
                </a:cubicBezTo>
                <a:lnTo>
                  <a:pt x="128588" y="53579"/>
                </a:lnTo>
              </a:path>
              <a:path w="228600" h="200025">
                <a:moveTo>
                  <a:pt x="160736" y="71437"/>
                </a:moveTo>
                <a:cubicBezTo>
                  <a:pt x="166675" y="71437"/>
                  <a:pt x="171452" y="76214"/>
                  <a:pt x="171452" y="82152"/>
                </a:cubicBezTo>
                <a:lnTo>
                  <a:pt x="171452" y="132159"/>
                </a:lnTo>
                <a:cubicBezTo>
                  <a:pt x="171452" y="138097"/>
                  <a:pt x="166675" y="142874"/>
                  <a:pt x="160738" y="142874"/>
                </a:cubicBezTo>
                <a:cubicBezTo>
                  <a:pt x="154799" y="142874"/>
                  <a:pt x="150023" y="138097"/>
                  <a:pt x="150023" y="132159"/>
                </a:cubicBezTo>
                <a:lnTo>
                  <a:pt x="150023" y="82152"/>
                </a:lnTo>
                <a:cubicBezTo>
                  <a:pt x="150023" y="76214"/>
                  <a:pt x="154801" y="71437"/>
                  <a:pt x="160740" y="71437"/>
                </a:cubicBezTo>
                <a:lnTo>
                  <a:pt x="160736" y="71437"/>
                </a:lnTo>
              </a:path>
              <a:path w="228600" h="200025">
                <a:moveTo>
                  <a:pt x="214313" y="25003"/>
                </a:moveTo>
                <a:lnTo>
                  <a:pt x="214313" y="132159"/>
                </a:lnTo>
                <a:cubicBezTo>
                  <a:pt x="214313" y="138097"/>
                  <a:pt x="209535" y="142874"/>
                  <a:pt x="203598" y="142874"/>
                </a:cubicBezTo>
                <a:cubicBezTo>
                  <a:pt x="197659" y="142874"/>
                  <a:pt x="192884" y="138097"/>
                  <a:pt x="192884" y="132159"/>
                </a:cubicBezTo>
                <a:lnTo>
                  <a:pt x="192884" y="25003"/>
                </a:lnTo>
                <a:cubicBezTo>
                  <a:pt x="192884" y="19064"/>
                  <a:pt x="197661" y="14288"/>
                  <a:pt x="203600" y="14288"/>
                </a:cubicBezTo>
                <a:cubicBezTo>
                  <a:pt x="209539" y="14288"/>
                  <a:pt x="214317" y="19064"/>
                  <a:pt x="214317" y="25003"/>
                </a:cubicBezTo>
                <a:lnTo>
                  <a:pt x="214313" y="250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Introducción a SQL y Fundamentos de Bases de Datos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0982" r="-209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solid grasp of SQL and database fundamentals opens doors to numerous career opportunities.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stepping stone for advanced learning and professional growth.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Path to Career Advancement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keep practicing and applying your knowledge to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reinforce your understanding of the material and ensure long-term retention.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for Mastery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the introduction to SQL and database fundamentals is a crucial topic for beginners.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 concepts and principles of SQL and database fundamentals, students can develop a strong foundation for further study and career advancement.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SQL and Database Fundamentals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2025-07-21T10:34:26Z</dcterms:created>
  <dcterms:modified xsi:type="dcterms:W3CDTF">2025-07-21T10:34:26Z</dcterms:modified>
</cp:coreProperties>
</file>