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09276f02091415c6493b35b144f5c9bf5a580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4cf24b7843f0f2833e7e72f5942480d78ddd4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4ebeacd3fe3541cac310afce4ddbc7b2d70fd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8439a488af64241bff107fcd5daf12047599f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5a77d5f564d0f91cb40840e560adf2e7da70b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9bad6ec07ca558ed21659e48fb600e4e96426c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41805c5e0420dadfc0786e46c0da452895fc5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09a157c5d96cee03233db2420e95dbe360804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Simple Present Tense and Oral Fluency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Using Adverbs of Frequency and Enhancing Communication Skills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Oral Fluency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Simple Present Tense?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Simple Present Tense with Adverbs of Fre…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Adverbs of Frequency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Exercises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Role-Play Activity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Presentation Activity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FAQs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 Building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Oral fluency is the ability to speak a language smoothly and naturally.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key skill for effective communication in everyday life.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Oral Fluency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oral fluency is crucial for effective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individuals to express themselves clearly and confidently.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Oral Fluency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emphasizes using simple present tense and adverbs of frequency.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are tools to enhance oral fluency effectively.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of the Lesson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Oral Fluency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simple present tense is a verb tense used to describe habits, routines, and general truths.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tense in English grammar.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Simple Present Tense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tense is used to talk about actions that happen regularly or are true in general.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convey information about consistent or universal actions.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 of Simple Present Tense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'I eat breakfast every morning,' and 'She lives in New York.'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sentences illustrate habitual and factual uses of the tense.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Simple Present Tense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simple present tense is formed using the base form of the verb.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the third person singular, an -s or -es is added to the verb.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of Simple Present Tense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27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2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378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39" y="431395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Simple Present Tense?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2639867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3152" y="27432"/>
                </a:moveTo>
                <a:cubicBezTo>
                  <a:pt x="83251" y="27432"/>
                  <a:pt x="91440" y="35620"/>
                  <a:pt x="91440" y="45721"/>
                </a:cubicBezTo>
                <a:cubicBezTo>
                  <a:pt x="91440" y="55821"/>
                  <a:pt x="83251" y="64010"/>
                  <a:pt x="73152" y="64010"/>
                </a:cubicBezTo>
                <a:cubicBezTo>
                  <a:pt x="63053" y="64010"/>
                  <a:pt x="54864" y="55821"/>
                  <a:pt x="54864" y="45721"/>
                </a:cubicBezTo>
                <a:cubicBezTo>
                  <a:pt x="54864" y="35620"/>
                  <a:pt x="63053" y="27432"/>
                  <a:pt x="73152" y="27432"/>
                </a:cubicBezTo>
                <a:moveTo>
                  <a:pt x="86868" y="89327"/>
                </a:moveTo>
                <a:cubicBezTo>
                  <a:pt x="105441" y="83497"/>
                  <a:pt x="118872" y="66182"/>
                  <a:pt x="118872" y="45721"/>
                </a:cubicBezTo>
                <a:cubicBezTo>
                  <a:pt x="118872" y="20462"/>
                  <a:pt x="98411" y="0"/>
                  <a:pt x="73152" y="0"/>
                </a:cubicBezTo>
                <a:cubicBezTo>
                  <a:pt x="47893" y="0"/>
                  <a:pt x="27432" y="20459"/>
                  <a:pt x="27432" y="45721"/>
                </a:cubicBezTo>
                <a:cubicBezTo>
                  <a:pt x="27432" y="66180"/>
                  <a:pt x="40863" y="83497"/>
                  <a:pt x="59436" y="89327"/>
                </a:cubicBezTo>
                <a:lnTo>
                  <a:pt x="59436" y="123447"/>
                </a:lnTo>
                <a:lnTo>
                  <a:pt x="13716" y="123447"/>
                </a:lnTo>
                <a:cubicBezTo>
                  <a:pt x="6116" y="123447"/>
                  <a:pt x="0" y="129561"/>
                  <a:pt x="0" y="137163"/>
                </a:cubicBezTo>
                <a:cubicBezTo>
                  <a:pt x="0" y="144764"/>
                  <a:pt x="6116" y="150879"/>
                  <a:pt x="13716" y="150879"/>
                </a:cubicBezTo>
                <a:lnTo>
                  <a:pt x="169164" y="150879"/>
                </a:lnTo>
                <a:lnTo>
                  <a:pt x="169164" y="184996"/>
                </a:lnTo>
                <a:cubicBezTo>
                  <a:pt x="150591" y="190825"/>
                  <a:pt x="137160" y="208140"/>
                  <a:pt x="137160" y="228602"/>
                </a:cubicBezTo>
                <a:cubicBezTo>
                  <a:pt x="137160" y="253861"/>
                  <a:pt x="157621" y="274323"/>
                  <a:pt x="182880" y="274323"/>
                </a:cubicBezTo>
                <a:cubicBezTo>
                  <a:pt x="208139" y="274323"/>
                  <a:pt x="228600" y="253864"/>
                  <a:pt x="228600" y="228602"/>
                </a:cubicBezTo>
                <a:cubicBezTo>
                  <a:pt x="228600" y="208143"/>
                  <a:pt x="215169" y="190825"/>
                  <a:pt x="196596" y="184996"/>
                </a:cubicBezTo>
                <a:lnTo>
                  <a:pt x="196596" y="150879"/>
                </a:lnTo>
                <a:lnTo>
                  <a:pt x="352044" y="150879"/>
                </a:lnTo>
                <a:cubicBezTo>
                  <a:pt x="359644" y="150879"/>
                  <a:pt x="365760" y="144764"/>
                  <a:pt x="365760" y="137163"/>
                </a:cubicBezTo>
                <a:cubicBezTo>
                  <a:pt x="365760" y="129561"/>
                  <a:pt x="359644" y="123447"/>
                  <a:pt x="352044" y="123447"/>
                </a:cubicBezTo>
                <a:lnTo>
                  <a:pt x="306324" y="123447"/>
                </a:lnTo>
                <a:lnTo>
                  <a:pt x="306324" y="89327"/>
                </a:lnTo>
                <a:cubicBezTo>
                  <a:pt x="324897" y="83497"/>
                  <a:pt x="338328" y="66182"/>
                  <a:pt x="338328" y="45721"/>
                </a:cubicBezTo>
                <a:cubicBezTo>
                  <a:pt x="338328" y="20462"/>
                  <a:pt x="317867" y="0"/>
                  <a:pt x="292608" y="0"/>
                </a:cubicBezTo>
                <a:cubicBezTo>
                  <a:pt x="267349" y="0"/>
                  <a:pt x="246888" y="20459"/>
                  <a:pt x="246888" y="45721"/>
                </a:cubicBezTo>
                <a:cubicBezTo>
                  <a:pt x="246888" y="66180"/>
                  <a:pt x="260319" y="83497"/>
                  <a:pt x="278892" y="89327"/>
                </a:cubicBezTo>
                <a:lnTo>
                  <a:pt x="278892" y="123447"/>
                </a:lnTo>
                <a:lnTo>
                  <a:pt x="86868" y="123447"/>
                </a:lnTo>
                <a:lnTo>
                  <a:pt x="86868" y="89327"/>
                </a:lnTo>
                <a:moveTo>
                  <a:pt x="182880" y="246888"/>
                </a:moveTo>
                <a:cubicBezTo>
                  <a:pt x="172781" y="246888"/>
                  <a:pt x="164592" y="238700"/>
                  <a:pt x="164592" y="228599"/>
                </a:cubicBezTo>
                <a:cubicBezTo>
                  <a:pt x="164592" y="218499"/>
                  <a:pt x="172781" y="210310"/>
                  <a:pt x="182880" y="210310"/>
                </a:cubicBezTo>
                <a:cubicBezTo>
                  <a:pt x="192979" y="210310"/>
                  <a:pt x="201168" y="218499"/>
                  <a:pt x="201168" y="228599"/>
                </a:cubicBezTo>
                <a:cubicBezTo>
                  <a:pt x="201168" y="238700"/>
                  <a:pt x="192979" y="246888"/>
                  <a:pt x="182880" y="246888"/>
                </a:cubicBezTo>
                <a:lnTo>
                  <a:pt x="182880" y="246888"/>
                </a:lnTo>
                <a:moveTo>
                  <a:pt x="274320" y="45721"/>
                </a:moveTo>
                <a:cubicBezTo>
                  <a:pt x="274320" y="35620"/>
                  <a:pt x="282509" y="27432"/>
                  <a:pt x="292608" y="27432"/>
                </a:cubicBezTo>
                <a:cubicBezTo>
                  <a:pt x="302707" y="27432"/>
                  <a:pt x="310896" y="35620"/>
                  <a:pt x="310896" y="45721"/>
                </a:cubicBezTo>
                <a:cubicBezTo>
                  <a:pt x="310896" y="55821"/>
                  <a:pt x="302707" y="64010"/>
                  <a:pt x="292608" y="64010"/>
                </a:cubicBezTo>
                <a:cubicBezTo>
                  <a:pt x="282509" y="64010"/>
                  <a:pt x="274320" y="55821"/>
                  <a:pt x="274320" y="45721"/>
                </a:cubicBezTo>
                <a:lnTo>
                  <a:pt x="274320" y="4572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99" y="2594147"/>
            <a:ext cx="365724" cy="365760"/>
          </a:xfrm>
          <a:custGeom>
            <a:avLst/>
            <a:gdLst/>
            <a:ahLst/>
            <a:cxnLst/>
            <a:rect l="l" t="t" r="r" b="b"/>
            <a:pathLst>
              <a:path w="365724" h="365760">
                <a:moveTo>
                  <a:pt x="114289" y="18142"/>
                </a:moveTo>
                <a:cubicBezTo>
                  <a:pt x="102147" y="6854"/>
                  <a:pt x="85861" y="0"/>
                  <a:pt x="68003" y="0"/>
                </a:cubicBezTo>
                <a:cubicBezTo>
                  <a:pt x="30432" y="0"/>
                  <a:pt x="0" y="30431"/>
                  <a:pt x="0" y="68002"/>
                </a:cubicBezTo>
                <a:cubicBezTo>
                  <a:pt x="0" y="81433"/>
                  <a:pt x="3928" y="93931"/>
                  <a:pt x="10643" y="104501"/>
                </a:cubicBezTo>
                <a:lnTo>
                  <a:pt x="114289" y="18142"/>
                </a:lnTo>
                <a:moveTo>
                  <a:pt x="182862" y="80003"/>
                </a:moveTo>
                <a:cubicBezTo>
                  <a:pt x="252295" y="80003"/>
                  <a:pt x="308580" y="136290"/>
                  <a:pt x="308580" y="205722"/>
                </a:cubicBezTo>
                <a:cubicBezTo>
                  <a:pt x="308580" y="275154"/>
                  <a:pt x="252295" y="331441"/>
                  <a:pt x="182862" y="331441"/>
                </a:cubicBezTo>
                <a:cubicBezTo>
                  <a:pt x="113429" y="331441"/>
                  <a:pt x="57144" y="275154"/>
                  <a:pt x="57144" y="205722"/>
                </a:cubicBezTo>
                <a:cubicBezTo>
                  <a:pt x="57144" y="136290"/>
                  <a:pt x="113429" y="80003"/>
                  <a:pt x="182862" y="80003"/>
                </a:cubicBezTo>
                <a:lnTo>
                  <a:pt x="182862" y="80003"/>
                </a:lnTo>
                <a:moveTo>
                  <a:pt x="182862" y="365723"/>
                </a:moveTo>
                <a:cubicBezTo>
                  <a:pt x="220865" y="365723"/>
                  <a:pt x="255791" y="352439"/>
                  <a:pt x="283221" y="330365"/>
                </a:cubicBezTo>
                <a:lnTo>
                  <a:pt x="313579" y="360723"/>
                </a:lnTo>
                <a:cubicBezTo>
                  <a:pt x="320294" y="367439"/>
                  <a:pt x="331152" y="367439"/>
                  <a:pt x="337794" y="360723"/>
                </a:cubicBezTo>
                <a:cubicBezTo>
                  <a:pt x="344436" y="354008"/>
                  <a:pt x="344509" y="343152"/>
                  <a:pt x="337794" y="336510"/>
                </a:cubicBezTo>
                <a:lnTo>
                  <a:pt x="307435" y="306152"/>
                </a:lnTo>
                <a:cubicBezTo>
                  <a:pt x="329580" y="278724"/>
                  <a:pt x="342794" y="243794"/>
                  <a:pt x="342794" y="205791"/>
                </a:cubicBezTo>
                <a:cubicBezTo>
                  <a:pt x="342867" y="117361"/>
                  <a:pt x="271221" y="45716"/>
                  <a:pt x="182862" y="45716"/>
                </a:cubicBezTo>
                <a:cubicBezTo>
                  <a:pt x="94503" y="45716"/>
                  <a:pt x="22858" y="117361"/>
                  <a:pt x="22858" y="205722"/>
                </a:cubicBezTo>
                <a:cubicBezTo>
                  <a:pt x="22858" y="243724"/>
                  <a:pt x="36145" y="278651"/>
                  <a:pt x="58216" y="306083"/>
                </a:cubicBezTo>
                <a:lnTo>
                  <a:pt x="27857" y="336441"/>
                </a:lnTo>
                <a:cubicBezTo>
                  <a:pt x="21143" y="343156"/>
                  <a:pt x="21143" y="354012"/>
                  <a:pt x="27857" y="360654"/>
                </a:cubicBezTo>
                <a:cubicBezTo>
                  <a:pt x="34572" y="367296"/>
                  <a:pt x="45430" y="367369"/>
                  <a:pt x="52072" y="360654"/>
                </a:cubicBezTo>
                <a:lnTo>
                  <a:pt x="82431" y="330296"/>
                </a:lnTo>
                <a:cubicBezTo>
                  <a:pt x="109860" y="352439"/>
                  <a:pt x="144790" y="365654"/>
                  <a:pt x="182789" y="365654"/>
                </a:cubicBezTo>
                <a:lnTo>
                  <a:pt x="182862" y="365723"/>
                </a:lnTo>
                <a:moveTo>
                  <a:pt x="355082" y="104574"/>
                </a:moveTo>
                <a:cubicBezTo>
                  <a:pt x="361796" y="94004"/>
                  <a:pt x="365724" y="81429"/>
                  <a:pt x="365724" y="68002"/>
                </a:cubicBezTo>
                <a:cubicBezTo>
                  <a:pt x="365724" y="30431"/>
                  <a:pt x="335296" y="0"/>
                  <a:pt x="297721" y="0"/>
                </a:cubicBezTo>
                <a:cubicBezTo>
                  <a:pt x="279863" y="0"/>
                  <a:pt x="263578" y="6858"/>
                  <a:pt x="251435" y="18142"/>
                </a:cubicBezTo>
                <a:lnTo>
                  <a:pt x="355082" y="104574"/>
                </a:lnTo>
                <a:moveTo>
                  <a:pt x="200007" y="131432"/>
                </a:moveTo>
                <a:cubicBezTo>
                  <a:pt x="200007" y="121933"/>
                  <a:pt x="192364" y="114289"/>
                  <a:pt x="182866" y="114289"/>
                </a:cubicBezTo>
                <a:cubicBezTo>
                  <a:pt x="173364" y="114289"/>
                  <a:pt x="165724" y="121933"/>
                  <a:pt x="165724" y="131432"/>
                </a:cubicBezTo>
                <a:lnTo>
                  <a:pt x="165724" y="205722"/>
                </a:lnTo>
                <a:cubicBezTo>
                  <a:pt x="165724" y="210294"/>
                  <a:pt x="167509" y="214650"/>
                  <a:pt x="170724" y="217865"/>
                </a:cubicBezTo>
                <a:lnTo>
                  <a:pt x="205010" y="252151"/>
                </a:lnTo>
                <a:cubicBezTo>
                  <a:pt x="211725" y="258867"/>
                  <a:pt x="222584" y="258867"/>
                  <a:pt x="229225" y="252151"/>
                </a:cubicBezTo>
                <a:cubicBezTo>
                  <a:pt x="235867" y="245436"/>
                  <a:pt x="235940" y="234580"/>
                  <a:pt x="229225" y="227938"/>
                </a:cubicBezTo>
                <a:lnTo>
                  <a:pt x="199938" y="198652"/>
                </a:lnTo>
                <a:lnTo>
                  <a:pt x="199938" y="131436"/>
                </a:lnTo>
                <a:lnTo>
                  <a:pt x="200007" y="1314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33700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38062" y="2594165"/>
            <a:ext cx="365760" cy="365724"/>
          </a:xfrm>
          <a:custGeom>
            <a:avLst/>
            <a:gdLst/>
            <a:ahLst/>
            <a:cxnLst/>
            <a:rect l="l" t="t" r="r" b="b"/>
            <a:pathLst>
              <a:path w="365760" h="365724">
                <a:moveTo>
                  <a:pt x="16306" y="200007"/>
                </a:moveTo>
                <a:cubicBezTo>
                  <a:pt x="6876" y="199506"/>
                  <a:pt x="-410" y="191435"/>
                  <a:pt x="18" y="182006"/>
                </a:cubicBezTo>
                <a:lnTo>
                  <a:pt x="304" y="176294"/>
                </a:lnTo>
                <a:cubicBezTo>
                  <a:pt x="3804" y="106364"/>
                  <a:pt x="61590" y="51432"/>
                  <a:pt x="131593" y="51432"/>
                </a:cubicBezTo>
                <a:lnTo>
                  <a:pt x="217166" y="51432"/>
                </a:lnTo>
                <a:lnTo>
                  <a:pt x="217166" y="25432"/>
                </a:lnTo>
                <a:cubicBezTo>
                  <a:pt x="217166" y="11359"/>
                  <a:pt x="228523" y="4"/>
                  <a:pt x="242594" y="4"/>
                </a:cubicBezTo>
                <a:cubicBezTo>
                  <a:pt x="248881" y="4"/>
                  <a:pt x="254953" y="2363"/>
                  <a:pt x="259594" y="6503"/>
                </a:cubicBezTo>
                <a:lnTo>
                  <a:pt x="314382" y="55791"/>
                </a:lnTo>
                <a:cubicBezTo>
                  <a:pt x="318025" y="59075"/>
                  <a:pt x="320025" y="63647"/>
                  <a:pt x="320025" y="68507"/>
                </a:cubicBezTo>
                <a:cubicBezTo>
                  <a:pt x="320025" y="73364"/>
                  <a:pt x="317955" y="78009"/>
                  <a:pt x="314382" y="81224"/>
                </a:cubicBezTo>
                <a:lnTo>
                  <a:pt x="259594" y="130512"/>
                </a:lnTo>
                <a:cubicBezTo>
                  <a:pt x="254953" y="134725"/>
                  <a:pt x="248881" y="137011"/>
                  <a:pt x="242594" y="137011"/>
                </a:cubicBezTo>
                <a:cubicBezTo>
                  <a:pt x="228593" y="137011"/>
                  <a:pt x="217166" y="125656"/>
                  <a:pt x="217166" y="111582"/>
                </a:cubicBezTo>
                <a:lnTo>
                  <a:pt x="217166" y="85583"/>
                </a:lnTo>
                <a:lnTo>
                  <a:pt x="131593" y="85583"/>
                </a:lnTo>
                <a:cubicBezTo>
                  <a:pt x="79805" y="85726"/>
                  <a:pt x="37161" y="126299"/>
                  <a:pt x="34590" y="178013"/>
                </a:cubicBezTo>
                <a:lnTo>
                  <a:pt x="34305" y="183729"/>
                </a:lnTo>
                <a:cubicBezTo>
                  <a:pt x="33804" y="193157"/>
                  <a:pt x="25731" y="200442"/>
                  <a:pt x="16306" y="200014"/>
                </a:cubicBezTo>
                <a:lnTo>
                  <a:pt x="16306" y="200007"/>
                </a:lnTo>
                <a:moveTo>
                  <a:pt x="251453" y="91789"/>
                </a:moveTo>
                <a:lnTo>
                  <a:pt x="277239" y="68573"/>
                </a:lnTo>
                <a:lnTo>
                  <a:pt x="251453" y="45357"/>
                </a:lnTo>
                <a:lnTo>
                  <a:pt x="251453" y="91789"/>
                </a:lnTo>
                <a:moveTo>
                  <a:pt x="349454" y="165721"/>
                </a:moveTo>
                <a:cubicBezTo>
                  <a:pt x="358884" y="166222"/>
                  <a:pt x="366170" y="174220"/>
                  <a:pt x="365742" y="183721"/>
                </a:cubicBezTo>
                <a:lnTo>
                  <a:pt x="365456" y="189438"/>
                </a:lnTo>
                <a:cubicBezTo>
                  <a:pt x="361956" y="259368"/>
                  <a:pt x="304170" y="314300"/>
                  <a:pt x="234167" y="314300"/>
                </a:cubicBezTo>
                <a:lnTo>
                  <a:pt x="148594" y="314300"/>
                </a:lnTo>
                <a:lnTo>
                  <a:pt x="148594" y="340299"/>
                </a:lnTo>
                <a:cubicBezTo>
                  <a:pt x="148594" y="354299"/>
                  <a:pt x="137237" y="365728"/>
                  <a:pt x="123166" y="365728"/>
                </a:cubicBezTo>
                <a:cubicBezTo>
                  <a:pt x="116879" y="365728"/>
                  <a:pt x="110807" y="363369"/>
                  <a:pt x="106166" y="359229"/>
                </a:cubicBezTo>
                <a:lnTo>
                  <a:pt x="51378" y="309940"/>
                </a:lnTo>
                <a:cubicBezTo>
                  <a:pt x="47735" y="306656"/>
                  <a:pt x="45735" y="302084"/>
                  <a:pt x="45735" y="297224"/>
                </a:cubicBezTo>
                <a:cubicBezTo>
                  <a:pt x="45735" y="292367"/>
                  <a:pt x="47805" y="287722"/>
                  <a:pt x="51378" y="284508"/>
                </a:cubicBezTo>
                <a:lnTo>
                  <a:pt x="106166" y="235219"/>
                </a:lnTo>
                <a:cubicBezTo>
                  <a:pt x="110807" y="231006"/>
                  <a:pt x="116879" y="228720"/>
                  <a:pt x="123166" y="228720"/>
                </a:cubicBezTo>
                <a:cubicBezTo>
                  <a:pt x="137167" y="228720"/>
                  <a:pt x="148594" y="240076"/>
                  <a:pt x="148594" y="254149"/>
                </a:cubicBezTo>
                <a:lnTo>
                  <a:pt x="148594" y="280148"/>
                </a:lnTo>
                <a:lnTo>
                  <a:pt x="234167" y="280148"/>
                </a:lnTo>
                <a:cubicBezTo>
                  <a:pt x="285955" y="280148"/>
                  <a:pt x="328599" y="239575"/>
                  <a:pt x="331170" y="187861"/>
                </a:cubicBezTo>
                <a:lnTo>
                  <a:pt x="331455" y="182149"/>
                </a:lnTo>
                <a:cubicBezTo>
                  <a:pt x="331956" y="172721"/>
                  <a:pt x="339956" y="165435"/>
                  <a:pt x="349454" y="165863"/>
                </a:cubicBezTo>
                <a:lnTo>
                  <a:pt x="349454" y="165721"/>
                </a:lnTo>
                <a:moveTo>
                  <a:pt x="114307" y="273935"/>
                </a:moveTo>
                <a:lnTo>
                  <a:pt x="88521" y="297151"/>
                </a:lnTo>
                <a:lnTo>
                  <a:pt x="114307" y="320367"/>
                </a:lnTo>
                <a:lnTo>
                  <a:pt x="114307" y="2739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40243" y="2634787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are words that describe how often something happens.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information about the regularity of an action.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Adverbs of Frequency</a:t>
            </a:r>
            <a:endParaRPr lang="en-US" sz="1585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'always,' 'usually,' 'often,' 'rarely,' and 'sometimes.'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help specify the frequency of occurrences.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Adverbs of Frequency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are used to add nuance and detail to descriptions of daily routines.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convey the regularity of habitual 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 in Daily Routines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be used to describe habits, routines, and general truths.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them essential in providing clarity and detail in communication.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 in Descriptions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adverbs of frequency enhances the expressiveness of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speakers to convey precise information about the timing of events.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Communication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4222" b="-422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Adverbs of Frequency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2012" r="-920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simple present tense can be used with adverbs of frequency to describe habits and routines.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combination helps in expressing regular actions and their frequency.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Simple Present Tense with Adverbs of Frequency</a:t>
            </a:r>
            <a:endParaRPr lang="en-US" sz="1333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sentences like 'I usually wake up at 6:00 am' and 'She always eats breakfast at 7:00 am.'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illustrate how adverbs of frequency integrate with the simple present tense.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 in Daily Routines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can be used to add emphasis or contrast to descriptions of daily routines and habits.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allows for a more nuanced expression of regular activities.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Descriptions with Adverbs of Frequency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such as 'I often go to the gym, but I rarely watch TV' show the contrasting use of adverbs of frequency.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highlights the flexibility in describing varying habits and routines.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58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Contrasting Habits with Frequency Adverbs</a:t>
            </a:r>
            <a:endParaRPr lang="en-US" sz="1358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Simple Present Tense with Adverbs of Frequency</a:t>
            </a:r>
            <a:endParaRPr lang="en-US" sz="2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Used to describe actions that happen every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Indicates a consistent and unchanging frequency.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Always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Used to describe actions that happen most of the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Represents a high but not absolute frequency.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Usually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Used to describe actions that happen frequently.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Denotes a regular occurrence but less than 'usually'.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Often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Used to describe actions that happen infrequently.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Suggests a low frequency of occurrence.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Rarely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Used to describe actions that happen occasionally.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Implies an irregular and unpredictable frequency.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Sometimes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2657" r="-26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Adverbs of Frequency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exercises to improve your understanding of grammar and sentence structure.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the use of adverbs of frequency to add detail to your descriptions.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Language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simple present tense and adverbs of frequency to describe your daily routines and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forming sentences that reflect your typical activities and their frequency.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Grammar to Daily Routines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the sentences with the correct form of the simple present tense and adverbs of frequency.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'I _______ (play) tennis _______ (often),' 'She _______ (eat) breakfast _______ (always).'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Simple Present Tense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69539"/>
            <a:ext cx="548640" cy="487669"/>
          </a:xfrm>
          <a:custGeom>
            <a:avLst/>
            <a:gdLst/>
            <a:ahLst/>
            <a:cxnLst/>
            <a:rect l="l" t="t" r="r" b="b"/>
            <a:pathLst>
              <a:path w="548640" h="487669">
                <a:moveTo>
                  <a:pt x="127745" y="13903"/>
                </a:moveTo>
                <a:cubicBezTo>
                  <a:pt x="124124" y="5520"/>
                  <a:pt x="115840" y="0"/>
                  <a:pt x="106694" y="0"/>
                </a:cubicBezTo>
                <a:cubicBezTo>
                  <a:pt x="97548" y="0"/>
                  <a:pt x="89264" y="5525"/>
                  <a:pt x="85643" y="13903"/>
                </a:cubicBezTo>
                <a:lnTo>
                  <a:pt x="1827" y="212014"/>
                </a:lnTo>
                <a:cubicBezTo>
                  <a:pt x="-3127" y="223635"/>
                  <a:pt x="2304" y="237066"/>
                  <a:pt x="14018" y="242015"/>
                </a:cubicBezTo>
                <a:cubicBezTo>
                  <a:pt x="25731" y="246970"/>
                  <a:pt x="39069" y="241538"/>
                  <a:pt x="44017" y="229824"/>
                </a:cubicBezTo>
                <a:lnTo>
                  <a:pt x="54112" y="205728"/>
                </a:lnTo>
                <a:lnTo>
                  <a:pt x="159166" y="205728"/>
                </a:lnTo>
                <a:lnTo>
                  <a:pt x="169360" y="229921"/>
                </a:lnTo>
                <a:cubicBezTo>
                  <a:pt x="174314" y="241542"/>
                  <a:pt x="187646" y="246970"/>
                  <a:pt x="199359" y="242113"/>
                </a:cubicBezTo>
                <a:cubicBezTo>
                  <a:pt x="211073" y="237256"/>
                  <a:pt x="216406" y="223825"/>
                  <a:pt x="211550" y="212112"/>
                </a:cubicBezTo>
                <a:lnTo>
                  <a:pt x="127734" y="14001"/>
                </a:lnTo>
                <a:lnTo>
                  <a:pt x="127745" y="13903"/>
                </a:lnTo>
                <a:moveTo>
                  <a:pt x="139936" y="160014"/>
                </a:moveTo>
                <a:lnTo>
                  <a:pt x="73551" y="160014"/>
                </a:lnTo>
                <a:lnTo>
                  <a:pt x="106694" y="81533"/>
                </a:lnTo>
                <a:lnTo>
                  <a:pt x="139936" y="160014"/>
                </a:lnTo>
                <a:moveTo>
                  <a:pt x="243849" y="22857"/>
                </a:moveTo>
                <a:lnTo>
                  <a:pt x="243849" y="121912"/>
                </a:lnTo>
                <a:lnTo>
                  <a:pt x="243849" y="220968"/>
                </a:lnTo>
                <a:cubicBezTo>
                  <a:pt x="243849" y="233637"/>
                  <a:pt x="254042" y="243825"/>
                  <a:pt x="266705" y="243825"/>
                </a:cubicBezTo>
                <a:lnTo>
                  <a:pt x="354328" y="243825"/>
                </a:lnTo>
                <a:cubicBezTo>
                  <a:pt x="394330" y="243825"/>
                  <a:pt x="426716" y="211444"/>
                  <a:pt x="426716" y="171440"/>
                </a:cubicBezTo>
                <a:cubicBezTo>
                  <a:pt x="426716" y="148008"/>
                  <a:pt x="415573" y="127247"/>
                  <a:pt x="398335" y="114007"/>
                </a:cubicBezTo>
                <a:cubicBezTo>
                  <a:pt x="406619" y="102196"/>
                  <a:pt x="411480" y="87814"/>
                  <a:pt x="411480" y="72385"/>
                </a:cubicBezTo>
                <a:cubicBezTo>
                  <a:pt x="411480" y="32381"/>
                  <a:pt x="379099" y="0"/>
                  <a:pt x="339093" y="0"/>
                </a:cubicBezTo>
                <a:lnTo>
                  <a:pt x="266705" y="0"/>
                </a:lnTo>
                <a:cubicBezTo>
                  <a:pt x="254037" y="0"/>
                  <a:pt x="243849" y="10192"/>
                  <a:pt x="243849" y="22857"/>
                </a:cubicBezTo>
                <a:lnTo>
                  <a:pt x="243849" y="22857"/>
                </a:lnTo>
                <a:moveTo>
                  <a:pt x="339098" y="99055"/>
                </a:moveTo>
                <a:lnTo>
                  <a:pt x="289572" y="99055"/>
                </a:lnTo>
                <a:lnTo>
                  <a:pt x="289572" y="45719"/>
                </a:lnTo>
                <a:lnTo>
                  <a:pt x="339098" y="45719"/>
                </a:lnTo>
                <a:cubicBezTo>
                  <a:pt x="353862" y="45719"/>
                  <a:pt x="365767" y="57623"/>
                  <a:pt x="365767" y="72390"/>
                </a:cubicBezTo>
                <a:cubicBezTo>
                  <a:pt x="365767" y="87151"/>
                  <a:pt x="353862" y="99060"/>
                  <a:pt x="339098" y="99060"/>
                </a:cubicBezTo>
                <a:lnTo>
                  <a:pt x="339098" y="99055"/>
                </a:lnTo>
                <a:moveTo>
                  <a:pt x="289567" y="144774"/>
                </a:moveTo>
                <a:lnTo>
                  <a:pt x="339092" y="144774"/>
                </a:lnTo>
                <a:lnTo>
                  <a:pt x="354334" y="144774"/>
                </a:lnTo>
                <a:cubicBezTo>
                  <a:pt x="369098" y="144774"/>
                  <a:pt x="381003" y="156678"/>
                  <a:pt x="381003" y="171445"/>
                </a:cubicBezTo>
                <a:cubicBezTo>
                  <a:pt x="381003" y="186207"/>
                  <a:pt x="369098" y="198116"/>
                  <a:pt x="354334" y="198116"/>
                </a:cubicBezTo>
                <a:lnTo>
                  <a:pt x="289567" y="198116"/>
                </a:lnTo>
                <a:lnTo>
                  <a:pt x="289567" y="144774"/>
                </a:lnTo>
                <a:moveTo>
                  <a:pt x="541584" y="298405"/>
                </a:moveTo>
                <a:cubicBezTo>
                  <a:pt x="550730" y="289641"/>
                  <a:pt x="551016" y="275167"/>
                  <a:pt x="542254" y="266116"/>
                </a:cubicBezTo>
                <a:cubicBezTo>
                  <a:pt x="533492" y="257070"/>
                  <a:pt x="519013" y="256685"/>
                  <a:pt x="509966" y="265448"/>
                </a:cubicBezTo>
                <a:lnTo>
                  <a:pt x="335669" y="432792"/>
                </a:lnTo>
                <a:lnTo>
                  <a:pt x="252424" y="349547"/>
                </a:lnTo>
                <a:cubicBezTo>
                  <a:pt x="243470" y="340593"/>
                  <a:pt x="228991" y="340593"/>
                  <a:pt x="220136" y="349547"/>
                </a:cubicBezTo>
                <a:cubicBezTo>
                  <a:pt x="211276" y="358500"/>
                  <a:pt x="211182" y="372979"/>
                  <a:pt x="220136" y="381835"/>
                </a:cubicBezTo>
                <a:lnTo>
                  <a:pt x="319094" y="480983"/>
                </a:lnTo>
                <a:cubicBezTo>
                  <a:pt x="327856" y="489747"/>
                  <a:pt x="342143" y="489937"/>
                  <a:pt x="351097" y="481271"/>
                </a:cubicBezTo>
                <a:lnTo>
                  <a:pt x="541584" y="2984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397418"/>
                  <a:pt x="397418" y="497205"/>
                  <a:pt x="274320" y="497205"/>
                </a:cubicBezTo>
                <a:cubicBezTo>
                  <a:pt x="151222" y="497205"/>
                  <a:pt x="51435" y="397418"/>
                  <a:pt x="51435" y="274320"/>
                </a:cubicBezTo>
                <a:cubicBezTo>
                  <a:pt x="51435" y="151222"/>
                  <a:pt x="151222" y="51435"/>
                  <a:pt x="274320" y="51435"/>
                </a:cubicBezTo>
                <a:cubicBezTo>
                  <a:pt x="397418" y="51435"/>
                  <a:pt x="497205" y="151222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425821"/>
                  <a:pt x="122819" y="548640"/>
                  <a:pt x="274320" y="548640"/>
                </a:cubicBezTo>
                <a:cubicBezTo>
                  <a:pt x="425821" y="548640"/>
                  <a:pt x="548640" y="425821"/>
                  <a:pt x="548640" y="274320"/>
                </a:cubicBezTo>
                <a:cubicBezTo>
                  <a:pt x="548640" y="122819"/>
                  <a:pt x="425821" y="0"/>
                  <a:pt x="274320" y="0"/>
                </a:cubicBezTo>
                <a:cubicBezTo>
                  <a:pt x="122819" y="0"/>
                  <a:pt x="0" y="122819"/>
                  <a:pt x="0" y="274320"/>
                </a:cubicBezTo>
                <a:moveTo>
                  <a:pt x="248605" y="128590"/>
                </a:moveTo>
                <a:lnTo>
                  <a:pt x="248605" y="274326"/>
                </a:lnTo>
                <a:cubicBezTo>
                  <a:pt x="248605" y="282901"/>
                  <a:pt x="252890" y="290933"/>
                  <a:pt x="260072" y="295755"/>
                </a:cubicBezTo>
                <a:lnTo>
                  <a:pt x="362942" y="364335"/>
                </a:lnTo>
                <a:cubicBezTo>
                  <a:pt x="374727" y="372263"/>
                  <a:pt x="390697" y="369048"/>
                  <a:pt x="398625" y="357154"/>
                </a:cubicBezTo>
                <a:cubicBezTo>
                  <a:pt x="406553" y="345259"/>
                  <a:pt x="403338" y="329398"/>
                  <a:pt x="391444" y="321470"/>
                </a:cubicBezTo>
                <a:lnTo>
                  <a:pt x="300040" y="260604"/>
                </a:lnTo>
                <a:lnTo>
                  <a:pt x="300040" y="128590"/>
                </a:lnTo>
                <a:cubicBezTo>
                  <a:pt x="300040" y="114337"/>
                  <a:pt x="288574" y="102876"/>
                  <a:pt x="274326" y="102876"/>
                </a:cubicBezTo>
                <a:cubicBezTo>
                  <a:pt x="260072" y="102876"/>
                  <a:pt x="248611" y="114342"/>
                  <a:pt x="248611" y="128596"/>
                </a:cubicBezTo>
                <a:lnTo>
                  <a:pt x="248605" y="12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11041" r="-1110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Sample dialogue includes: 'What time do you usually wake up?' and 'I usually wake up at 6:00 am.'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the application of the language structures in real-life scenarios.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Conversations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the simple present tense to describe your daily activities and habits.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adverbs of frequency to add detail and context to your descriptions.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Utilizing Language Structures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pairs to practice conversations focusing on daily routines and habits.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emphasizes the use of the simple present tense and adverbs of frequency.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Pair Work for Conversation Practice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25019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7525" y="2379200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 Activity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short presentation about your daily routine and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the simple present tense and adverbs of frequency to describe your activities and habits.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Daily Routine Presentation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"I usually wake up at 6:00 am, then I eat breakfast at 7:00 am."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the use of adverbs of frequency in describing daily activities.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Routine Description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your presentation is clear and concise.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using accurate grammar and descriptive language.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Guidelines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Presentation Activity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6482" r="-1164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76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19022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2045" r="-920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the wrong verb form or tense can lead to misunderstandings.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important to ensure verbs match the intended time frame and subject.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Incorrect Verb Usage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Incorrect placement of adverbs of frequency can disrupt sentence clarity.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should be positioned to accurately modify the intended verb or clause.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Adverb Placement Errors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adverbs of frequency incorrectly can alter the intended meaning.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usage ensures the frequency of actions is clearly communicated.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Misuse of Adverbs of Frequency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Not using the simple present tense to describe habits and routines can confuse the listener.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tense is essential for expressing regular actions and general truths.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Simple Present Tense for Habits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62128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'Always' describes actions that occur every time without exception.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'Usually' refers to actions that happen most of the time, indicating a general tendency.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19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3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'Always' and 'Usually'</a:t>
            </a:r>
            <a:endParaRPr lang="en-US" sz="1238" dirty="0"/>
          </a:p>
        </p:txBody>
      </p:sp>
      <p:sp>
        <p:nvSpPr>
          <p:cNvPr id="6" name="Text 4"/>
          <p:cNvSpPr/>
          <p:nvPr/>
        </p:nvSpPr>
        <p:spPr>
          <a:xfrm>
            <a:off x="2457587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provide detail about how often actions occur.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useful for describing daily routines and habits with precision.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57587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Adverbs of Frequency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example of 'always' is: 'She always drinks coffee in the morning.'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indicates that the action happens every single morning without fail.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83655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'Always' in Sentences</a:t>
            </a:r>
            <a:endParaRPr lang="en-US" sz="1242" dirty="0"/>
          </a:p>
        </p:txBody>
      </p:sp>
      <p:sp>
        <p:nvSpPr>
          <p:cNvPr id="10" name="Text 8"/>
          <p:cNvSpPr/>
          <p:nvPr/>
        </p:nvSpPr>
        <p:spPr>
          <a:xfrm>
            <a:off x="5909723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example of 'usually' is: 'He usually walks to work.'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suggests that walking to work is his common practice, though not absolute.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09723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'Usually' in Sentences</a:t>
            </a:r>
            <a:endParaRPr lang="en-US" sz="1242" dirty="0"/>
          </a:p>
        </p:txBody>
      </p:sp>
      <p:sp>
        <p:nvSpPr>
          <p:cNvPr id="12" name="Text 10"/>
          <p:cNvSpPr/>
          <p:nvPr/>
        </p:nvSpPr>
        <p:spPr>
          <a:xfrm>
            <a:off x="7635792" y="4060753"/>
            <a:ext cx="1463040" cy="2174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are typically placed before the main verb in a sentence.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example: 'I always read before bed.'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635792" y="3459009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6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Placement of Adverbs of Frequency</a:t>
            </a:r>
            <a:endParaRPr lang="en-US" sz="1166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2857283"/>
            <a:ext cx="365760" cy="365724"/>
          </a:xfrm>
          <a:custGeom>
            <a:avLst/>
            <a:gdLst/>
            <a:ahLst/>
            <a:cxnLst/>
            <a:rect l="l" t="t" r="r" b="b"/>
            <a:pathLst>
              <a:path w="365760" h="365724">
                <a:moveTo>
                  <a:pt x="16306" y="200007"/>
                </a:moveTo>
                <a:cubicBezTo>
                  <a:pt x="6876" y="199506"/>
                  <a:pt x="-410" y="191435"/>
                  <a:pt x="18" y="182006"/>
                </a:cubicBezTo>
                <a:lnTo>
                  <a:pt x="304" y="176294"/>
                </a:lnTo>
                <a:cubicBezTo>
                  <a:pt x="3804" y="106364"/>
                  <a:pt x="61590" y="51432"/>
                  <a:pt x="131593" y="51432"/>
                </a:cubicBezTo>
                <a:lnTo>
                  <a:pt x="217166" y="51432"/>
                </a:lnTo>
                <a:lnTo>
                  <a:pt x="217166" y="25432"/>
                </a:lnTo>
                <a:cubicBezTo>
                  <a:pt x="217166" y="11359"/>
                  <a:pt x="228523" y="4"/>
                  <a:pt x="242594" y="4"/>
                </a:cubicBezTo>
                <a:cubicBezTo>
                  <a:pt x="248881" y="4"/>
                  <a:pt x="254953" y="2363"/>
                  <a:pt x="259594" y="6503"/>
                </a:cubicBezTo>
                <a:lnTo>
                  <a:pt x="314382" y="55791"/>
                </a:lnTo>
                <a:cubicBezTo>
                  <a:pt x="318025" y="59075"/>
                  <a:pt x="320025" y="63647"/>
                  <a:pt x="320025" y="68507"/>
                </a:cubicBezTo>
                <a:cubicBezTo>
                  <a:pt x="320025" y="73364"/>
                  <a:pt x="317955" y="78009"/>
                  <a:pt x="314382" y="81224"/>
                </a:cubicBezTo>
                <a:lnTo>
                  <a:pt x="259594" y="130512"/>
                </a:lnTo>
                <a:cubicBezTo>
                  <a:pt x="254953" y="134725"/>
                  <a:pt x="248881" y="137011"/>
                  <a:pt x="242594" y="137011"/>
                </a:cubicBezTo>
                <a:cubicBezTo>
                  <a:pt x="228593" y="137011"/>
                  <a:pt x="217166" y="125656"/>
                  <a:pt x="217166" y="111582"/>
                </a:cubicBezTo>
                <a:lnTo>
                  <a:pt x="217166" y="85583"/>
                </a:lnTo>
                <a:lnTo>
                  <a:pt x="131593" y="85583"/>
                </a:lnTo>
                <a:cubicBezTo>
                  <a:pt x="79805" y="85726"/>
                  <a:pt x="37161" y="126299"/>
                  <a:pt x="34590" y="178013"/>
                </a:cubicBezTo>
                <a:lnTo>
                  <a:pt x="34305" y="183729"/>
                </a:lnTo>
                <a:cubicBezTo>
                  <a:pt x="33804" y="193157"/>
                  <a:pt x="25731" y="200442"/>
                  <a:pt x="16306" y="200014"/>
                </a:cubicBezTo>
                <a:lnTo>
                  <a:pt x="16306" y="200007"/>
                </a:lnTo>
                <a:moveTo>
                  <a:pt x="251453" y="91789"/>
                </a:moveTo>
                <a:lnTo>
                  <a:pt x="277239" y="68573"/>
                </a:lnTo>
                <a:lnTo>
                  <a:pt x="251453" y="45357"/>
                </a:lnTo>
                <a:lnTo>
                  <a:pt x="251453" y="91789"/>
                </a:lnTo>
                <a:moveTo>
                  <a:pt x="349454" y="165721"/>
                </a:moveTo>
                <a:cubicBezTo>
                  <a:pt x="358884" y="166222"/>
                  <a:pt x="366170" y="174220"/>
                  <a:pt x="365742" y="183721"/>
                </a:cubicBezTo>
                <a:lnTo>
                  <a:pt x="365456" y="189438"/>
                </a:lnTo>
                <a:cubicBezTo>
                  <a:pt x="361956" y="259368"/>
                  <a:pt x="304170" y="314300"/>
                  <a:pt x="234167" y="314300"/>
                </a:cubicBezTo>
                <a:lnTo>
                  <a:pt x="148594" y="314300"/>
                </a:lnTo>
                <a:lnTo>
                  <a:pt x="148594" y="340299"/>
                </a:lnTo>
                <a:cubicBezTo>
                  <a:pt x="148594" y="354299"/>
                  <a:pt x="137237" y="365728"/>
                  <a:pt x="123166" y="365728"/>
                </a:cubicBezTo>
                <a:cubicBezTo>
                  <a:pt x="116879" y="365728"/>
                  <a:pt x="110807" y="363369"/>
                  <a:pt x="106166" y="359229"/>
                </a:cubicBezTo>
                <a:lnTo>
                  <a:pt x="51378" y="309940"/>
                </a:lnTo>
                <a:cubicBezTo>
                  <a:pt x="47735" y="306656"/>
                  <a:pt x="45735" y="302084"/>
                  <a:pt x="45735" y="297224"/>
                </a:cubicBezTo>
                <a:cubicBezTo>
                  <a:pt x="45735" y="292367"/>
                  <a:pt x="47805" y="287722"/>
                  <a:pt x="51378" y="284508"/>
                </a:cubicBezTo>
                <a:lnTo>
                  <a:pt x="106166" y="235219"/>
                </a:lnTo>
                <a:cubicBezTo>
                  <a:pt x="110807" y="231006"/>
                  <a:pt x="116879" y="228720"/>
                  <a:pt x="123166" y="228720"/>
                </a:cubicBezTo>
                <a:cubicBezTo>
                  <a:pt x="137167" y="228720"/>
                  <a:pt x="148594" y="240076"/>
                  <a:pt x="148594" y="254149"/>
                </a:cubicBezTo>
                <a:lnTo>
                  <a:pt x="148594" y="280148"/>
                </a:lnTo>
                <a:lnTo>
                  <a:pt x="234167" y="280148"/>
                </a:lnTo>
                <a:cubicBezTo>
                  <a:pt x="285955" y="280148"/>
                  <a:pt x="328599" y="239575"/>
                  <a:pt x="331170" y="187861"/>
                </a:cubicBezTo>
                <a:lnTo>
                  <a:pt x="331455" y="182149"/>
                </a:lnTo>
                <a:cubicBezTo>
                  <a:pt x="331956" y="172721"/>
                  <a:pt x="339956" y="165435"/>
                  <a:pt x="349454" y="165863"/>
                </a:cubicBezTo>
                <a:lnTo>
                  <a:pt x="349454" y="165721"/>
                </a:lnTo>
                <a:moveTo>
                  <a:pt x="114307" y="273935"/>
                </a:moveTo>
                <a:lnTo>
                  <a:pt x="88521" y="297151"/>
                </a:lnTo>
                <a:lnTo>
                  <a:pt x="114307" y="320367"/>
                </a:lnTo>
                <a:lnTo>
                  <a:pt x="114307" y="2739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183655" y="285726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480447" y="285726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09723" y="2880130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58651" y="285726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8130258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FAQs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learners will be able to use the simple present tense correctly.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describing daily routines and habits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Simple Present Tense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use adverbs of frequency correctly.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helps in describing the frequency of activities accurately.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Adverbs of Frequency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engage in conversations about daily routines and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will use the simple present tense and adverbs of frequency in these discussions.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in Conversations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will be able to identify and correct common errors.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errors pertain to the use of the simple present tense and adverbs of frequency.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Error Identification and Correction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Daily routine refers to a regular schedule of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the tasks and actions performed consistently each day.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Daily Routine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Habit is defined as a regular or usual practice or activity.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often develops through repetition and becomes a part of one's behavior.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Habit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Frequency indicates the number of times something occurs within a given period.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measure of how often an event or action takes place.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Frequency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Pronunciation is the way in which words are spoken.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articulation and sound patterns used in speech.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Pronunciation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Intonation refers to the rise and fall of pitch when speaking.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conveying meaning and emotion in communication.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Intonation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77561" r="-7756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English grammar.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Provides detailed explanations and examples for learners.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Guidebook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4"/>
              </a:spcBef>
              <a:buNone/>
            </a:pPr>
            <a:r>
              <a:rPr lang="en-US" sz="132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quiz that tests learners' understanding of the simple present tense and adverbs of frequency.</a:t>
            </a:r>
            <a:endParaRPr lang="en-US" sz="1323" dirty="0"/>
          </a:p>
          <a:p>
            <a:pPr algn="l" marL="0" indent="0">
              <a:lnSpc>
                <a:spcPct val="100000"/>
              </a:lnSpc>
              <a:spcBef>
                <a:spcPts val="1134"/>
              </a:spcBef>
              <a:buNone/>
            </a:pPr>
            <a:r>
              <a:rPr lang="en-US" sz="132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Interactive and engaging for self-assessment.</a:t>
            </a:r>
            <a:endParaRPr lang="en-US" sz="1323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Quiz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39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Cards with key vocabulary terms and their definitions.</a:t>
            </a:r>
            <a:endParaRPr lang="en-US" sz="1396" dirty="0"/>
          </a:p>
          <a:p>
            <a:pPr algn="l" marL="0" indent="0">
              <a:lnSpc>
                <a:spcPct val="100000"/>
              </a:lnSpc>
              <a:spcBef>
                <a:spcPts val="1197"/>
              </a:spcBef>
              <a:buNone/>
            </a:pPr>
            <a:r>
              <a:rPr lang="en-US" sz="139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Useful for memorization and quick reference.</a:t>
            </a:r>
            <a:endParaRPr lang="en-US" sz="1396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Flashcards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4"/>
              </a:spcBef>
              <a:buNone/>
            </a:pPr>
            <a:r>
              <a:rPr lang="en-US" sz="114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Recordings of native speakers using the simple present tense and adverbs of frequency in conversations.</a:t>
            </a:r>
            <a:endParaRPr lang="en-US" sz="1148" dirty="0"/>
          </a:p>
          <a:p>
            <a:pPr algn="l" marL="0" indent="0">
              <a:lnSpc>
                <a:spcPct val="100000"/>
              </a:lnSpc>
              <a:spcBef>
                <a:spcPts val="984"/>
              </a:spcBef>
              <a:buNone/>
            </a:pPr>
            <a:r>
              <a:rPr lang="en-US" sz="114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Enhances listening skills and contextual understanding.</a:t>
            </a:r>
            <a:endParaRPr lang="en-US" sz="1148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Audio Recordings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69078" y="214538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025455" y="2143331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57648" y="4197761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017276" y="4197761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3887" r="-838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these concepts, learners can enhance their oral fluency.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improvement aids in better communication in daily life scenarios.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Benefits of Mastery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practiced using the simple present tense and adverbs of frequency.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helps in effectively communicating everyday activities.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Practical Application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learned about the simple present tense and adverbs of frequency.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elements are essential for describing daily routines and habits.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Key Learnings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02956" y="525843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5806" y="3720871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34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develop your listening skills by listening to conversations about daily routines and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identifying key phrases and expressions used in these contexts.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Listening 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 and practice the vocabulary related to daily routines and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flashcards or thematic exercises to reinforce understanding.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Expanding Vocabulary Knowledge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using the simple present tense and adverbs of frequency in context.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exercises that incorporate these elements into meaningful sentences.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Grammar in Context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205740"/>
                </a:moveTo>
                <a:cubicBezTo>
                  <a:pt x="360045" y="120553"/>
                  <a:pt x="290929" y="51435"/>
                  <a:pt x="205740" y="51435"/>
                </a:cubicBezTo>
                <a:cubicBezTo>
                  <a:pt x="120551" y="51435"/>
                  <a:pt x="51435" y="120553"/>
                  <a:pt x="51435" y="205740"/>
                </a:cubicBezTo>
                <a:lnTo>
                  <a:pt x="51435" y="394335"/>
                </a:lnTo>
                <a:cubicBezTo>
                  <a:pt x="51435" y="451130"/>
                  <a:pt x="97513" y="497205"/>
                  <a:pt x="154305" y="497205"/>
                </a:cubicBezTo>
                <a:cubicBezTo>
                  <a:pt x="211097" y="497205"/>
                  <a:pt x="257175" y="451130"/>
                  <a:pt x="257175" y="394335"/>
                </a:cubicBezTo>
                <a:cubicBezTo>
                  <a:pt x="257175" y="371084"/>
                  <a:pt x="268857" y="348688"/>
                  <a:pt x="289106" y="335614"/>
                </a:cubicBezTo>
                <a:cubicBezTo>
                  <a:pt x="331863" y="308072"/>
                  <a:pt x="360045" y="260176"/>
                  <a:pt x="360045" y="205740"/>
                </a:cubicBezTo>
                <a:lnTo>
                  <a:pt x="360045" y="205740"/>
                </a:lnTo>
                <a:moveTo>
                  <a:pt x="411480" y="205740"/>
                </a:moveTo>
                <a:cubicBezTo>
                  <a:pt x="411480" y="278391"/>
                  <a:pt x="373867" y="342258"/>
                  <a:pt x="316967" y="378798"/>
                </a:cubicBezTo>
                <a:cubicBezTo>
                  <a:pt x="311717" y="382227"/>
                  <a:pt x="308610" y="388015"/>
                  <a:pt x="308610" y="394335"/>
                </a:cubicBezTo>
                <a:cubicBezTo>
                  <a:pt x="308610" y="479522"/>
                  <a:pt x="239494" y="548640"/>
                  <a:pt x="154305" y="548640"/>
                </a:cubicBezTo>
                <a:cubicBezTo>
                  <a:pt x="69116" y="548640"/>
                  <a:pt x="0" y="479522"/>
                  <a:pt x="0" y="394335"/>
                </a:cubicBezTo>
                <a:lnTo>
                  <a:pt x="0" y="205740"/>
                </a:lnTo>
                <a:cubicBezTo>
                  <a:pt x="0" y="92155"/>
                  <a:pt x="92155" y="0"/>
                  <a:pt x="205740" y="0"/>
                </a:cubicBezTo>
                <a:cubicBezTo>
                  <a:pt x="319325" y="0"/>
                  <a:pt x="411480" y="92155"/>
                  <a:pt x="411480" y="205740"/>
                </a:cubicBezTo>
                <a:lnTo>
                  <a:pt x="411480" y="205740"/>
                </a:lnTo>
                <a:moveTo>
                  <a:pt x="137159" y="205740"/>
                </a:moveTo>
                <a:lnTo>
                  <a:pt x="137159" y="227384"/>
                </a:lnTo>
                <a:cubicBezTo>
                  <a:pt x="137159" y="230599"/>
                  <a:pt x="138982" y="233600"/>
                  <a:pt x="141874" y="235098"/>
                </a:cubicBezTo>
                <a:lnTo>
                  <a:pt x="156877" y="242598"/>
                </a:lnTo>
                <a:cubicBezTo>
                  <a:pt x="176274" y="252347"/>
                  <a:pt x="188487" y="272175"/>
                  <a:pt x="188487" y="293819"/>
                </a:cubicBezTo>
                <a:cubicBezTo>
                  <a:pt x="188487" y="310854"/>
                  <a:pt x="180985" y="326929"/>
                  <a:pt x="167913" y="337858"/>
                </a:cubicBezTo>
                <a:lnTo>
                  <a:pt x="127834" y="371292"/>
                </a:lnTo>
                <a:cubicBezTo>
                  <a:pt x="116906" y="380400"/>
                  <a:pt x="100722" y="378902"/>
                  <a:pt x="91616" y="367973"/>
                </a:cubicBezTo>
                <a:cubicBezTo>
                  <a:pt x="82506" y="357044"/>
                  <a:pt x="84008" y="340865"/>
                  <a:pt x="94937" y="331752"/>
                </a:cubicBezTo>
                <a:lnTo>
                  <a:pt x="135015" y="298318"/>
                </a:lnTo>
                <a:cubicBezTo>
                  <a:pt x="136299" y="297248"/>
                  <a:pt x="137159" y="295530"/>
                  <a:pt x="137159" y="293819"/>
                </a:cubicBezTo>
                <a:cubicBezTo>
                  <a:pt x="137159" y="291569"/>
                  <a:pt x="135875" y="289534"/>
                  <a:pt x="133945" y="288568"/>
                </a:cubicBezTo>
                <a:lnTo>
                  <a:pt x="118942" y="281068"/>
                </a:lnTo>
                <a:cubicBezTo>
                  <a:pt x="98582" y="270891"/>
                  <a:pt x="85724" y="250098"/>
                  <a:pt x="85724" y="227384"/>
                </a:cubicBezTo>
                <a:lnTo>
                  <a:pt x="85724" y="205740"/>
                </a:lnTo>
                <a:cubicBezTo>
                  <a:pt x="85724" y="139410"/>
                  <a:pt x="139409" y="85725"/>
                  <a:pt x="205740" y="85725"/>
                </a:cubicBezTo>
                <a:cubicBezTo>
                  <a:pt x="272070" y="85725"/>
                  <a:pt x="325756" y="139410"/>
                  <a:pt x="325756" y="205740"/>
                </a:cubicBezTo>
                <a:lnTo>
                  <a:pt x="325756" y="214315"/>
                </a:lnTo>
                <a:cubicBezTo>
                  <a:pt x="325756" y="228569"/>
                  <a:pt x="314292" y="240036"/>
                  <a:pt x="300039" y="240036"/>
                </a:cubicBezTo>
                <a:cubicBezTo>
                  <a:pt x="285785" y="240036"/>
                  <a:pt x="274321" y="228569"/>
                  <a:pt x="274321" y="214321"/>
                </a:cubicBezTo>
                <a:lnTo>
                  <a:pt x="274321" y="205751"/>
                </a:lnTo>
                <a:cubicBezTo>
                  <a:pt x="274321" y="167922"/>
                  <a:pt x="243567" y="137171"/>
                  <a:pt x="205740" y="137171"/>
                </a:cubicBezTo>
                <a:cubicBezTo>
                  <a:pt x="167913" y="137171"/>
                  <a:pt x="137159" y="167922"/>
                  <a:pt x="137159" y="205751"/>
                </a:cubicBezTo>
                <a:lnTo>
                  <a:pt x="137159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8663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challenges did you face in this lesson, and how can you overcome them?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difficulties and strategize solutions for better understanding.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what you learned in this lesson to your everyday life?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practical scenarios where these grammatical structures are useful.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Applying Knowledge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the simple present tense and adverbs of frequency in this lesson?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the key concepts and rules discussed during the session.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the Lesson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760705"/>
            <a:ext cx="5593976" cy="4097295"/>
          </a:xfrm>
          <a:prstGeom prst="rect">
            <a:avLst/>
          </a:prstGeom>
          <a:blipFill>
            <a:blip r:embed="rId1"/>
            <a:srcRect/>
            <a:stretch>
              <a:fillRect l="-5020" r="-50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16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pronunciation and provide feedback on learners' pronunciation.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Clear pronunciation enhances communication skills.</a:t>
            </a:r>
            <a:endParaRPr lang="en-US" sz="1135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Pronunciation Focus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active participation and engagement in the lesson.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Interactive activities foster a dynamic learning environment.</a:t>
            </a:r>
            <a:endParaRPr lang="en-US" sz="1135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Active Participation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8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authentic materials and real-life scenarios to illustrate the correct usage of the simple present tense and adverbs of frequency.</a:t>
            </a:r>
            <a:endParaRPr lang="en-US" sz="844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8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helps learners connect language concepts to practical applications.</a:t>
            </a:r>
            <a:endParaRPr lang="en-US" sz="844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Utilizing Authentic Materials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and multimedia resources to support the lesson.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make learning more engaging and accessible.</a:t>
            </a:r>
            <a:endParaRPr lang="en-US" sz="1135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Incorporating Visual Aids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simple present tense is used to describe habits, routines, and general truths.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framework for expressing regular actions and universal facts.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Simple Present Tense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of frequency are used to add nuance and detail to descriptions of daily routines and habits.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specify the regularity of actions, enhancing clarity in communication.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Adverbs of Frequency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simple present tense can be used with adverbs of frequency to describe habits and routines.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combination allows for precise and detailed expression of regular activities.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Combining Tense and Adverbs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adverbs of frequency can enhance oral fluency and communication in everyday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contributes to effective and clear interpersonal interactions.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Simple Present Tense and Oral Fluency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0094" y="306439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74414" y="306439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65239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245919" y="3064398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2025-06-26T11:14:00Z</dcterms:created>
  <dcterms:modified xsi:type="dcterms:W3CDTF">2025-06-26T11:14:00Z</dcterms:modified>
</cp:coreProperties>
</file>