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63212367875404a78a84b4b04a9541f118ba7c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ff04401075f95cbeab9e24a563aad7e84cdd5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94913a73e41e13972b49aca05dbef26fa3c678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9addc5451032cbf55736cba0171fc8de4ead64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71389f29a8fbb53af8f2257bfd42b9e7f724a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1aa6e878d4c3c4ac49e75408d3f5d72a36e2b8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05fff226ead939b50cbfeeebee29c7851c65d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759f386769046cb4a31592f4758004950ea36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1f51afea2e2cbc26217efd01bf8ba21d910b0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78ab467a7ca471a64eb2808ed90d2077fa41ac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84599e28c30474f7e57af9c25279b0937b8995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3f8f95b01e6a0f85d2bc061780e00286568248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bee1c9d7dc4bfa63079bf8c977fa653d30270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0e971ad6ae45526f1f1785f9a2a981da18d3c7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Exploration of Rock Weathering and Geological Processes</a:t>
            </a:r>
            <a:endParaRPr lang="en-US" sz="4846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Types, Impacts, and Significance of Weathering in Earth's Dynamic Landscape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Rock Weathering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Mechanical Weathering?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Chemical Weathering?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Biological Weathering?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Rock Cycle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Factors that Influence Weathering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Weathering in Everyday Life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Preventing or Slowing Down Weathering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Case Study: The Grand Canyon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Case Study: Limestone Caves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Terms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Rock weathering is the process of breaking down rocks into smaller fragments or minerals.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shaping our planet's landscape.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Rock Weathering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There are three main types of weathering: mechanical, chemical, and biological.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contributes uniquely to the transformation of rocks.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Weathering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is essential for soil formation and ecosystem support.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influences the Earth's surface and geological processes.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Significance of Weathering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Rock Weathering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23501" r="-235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20697" r="-1206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Mechanical weathering involves the physical breakdown of rocks into smaller fragments.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occurs through forces such as temperature fluctuations, wind, water, and ice.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Mechanical Weathering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mechanical weathering include freeze-thaw, thermal expansion, and abrasion.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processes demonstrate how physical forces can fragment rocks over time.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Mechanical Weathering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Mechanical weathering can be seen in the formation of talus slopes and rockfalls.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features highlight the role of physical weathering in shaping Earth's surface.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Landscapes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Temperature fluctuations, wind, water, and ice are key forces behind mechanical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natural elements work together to break down rocks into smaller pieces.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Forces Driving Mechanical Weathering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Mechanical Weathering?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702" r="-9670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Chemical weathering involves the breakdown of rocks through chemical reactions.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occurs through reactions with water, air, and other substances.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Chemical Weathering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chemical weathering include hydrolysis, oxidation, and carbonation.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processes alter the chemical composition of rocks.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Chemical Weathering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Chemical weathering can be seen in the formation of limestone caves.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occurs when acidic water dissolves limestone over time.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of Limestone Caves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dissolution of rocks is another result of chemical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contributes to the shaping of landscapes.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Dissolution of Rocks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Chemical Weathering?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428" r="-884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Biological Weathering?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activity of microorganisms in soil is another example of biological weathering.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microorganisms play a significant role in altering the composition of rocks.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Microorganisms in Soil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roots of plants breaking down rocks is an example of biological weathering.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demonstrates how plants contribute to the disintegration of rocks.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Plant Roots and Rocks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Biological weathering involves the breakdown of rocks by living organisms.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occurs through the action of plants, animals, and microorganisms.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Role of Living Organisms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rock cycle is the continuous process of rock formation, transformation, and destruction.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interaction of geological processes such as weathering, erosion, and plate tectonics.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Rock Cycle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rock cycle includes the formation of igneous, sedimentary, and metamorphic rocks.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rock types are created through various geological processes over time.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of Different Rock Types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plays a crucial role in the rock cycle.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breaks down rocks into sediment that can be transported and deposited to form new rocks.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Weathering in the Cycle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Processes like weathering, erosion, and plate tectonics drive the rock cycle.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processes ensure the continuous transformation and recycling of Earth's materials.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Geological Processes at Work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15315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114256" y="102832"/>
                </a:moveTo>
                <a:cubicBezTo>
                  <a:pt x="89048" y="102832"/>
                  <a:pt x="68554" y="82338"/>
                  <a:pt x="68554" y="57128"/>
                </a:cubicBezTo>
                <a:cubicBezTo>
                  <a:pt x="68554" y="31921"/>
                  <a:pt x="89048" y="11424"/>
                  <a:pt x="114256" y="11424"/>
                </a:cubicBezTo>
                <a:cubicBezTo>
                  <a:pt x="125467" y="11424"/>
                  <a:pt x="135679" y="15425"/>
                  <a:pt x="143678" y="22135"/>
                </a:cubicBezTo>
                <a:cubicBezTo>
                  <a:pt x="151677" y="8853"/>
                  <a:pt x="166172" y="-4"/>
                  <a:pt x="182811" y="-4"/>
                </a:cubicBezTo>
                <a:cubicBezTo>
                  <a:pt x="199449" y="-4"/>
                  <a:pt x="213944" y="8850"/>
                  <a:pt x="221943" y="22135"/>
                </a:cubicBezTo>
                <a:cubicBezTo>
                  <a:pt x="229942" y="15421"/>
                  <a:pt x="240154" y="11424"/>
                  <a:pt x="251365" y="11424"/>
                </a:cubicBezTo>
                <a:cubicBezTo>
                  <a:pt x="276573" y="11424"/>
                  <a:pt x="297067" y="31917"/>
                  <a:pt x="297067" y="57128"/>
                </a:cubicBezTo>
                <a:cubicBezTo>
                  <a:pt x="297067" y="82335"/>
                  <a:pt x="276573" y="102832"/>
                  <a:pt x="251365" y="102832"/>
                </a:cubicBezTo>
                <a:cubicBezTo>
                  <a:pt x="240868" y="102832"/>
                  <a:pt x="231157" y="99263"/>
                  <a:pt x="223443" y="93335"/>
                </a:cubicBezTo>
                <a:lnTo>
                  <a:pt x="200590" y="127611"/>
                </a:lnTo>
                <a:cubicBezTo>
                  <a:pt x="196592" y="133538"/>
                  <a:pt x="189950" y="137108"/>
                  <a:pt x="182811" y="137108"/>
                </a:cubicBezTo>
                <a:cubicBezTo>
                  <a:pt x="175671" y="137108"/>
                  <a:pt x="169029" y="133538"/>
                  <a:pt x="165031" y="127611"/>
                </a:cubicBezTo>
                <a:lnTo>
                  <a:pt x="142178" y="93335"/>
                </a:lnTo>
                <a:cubicBezTo>
                  <a:pt x="134465" y="99263"/>
                  <a:pt x="124754" y="102832"/>
                  <a:pt x="114256" y="102832"/>
                </a:cubicBezTo>
                <a:lnTo>
                  <a:pt x="114256" y="102832"/>
                </a:lnTo>
                <a:moveTo>
                  <a:pt x="34275" y="328341"/>
                </a:moveTo>
                <a:cubicBezTo>
                  <a:pt x="34275" y="329983"/>
                  <a:pt x="35632" y="331340"/>
                  <a:pt x="37275" y="331340"/>
                </a:cubicBezTo>
                <a:lnTo>
                  <a:pt x="328412" y="331340"/>
                </a:lnTo>
                <a:cubicBezTo>
                  <a:pt x="330054" y="331340"/>
                  <a:pt x="331411" y="329983"/>
                  <a:pt x="331411" y="328341"/>
                </a:cubicBezTo>
                <a:cubicBezTo>
                  <a:pt x="331411" y="327628"/>
                  <a:pt x="331126" y="326911"/>
                  <a:pt x="330625" y="326341"/>
                </a:cubicBezTo>
                <a:lnTo>
                  <a:pt x="258000" y="244719"/>
                </a:lnTo>
                <a:lnTo>
                  <a:pt x="247287" y="255430"/>
                </a:lnTo>
                <a:cubicBezTo>
                  <a:pt x="242572" y="260144"/>
                  <a:pt x="236219" y="262784"/>
                  <a:pt x="229577" y="262784"/>
                </a:cubicBezTo>
                <a:cubicBezTo>
                  <a:pt x="221720" y="262784"/>
                  <a:pt x="214295" y="259072"/>
                  <a:pt x="209580" y="252786"/>
                </a:cubicBezTo>
                <a:lnTo>
                  <a:pt x="196728" y="235646"/>
                </a:lnTo>
                <a:cubicBezTo>
                  <a:pt x="187946" y="223937"/>
                  <a:pt x="174233" y="217080"/>
                  <a:pt x="159596" y="217080"/>
                </a:cubicBezTo>
                <a:cubicBezTo>
                  <a:pt x="148740" y="217080"/>
                  <a:pt x="138243" y="220865"/>
                  <a:pt x="129889" y="227864"/>
                </a:cubicBezTo>
                <a:lnTo>
                  <a:pt x="101754" y="251286"/>
                </a:lnTo>
                <a:lnTo>
                  <a:pt x="35058" y="326410"/>
                </a:lnTo>
                <a:cubicBezTo>
                  <a:pt x="34557" y="326980"/>
                  <a:pt x="34272" y="327624"/>
                  <a:pt x="34272" y="328410"/>
                </a:cubicBezTo>
                <a:lnTo>
                  <a:pt x="34275" y="328341"/>
                </a:lnTo>
                <a:moveTo>
                  <a:pt x="116685" y="182950"/>
                </a:moveTo>
                <a:cubicBezTo>
                  <a:pt x="129680" y="168312"/>
                  <a:pt x="148319" y="159956"/>
                  <a:pt x="167957" y="159956"/>
                </a:cubicBezTo>
                <a:lnTo>
                  <a:pt x="197807" y="159956"/>
                </a:lnTo>
                <a:cubicBezTo>
                  <a:pt x="217371" y="159956"/>
                  <a:pt x="236010" y="168312"/>
                  <a:pt x="249079" y="182950"/>
                </a:cubicBezTo>
                <a:lnTo>
                  <a:pt x="356334" y="303631"/>
                </a:lnTo>
                <a:cubicBezTo>
                  <a:pt x="362406" y="310415"/>
                  <a:pt x="365760" y="319272"/>
                  <a:pt x="365760" y="328410"/>
                </a:cubicBezTo>
                <a:cubicBezTo>
                  <a:pt x="365760" y="348977"/>
                  <a:pt x="349048" y="365685"/>
                  <a:pt x="328485" y="365685"/>
                </a:cubicBezTo>
                <a:lnTo>
                  <a:pt x="37278" y="365612"/>
                </a:lnTo>
                <a:cubicBezTo>
                  <a:pt x="16712" y="365612"/>
                  <a:pt x="4" y="348904"/>
                  <a:pt x="4" y="328337"/>
                </a:cubicBezTo>
                <a:cubicBezTo>
                  <a:pt x="4" y="319195"/>
                  <a:pt x="3361" y="310415"/>
                  <a:pt x="9429" y="303558"/>
                </a:cubicBezTo>
                <a:lnTo>
                  <a:pt x="116685" y="182877"/>
                </a:lnTo>
                <a:lnTo>
                  <a:pt x="116685" y="1829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68322" y="2213222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34286"/>
            <a:ext cx="365760" cy="325092"/>
          </a:xfrm>
          <a:custGeom>
            <a:avLst/>
            <a:gdLst/>
            <a:ahLst/>
            <a:cxnLst/>
            <a:rect l="l" t="t" r="r" b="b"/>
            <a:pathLst>
              <a:path w="365760" h="325092">
                <a:moveTo>
                  <a:pt x="274803" y="130102"/>
                </a:moveTo>
                <a:cubicBezTo>
                  <a:pt x="269024" y="124325"/>
                  <a:pt x="261153" y="121087"/>
                  <a:pt x="252960" y="121149"/>
                </a:cubicBezTo>
                <a:cubicBezTo>
                  <a:pt x="245783" y="121214"/>
                  <a:pt x="238735" y="118545"/>
                  <a:pt x="233278" y="113086"/>
                </a:cubicBezTo>
                <a:lnTo>
                  <a:pt x="209087" y="88896"/>
                </a:lnTo>
                <a:cubicBezTo>
                  <a:pt x="205341" y="85151"/>
                  <a:pt x="203183" y="80008"/>
                  <a:pt x="203183" y="74674"/>
                </a:cubicBezTo>
                <a:lnTo>
                  <a:pt x="203183" y="66992"/>
                </a:lnTo>
                <a:cubicBezTo>
                  <a:pt x="203183" y="55818"/>
                  <a:pt x="197086" y="45594"/>
                  <a:pt x="187309" y="40259"/>
                </a:cubicBezTo>
                <a:lnTo>
                  <a:pt x="173531" y="32704"/>
                </a:lnTo>
                <a:cubicBezTo>
                  <a:pt x="178864" y="31245"/>
                  <a:pt x="184387" y="30481"/>
                  <a:pt x="189914" y="30481"/>
                </a:cubicBezTo>
                <a:lnTo>
                  <a:pt x="201406" y="30481"/>
                </a:lnTo>
                <a:cubicBezTo>
                  <a:pt x="216961" y="30481"/>
                  <a:pt x="231885" y="36384"/>
                  <a:pt x="243186" y="47054"/>
                </a:cubicBezTo>
                <a:lnTo>
                  <a:pt x="271504" y="73721"/>
                </a:lnTo>
                <a:cubicBezTo>
                  <a:pt x="277663" y="79498"/>
                  <a:pt x="280582" y="87499"/>
                  <a:pt x="280077" y="95372"/>
                </a:cubicBezTo>
                <a:cubicBezTo>
                  <a:pt x="279569" y="104072"/>
                  <a:pt x="282806" y="112579"/>
                  <a:pt x="288965" y="118740"/>
                </a:cubicBezTo>
                <a:lnTo>
                  <a:pt x="312458" y="142234"/>
                </a:lnTo>
                <a:lnTo>
                  <a:pt x="299696" y="154997"/>
                </a:lnTo>
                <a:lnTo>
                  <a:pt x="274803" y="130102"/>
                </a:lnTo>
                <a:moveTo>
                  <a:pt x="137592" y="47811"/>
                </a:moveTo>
                <a:lnTo>
                  <a:pt x="137782" y="47938"/>
                </a:lnTo>
                <a:lnTo>
                  <a:pt x="172705" y="66985"/>
                </a:lnTo>
                <a:lnTo>
                  <a:pt x="172705" y="74667"/>
                </a:lnTo>
                <a:cubicBezTo>
                  <a:pt x="172705" y="88064"/>
                  <a:pt x="178037" y="100954"/>
                  <a:pt x="187500" y="110414"/>
                </a:cubicBezTo>
                <a:lnTo>
                  <a:pt x="211691" y="134604"/>
                </a:lnTo>
                <a:cubicBezTo>
                  <a:pt x="223183" y="146096"/>
                  <a:pt x="238230" y="151685"/>
                  <a:pt x="253216" y="151558"/>
                </a:cubicBezTo>
                <a:lnTo>
                  <a:pt x="278106" y="176447"/>
                </a:lnTo>
                <a:lnTo>
                  <a:pt x="278742" y="177081"/>
                </a:lnTo>
                <a:lnTo>
                  <a:pt x="268581" y="187240"/>
                </a:lnTo>
                <a:cubicBezTo>
                  <a:pt x="262612" y="193208"/>
                  <a:pt x="262612" y="202860"/>
                  <a:pt x="268581" y="208764"/>
                </a:cubicBezTo>
                <a:cubicBezTo>
                  <a:pt x="274551" y="214668"/>
                  <a:pt x="284199" y="214733"/>
                  <a:pt x="290106" y="208764"/>
                </a:cubicBezTo>
                <a:lnTo>
                  <a:pt x="361283" y="137777"/>
                </a:lnTo>
                <a:cubicBezTo>
                  <a:pt x="367252" y="131808"/>
                  <a:pt x="367252" y="122156"/>
                  <a:pt x="361283" y="116253"/>
                </a:cubicBezTo>
                <a:cubicBezTo>
                  <a:pt x="355314" y="110349"/>
                  <a:pt x="345665" y="110284"/>
                  <a:pt x="339758" y="116253"/>
                </a:cubicBezTo>
                <a:lnTo>
                  <a:pt x="334678" y="121334"/>
                </a:lnTo>
                <a:lnTo>
                  <a:pt x="334041" y="120700"/>
                </a:lnTo>
                <a:lnTo>
                  <a:pt x="310549" y="97206"/>
                </a:lnTo>
                <a:cubicBezTo>
                  <a:pt x="311565" y="80632"/>
                  <a:pt x="305468" y="63744"/>
                  <a:pt x="292454" y="51491"/>
                </a:cubicBezTo>
                <a:lnTo>
                  <a:pt x="264137" y="24824"/>
                </a:lnTo>
                <a:cubicBezTo>
                  <a:pt x="247122" y="8888"/>
                  <a:pt x="224708" y="-3"/>
                  <a:pt x="201406" y="-3"/>
                </a:cubicBezTo>
                <a:lnTo>
                  <a:pt x="189976" y="-3"/>
                </a:lnTo>
                <a:cubicBezTo>
                  <a:pt x="177149" y="-3"/>
                  <a:pt x="164515" y="2663"/>
                  <a:pt x="152833" y="7871"/>
                </a:cubicBezTo>
                <a:lnTo>
                  <a:pt x="139117" y="13966"/>
                </a:lnTo>
                <a:lnTo>
                  <a:pt x="138927" y="14031"/>
                </a:lnTo>
                <a:lnTo>
                  <a:pt x="134991" y="15809"/>
                </a:lnTo>
                <a:lnTo>
                  <a:pt x="122862" y="21206"/>
                </a:lnTo>
                <a:cubicBezTo>
                  <a:pt x="119307" y="22792"/>
                  <a:pt x="117021" y="26222"/>
                  <a:pt x="116831" y="30094"/>
                </a:cubicBezTo>
                <a:cubicBezTo>
                  <a:pt x="116641" y="33965"/>
                  <a:pt x="118737" y="37587"/>
                  <a:pt x="122102" y="39427"/>
                </a:cubicBezTo>
                <a:lnTo>
                  <a:pt x="133784" y="45776"/>
                </a:lnTo>
                <a:lnTo>
                  <a:pt x="137595" y="47873"/>
                </a:lnTo>
                <a:lnTo>
                  <a:pt x="137592" y="47811"/>
                </a:lnTo>
                <a:moveTo>
                  <a:pt x="165656" y="115941"/>
                </a:moveTo>
                <a:lnTo>
                  <a:pt x="17396" y="239437"/>
                </a:lnTo>
                <a:cubicBezTo>
                  <a:pt x="6412" y="248643"/>
                  <a:pt x="-4" y="262294"/>
                  <a:pt x="-4" y="276643"/>
                </a:cubicBezTo>
                <a:cubicBezTo>
                  <a:pt x="-4" y="303376"/>
                  <a:pt x="21649" y="325089"/>
                  <a:pt x="48441" y="325089"/>
                </a:cubicBezTo>
                <a:cubicBezTo>
                  <a:pt x="62790" y="325089"/>
                  <a:pt x="76444" y="318675"/>
                  <a:pt x="85650" y="307690"/>
                </a:cubicBezTo>
                <a:lnTo>
                  <a:pt x="209529" y="158986"/>
                </a:lnTo>
                <a:cubicBezTo>
                  <a:pt x="205213" y="156129"/>
                  <a:pt x="201150" y="152826"/>
                  <a:pt x="197338" y="149019"/>
                </a:cubicBezTo>
                <a:lnTo>
                  <a:pt x="173147" y="124829"/>
                </a:lnTo>
                <a:cubicBezTo>
                  <a:pt x="170419" y="122098"/>
                  <a:pt x="167877" y="119114"/>
                  <a:pt x="165656" y="115941"/>
                </a:cubicBezTo>
                <a:lnTo>
                  <a:pt x="165656" y="11594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68816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65176" y="224084"/>
                </a:moveTo>
                <a:cubicBezTo>
                  <a:pt x="265176" y="226599"/>
                  <a:pt x="263175" y="228598"/>
                  <a:pt x="260662" y="228598"/>
                </a:cubicBezTo>
                <a:lnTo>
                  <a:pt x="31949" y="228598"/>
                </a:lnTo>
                <a:cubicBezTo>
                  <a:pt x="29436" y="228598"/>
                  <a:pt x="27436" y="226599"/>
                  <a:pt x="27436" y="224084"/>
                </a:cubicBezTo>
                <a:cubicBezTo>
                  <a:pt x="27436" y="223227"/>
                  <a:pt x="27662" y="222428"/>
                  <a:pt x="28123" y="221685"/>
                </a:cubicBezTo>
                <a:lnTo>
                  <a:pt x="146311" y="33320"/>
                </a:lnTo>
                <a:lnTo>
                  <a:pt x="264499" y="221685"/>
                </a:lnTo>
                <a:cubicBezTo>
                  <a:pt x="264956" y="222428"/>
                  <a:pt x="265187" y="223229"/>
                  <a:pt x="265187" y="224087"/>
                </a:cubicBezTo>
                <a:lnTo>
                  <a:pt x="265176" y="224084"/>
                </a:lnTo>
                <a:moveTo>
                  <a:pt x="0" y="224084"/>
                </a:moveTo>
                <a:cubicBezTo>
                  <a:pt x="0" y="241743"/>
                  <a:pt x="14287" y="256032"/>
                  <a:pt x="31946" y="256032"/>
                </a:cubicBezTo>
                <a:lnTo>
                  <a:pt x="260659" y="256032"/>
                </a:lnTo>
                <a:lnTo>
                  <a:pt x="330841" y="256032"/>
                </a:lnTo>
                <a:cubicBezTo>
                  <a:pt x="350157" y="256032"/>
                  <a:pt x="365760" y="240373"/>
                  <a:pt x="365760" y="221114"/>
                </a:cubicBezTo>
                <a:cubicBezTo>
                  <a:pt x="365760" y="214714"/>
                  <a:pt x="363990" y="208428"/>
                  <a:pt x="360672" y="202941"/>
                </a:cubicBezTo>
                <a:lnTo>
                  <a:pt x="285234" y="79326"/>
                </a:lnTo>
                <a:cubicBezTo>
                  <a:pt x="282890" y="75496"/>
                  <a:pt x="278775" y="73154"/>
                  <a:pt x="274320" y="73154"/>
                </a:cubicBezTo>
                <a:cubicBezTo>
                  <a:pt x="269861" y="73154"/>
                  <a:pt x="265747" y="75496"/>
                  <a:pt x="263406" y="79268"/>
                </a:cubicBezTo>
                <a:lnTo>
                  <a:pt x="235860" y="124416"/>
                </a:lnTo>
                <a:lnTo>
                  <a:pt x="163908" y="9716"/>
                </a:lnTo>
                <a:cubicBezTo>
                  <a:pt x="160137" y="3659"/>
                  <a:pt x="153451" y="0"/>
                  <a:pt x="146304" y="0"/>
                </a:cubicBezTo>
                <a:cubicBezTo>
                  <a:pt x="139161" y="0"/>
                  <a:pt x="132530" y="3659"/>
                  <a:pt x="128700" y="9716"/>
                </a:cubicBezTo>
                <a:lnTo>
                  <a:pt x="4912" y="207112"/>
                </a:lnTo>
                <a:cubicBezTo>
                  <a:pt x="1712" y="212199"/>
                  <a:pt x="-4" y="218086"/>
                  <a:pt x="-4" y="224084"/>
                </a:cubicBezTo>
                <a:lnTo>
                  <a:pt x="0" y="2240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Rock Cycle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Temperature, precipitation, and humidity are key factors that influence the rate of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determine how quickly or slowly weathering processes occur in different environments.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Climate's Role in Weathering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shape and elevation of the land play a significant role in the rate of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Steeper slopes may experience faster weathering due to increased erosion and runoff.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1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Topography on Weathering</a:t>
            </a:r>
            <a:endParaRPr lang="en-US" sz="1512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Different rocks exhibit varying levels of resistance to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granite is more resistant compared to limestone, which weathers more easily.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6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Rock Type and Weathering Resistance</a:t>
            </a:r>
            <a:endParaRPr lang="en-US" sz="1463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is a gradual process that unfolds over thousands or even millions of years.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extended timeframe allows for significant changes in landscapes and rock formations.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Time as a Factor in Weathering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actions such as construction and mining can accelerate the rate of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often expose rocks and soil to conditions that promote faster weathering.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4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Activities Influencing Weathering</a:t>
            </a:r>
            <a:endParaRPr lang="en-US" sz="1444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0182" r="-201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Factors that Influence Weathering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breaks down rocks into sediment.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sediment mixes with organic matter to form soil.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Soil Formation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shapes the landscape by breaking down rocks.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creates unique landforms over time.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Landscape Formation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can cause buildings and monuments to deteriorate.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happens gradually over time.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Deterioration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contributes to erosion, leading to landslides.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also result in rockfalls in affected areas.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Erosion and Its Effects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Weathering in Everyday Life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1911" b="-2191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399408"/>
            <a:ext cx="5593976" cy="3458592"/>
          </a:xfrm>
          <a:prstGeom prst="rect">
            <a:avLst/>
          </a:prstGeom>
          <a:blipFill>
            <a:blip r:embed="rId1"/>
            <a:srcRect/>
            <a:stretch>
              <a:fillRect l="-24378" r="-243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2087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Preventing or Slowing Down Weathering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Regular maintenance of buildings and structures can help prevent weathering.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inspecting and repairing damages to ensure long-term durability.</a:t>
            </a:r>
            <a:endParaRPr lang="en-US" sz="113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Regular Maintenance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05"/>
              </a:spcBef>
              <a:buNone/>
            </a:pPr>
            <a:r>
              <a:rPr lang="en-US" sz="103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protective coatings or sealants is an effective way to prevent weathering.</a:t>
            </a:r>
            <a:endParaRPr lang="en-US" sz="1032" dirty="0"/>
          </a:p>
          <a:p>
            <a:pPr algn="l" marL="0" indent="0">
              <a:lnSpc>
                <a:spcPct val="110000"/>
              </a:lnSpc>
              <a:spcBef>
                <a:spcPts val="1205"/>
              </a:spcBef>
              <a:buNone/>
            </a:pPr>
            <a:r>
              <a:rPr lang="en-US" sz="103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measures create a barrier against environmental factors that contribute to weathering.</a:t>
            </a:r>
            <a:endParaRPr lang="en-US" sz="1032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Protective Measures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61"/>
              </a:spcBef>
              <a:buNone/>
            </a:pPr>
            <a:r>
              <a:rPr lang="en-US" sz="9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involves protecting rocks and monuments from human activities that can cause weathering.</a:t>
            </a:r>
            <a:endParaRPr lang="en-US" sz="910" dirty="0"/>
          </a:p>
          <a:p>
            <a:pPr algn="l" marL="0" indent="0">
              <a:lnSpc>
                <a:spcPct val="110000"/>
              </a:lnSpc>
              <a:spcBef>
                <a:spcPts val="1061"/>
              </a:spcBef>
              <a:buNone/>
            </a:pPr>
            <a:r>
              <a:rPr lang="en-US" sz="9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preserve the integrity and historical value of these structures.</a:t>
            </a:r>
            <a:endParaRPr lang="en-US" sz="910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Conservation Efforts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8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Adopting sustainable practices such as reducing pollution and conserving water can help reduce the rate of weathering.</a:t>
            </a:r>
            <a:endParaRPr lang="en-US" sz="844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8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practices contribute to a healthier environment and slower degradation of materials.</a:t>
            </a:r>
            <a:endParaRPr lang="en-US" sz="844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Sustainable Practices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44106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Grand Canyon is an example of a landscape shaped by weathering and erosion.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showcases the transformative power of natural processes over millions of years.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Landscape Shaped by Weathering and Erosion</a:t>
            </a:r>
            <a:endParaRPr lang="en-US" sz="1333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Colorado River has carved out the canyon through mechanical and chemical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has taken millions of years, highlighting the river's impact on the landscape.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the Colorado River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Grand Canyon is a unique example of the power of weathering and erosion in shaping the landscape.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distinct features make it a remarkable natural wonder.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Unique Geological Formation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Grand Canyon provides valuable information about the Earth's history.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geological layers offer a glimpse into the planet's past.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Insights into Earth's History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Study: The Grand Canyon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Limestone caves are an example of chemical weathering in 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Acidic water dissolves the limestone, creating underground cavities and passageways.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Chemical Weathering in Limestone Caves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caves are a unique example of the power of chemical weathering in shaping the landscape.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demonstrate how natural processes can sculpt intricate underground formations.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Landscape Shaping by Chemical Weathering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Limestone caves are important geological formations.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valuable information about the Earth's history and past environmental conditions.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Geological Significance of Limestone Caves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Acidic water plays a crucial role in the formation of limestone caves.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highlights the interaction between water chemistry and rock composition.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Process of Limestone Caves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Study: Limestone Caves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12868" b="-12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Rock weathering occurs through mechanical, chemical, and biological processes.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processes collectively contribute to the transformation of Earth's landscape.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Processes of Rock Weathering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rock weathering is crucial for appreciating the dynamic nature of the Earth's surface.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highlights the importance of conservation and sustainable practices.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Earth's Dynamics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Rock weathering is an important geological process that shapes our planet's landscape.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occurs through mechanical, chemical, and biological processes.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Rock Weathering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24005" r="-1240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Rock weathering is the breakdown of rocks into smaller fragments or minerals.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occurs through mechanical, chemical, and biological processes.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Rock Weathering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plays a crucial role in the rock cycle and shapes the landscape.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dynamic interactions between Earth's surface and natural forces.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in the Rock Cycle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rock weathering is important for appreciating the dynamic nature of the Earth's surface.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the need for conservation and sustainable practices.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Weathering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Mechanical, chemical, and biological processes contribute to rock weathering.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process uniquely impacts the transformation of rocks over time.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Processes of Weathering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Weathering refers to the breakdown of rocks into smaller fragments or minerals.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geological process that shapes the Earth's surface.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Weathering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Mechanical weathering involves the physical breakdown of rocks into smaller fragments.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driven by forces such as temperature changes, freezing and thawing, and abrasion.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933700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Mechanical Weathering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Chemical weathering is the breakdown of rocks through chemical reactions.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often involves processes like oxidation, hydrolysis, and carbonation.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135881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Chemical Weathering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Biological weathering is the breakdown of rocks by living organisms.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plant roots growing into cracks and animals burrowing into rock formations.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38062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Biological Weathering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rock cycle is the continuous process of rock formation, transformation, and destruction.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illustrates the dynamic and interconnected nature of Earth's geology.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540243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Rock Cycle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Terms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participation in class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level of engagement will also be evaluated.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 Engagement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ability to apply their knowledge of weathering.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involve connecting their understanding to real-world examples.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Evaluation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understanding of the different types of weathering.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also be evaluated on their knowledge of the rock cycle.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Assessment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73351"/>
            <a:ext cx="548640" cy="480046"/>
          </a:xfrm>
          <a:custGeom>
            <a:avLst/>
            <a:gdLst/>
            <a:ahLst/>
            <a:cxnLst/>
            <a:rect l="l" t="t" r="r" b="b"/>
            <a:pathLst>
              <a:path w="548640" h="480046">
                <a:moveTo>
                  <a:pt x="132551" y="384915"/>
                </a:moveTo>
                <a:cubicBezTo>
                  <a:pt x="146372" y="374844"/>
                  <a:pt x="164263" y="372275"/>
                  <a:pt x="180332" y="378060"/>
                </a:cubicBezTo>
                <a:cubicBezTo>
                  <a:pt x="208719" y="388343"/>
                  <a:pt x="240540" y="394237"/>
                  <a:pt x="274391" y="394237"/>
                </a:cubicBezTo>
                <a:cubicBezTo>
                  <a:pt x="407980" y="394237"/>
                  <a:pt x="497221" y="307997"/>
                  <a:pt x="497221" y="222832"/>
                </a:cubicBezTo>
                <a:cubicBezTo>
                  <a:pt x="497221" y="137663"/>
                  <a:pt x="407985" y="51427"/>
                  <a:pt x="274391" y="51427"/>
                </a:cubicBezTo>
                <a:cubicBezTo>
                  <a:pt x="140803" y="51427"/>
                  <a:pt x="51561" y="137668"/>
                  <a:pt x="51561" y="222832"/>
                </a:cubicBezTo>
                <a:cubicBezTo>
                  <a:pt x="51561" y="257113"/>
                  <a:pt x="64844" y="290111"/>
                  <a:pt x="89807" y="318390"/>
                </a:cubicBezTo>
                <a:cubicBezTo>
                  <a:pt x="99018" y="328783"/>
                  <a:pt x="103517" y="342493"/>
                  <a:pt x="102447" y="356419"/>
                </a:cubicBezTo>
                <a:cubicBezTo>
                  <a:pt x="100950" y="375808"/>
                  <a:pt x="96341" y="393594"/>
                  <a:pt x="90344" y="409340"/>
                </a:cubicBezTo>
                <a:cubicBezTo>
                  <a:pt x="108554" y="400876"/>
                  <a:pt x="123663" y="391448"/>
                  <a:pt x="132551" y="385021"/>
                </a:cubicBezTo>
                <a:lnTo>
                  <a:pt x="132551" y="384915"/>
                </a:lnTo>
                <a:moveTo>
                  <a:pt x="22851" y="428407"/>
                </a:moveTo>
                <a:cubicBezTo>
                  <a:pt x="24777" y="425512"/>
                  <a:pt x="26598" y="422623"/>
                  <a:pt x="28315" y="419728"/>
                </a:cubicBezTo>
                <a:cubicBezTo>
                  <a:pt x="39030" y="401942"/>
                  <a:pt x="49208" y="378588"/>
                  <a:pt x="51243" y="352344"/>
                </a:cubicBezTo>
                <a:cubicBezTo>
                  <a:pt x="19104" y="315812"/>
                  <a:pt x="143" y="271139"/>
                  <a:pt x="143" y="222823"/>
                </a:cubicBezTo>
                <a:cubicBezTo>
                  <a:pt x="143" y="99729"/>
                  <a:pt x="122912" y="-5"/>
                  <a:pt x="274391" y="-5"/>
                </a:cubicBezTo>
                <a:cubicBezTo>
                  <a:pt x="425871" y="-5"/>
                  <a:pt x="548640" y="99734"/>
                  <a:pt x="548640" y="222823"/>
                </a:cubicBezTo>
                <a:cubicBezTo>
                  <a:pt x="548640" y="345916"/>
                  <a:pt x="425871" y="445650"/>
                  <a:pt x="274391" y="445650"/>
                </a:cubicBezTo>
                <a:cubicBezTo>
                  <a:pt x="234648" y="445650"/>
                  <a:pt x="196934" y="438795"/>
                  <a:pt x="162869" y="426472"/>
                </a:cubicBezTo>
                <a:cubicBezTo>
                  <a:pt x="150119" y="435795"/>
                  <a:pt x="129336" y="448540"/>
                  <a:pt x="104697" y="459255"/>
                </a:cubicBezTo>
                <a:cubicBezTo>
                  <a:pt x="88523" y="466326"/>
                  <a:pt x="70094" y="472754"/>
                  <a:pt x="51024" y="476503"/>
                </a:cubicBezTo>
                <a:cubicBezTo>
                  <a:pt x="50168" y="476719"/>
                  <a:pt x="49312" y="476824"/>
                  <a:pt x="48450" y="477040"/>
                </a:cubicBezTo>
                <a:cubicBezTo>
                  <a:pt x="43738" y="477900"/>
                  <a:pt x="39129" y="478649"/>
                  <a:pt x="34312" y="479076"/>
                </a:cubicBezTo>
                <a:cubicBezTo>
                  <a:pt x="34098" y="479076"/>
                  <a:pt x="33774" y="479182"/>
                  <a:pt x="33560" y="479182"/>
                </a:cubicBezTo>
                <a:cubicBezTo>
                  <a:pt x="28096" y="479719"/>
                  <a:pt x="22631" y="480041"/>
                  <a:pt x="17167" y="480041"/>
                </a:cubicBezTo>
                <a:cubicBezTo>
                  <a:pt x="10205" y="480041"/>
                  <a:pt x="3989" y="475864"/>
                  <a:pt x="1311" y="469437"/>
                </a:cubicBezTo>
                <a:cubicBezTo>
                  <a:pt x="-1366" y="463009"/>
                  <a:pt x="132" y="455722"/>
                  <a:pt x="4954" y="450796"/>
                </a:cubicBezTo>
                <a:cubicBezTo>
                  <a:pt x="9349" y="446298"/>
                  <a:pt x="13310" y="441474"/>
                  <a:pt x="17057" y="436333"/>
                </a:cubicBezTo>
                <a:cubicBezTo>
                  <a:pt x="18879" y="433870"/>
                  <a:pt x="20590" y="431403"/>
                  <a:pt x="22198" y="428940"/>
                </a:cubicBezTo>
                <a:lnTo>
                  <a:pt x="22522" y="428402"/>
                </a:lnTo>
                <a:lnTo>
                  <a:pt x="22851" y="4284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29511" y="3139054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model of a rock or landscape that demonstrates the process of weathering.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visualize how natural forces shape geological features over time.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Modeling Weathering Processes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and present on a specific type of weathering or geological formation.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encourages in-depth understanding of natural processes and their impact on Earth's surface.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on Geological Phenomena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Design an experiment to demonstrate the effects of weathering on different types of rocks.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hands-on activity illustrates the varying resilience of rocks to environmental factors.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Experimental Weathering Demonstration</a:t>
            </a:r>
            <a:endParaRPr lang="en-US" sz="1592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diagram or illustration of the rock cycle and the role of weathering in it.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visual representation highlights the interconnected processes shaping Earth's crust.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Illustrating the Rock Cycle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346" b="-2034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9323" r="-993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support their child's learning by providing resources and encouragement at home.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reinforces the child's educational experience beyond the classroom.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Learning at Home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parents to ask questions and seek feedback.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parents feel heard and involved in their child's education.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2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Open Communication Channels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participate in class discussions and activities.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build a stronger connection between parents and the classroom environment.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Classroom Involvement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120081" r="-1200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rock weathering in this lesson?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weathering shape the landscape?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Rock Weathering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examples of weathering in everyday life?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weathering shape the landscape?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Weathering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2"/>
              </a:spcBef>
              <a:buNone/>
            </a:pPr>
            <a:r>
              <a:rPr lang="en-US" sz="13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we prevent or slow down weathering?</a:t>
            </a:r>
            <a:endParaRPr lang="en-US" sz="1320" dirty="0"/>
          </a:p>
          <a:p>
            <a:pPr algn="l" marL="0" indent="0">
              <a:lnSpc>
                <a:spcPct val="100000"/>
              </a:lnSpc>
              <a:spcBef>
                <a:spcPts val="1132"/>
              </a:spcBef>
              <a:buNone/>
            </a:pPr>
            <a:r>
              <a:rPr lang="en-US" sz="13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examples of weathering in everyday life?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Preventing Weathering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weathering shape the landscape?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we prevent or slow down weathering?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Weathering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46218" y="2200252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65176" y="224084"/>
                </a:moveTo>
                <a:cubicBezTo>
                  <a:pt x="265176" y="226599"/>
                  <a:pt x="263175" y="228598"/>
                  <a:pt x="260662" y="228598"/>
                </a:cubicBezTo>
                <a:lnTo>
                  <a:pt x="31949" y="228598"/>
                </a:lnTo>
                <a:cubicBezTo>
                  <a:pt x="29436" y="228598"/>
                  <a:pt x="27436" y="226599"/>
                  <a:pt x="27436" y="224084"/>
                </a:cubicBezTo>
                <a:cubicBezTo>
                  <a:pt x="27436" y="223227"/>
                  <a:pt x="27662" y="222428"/>
                  <a:pt x="28123" y="221685"/>
                </a:cubicBezTo>
                <a:lnTo>
                  <a:pt x="146311" y="33320"/>
                </a:lnTo>
                <a:lnTo>
                  <a:pt x="264499" y="221685"/>
                </a:lnTo>
                <a:cubicBezTo>
                  <a:pt x="264956" y="222428"/>
                  <a:pt x="265187" y="223229"/>
                  <a:pt x="265187" y="224087"/>
                </a:cubicBezTo>
                <a:lnTo>
                  <a:pt x="265176" y="224084"/>
                </a:lnTo>
                <a:moveTo>
                  <a:pt x="0" y="224084"/>
                </a:moveTo>
                <a:cubicBezTo>
                  <a:pt x="0" y="241743"/>
                  <a:pt x="14287" y="256032"/>
                  <a:pt x="31946" y="256032"/>
                </a:cubicBezTo>
                <a:lnTo>
                  <a:pt x="260659" y="256032"/>
                </a:lnTo>
                <a:lnTo>
                  <a:pt x="330841" y="256032"/>
                </a:lnTo>
                <a:cubicBezTo>
                  <a:pt x="350157" y="256032"/>
                  <a:pt x="365760" y="240373"/>
                  <a:pt x="365760" y="221114"/>
                </a:cubicBezTo>
                <a:cubicBezTo>
                  <a:pt x="365760" y="214714"/>
                  <a:pt x="363990" y="208428"/>
                  <a:pt x="360672" y="202941"/>
                </a:cubicBezTo>
                <a:lnTo>
                  <a:pt x="285234" y="79326"/>
                </a:lnTo>
                <a:cubicBezTo>
                  <a:pt x="282890" y="75496"/>
                  <a:pt x="278775" y="73154"/>
                  <a:pt x="274320" y="73154"/>
                </a:cubicBezTo>
                <a:cubicBezTo>
                  <a:pt x="269861" y="73154"/>
                  <a:pt x="265747" y="75496"/>
                  <a:pt x="263406" y="79268"/>
                </a:cubicBezTo>
                <a:lnTo>
                  <a:pt x="235860" y="124416"/>
                </a:lnTo>
                <a:lnTo>
                  <a:pt x="163908" y="9716"/>
                </a:lnTo>
                <a:cubicBezTo>
                  <a:pt x="160137" y="3659"/>
                  <a:pt x="153451" y="0"/>
                  <a:pt x="146304" y="0"/>
                </a:cubicBezTo>
                <a:cubicBezTo>
                  <a:pt x="139161" y="0"/>
                  <a:pt x="132530" y="3659"/>
                  <a:pt x="128700" y="9716"/>
                </a:cubicBezTo>
                <a:lnTo>
                  <a:pt x="4912" y="207112"/>
                </a:lnTo>
                <a:cubicBezTo>
                  <a:pt x="1712" y="212199"/>
                  <a:pt x="-4" y="218086"/>
                  <a:pt x="-4" y="224084"/>
                </a:cubicBezTo>
                <a:lnTo>
                  <a:pt x="0" y="2240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433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6458" y="60906"/>
                </a:moveTo>
                <a:lnTo>
                  <a:pt x="120668" y="5552"/>
                </a:lnTo>
                <a:cubicBezTo>
                  <a:pt x="122789" y="2125"/>
                  <a:pt x="126546" y="0"/>
                  <a:pt x="130627" y="0"/>
                </a:cubicBezTo>
                <a:cubicBezTo>
                  <a:pt x="134709" y="0"/>
                  <a:pt x="138466" y="2121"/>
                  <a:pt x="140587" y="5552"/>
                </a:cubicBezTo>
                <a:lnTo>
                  <a:pt x="174797" y="60906"/>
                </a:lnTo>
                <a:cubicBezTo>
                  <a:pt x="180104" y="69480"/>
                  <a:pt x="182880" y="79359"/>
                  <a:pt x="182880" y="89399"/>
                </a:cubicBezTo>
                <a:lnTo>
                  <a:pt x="182880" y="91440"/>
                </a:lnTo>
                <a:cubicBezTo>
                  <a:pt x="182880" y="120258"/>
                  <a:pt x="159449" y="143692"/>
                  <a:pt x="130627" y="143692"/>
                </a:cubicBezTo>
                <a:cubicBezTo>
                  <a:pt x="101809" y="143692"/>
                  <a:pt x="78375" y="120262"/>
                  <a:pt x="78375" y="91440"/>
                </a:cubicBezTo>
                <a:lnTo>
                  <a:pt x="78375" y="89399"/>
                </a:lnTo>
                <a:cubicBezTo>
                  <a:pt x="78375" y="79355"/>
                  <a:pt x="81151" y="69480"/>
                  <a:pt x="86458" y="60906"/>
                </a:cubicBezTo>
                <a:lnTo>
                  <a:pt x="86458" y="60906"/>
                </a:lnTo>
                <a:moveTo>
                  <a:pt x="8083" y="217660"/>
                </a:moveTo>
                <a:lnTo>
                  <a:pt x="42293" y="162306"/>
                </a:lnTo>
                <a:cubicBezTo>
                  <a:pt x="44414" y="158875"/>
                  <a:pt x="48171" y="156754"/>
                  <a:pt x="52252" y="156754"/>
                </a:cubicBezTo>
                <a:cubicBezTo>
                  <a:pt x="56334" y="156754"/>
                  <a:pt x="60091" y="158875"/>
                  <a:pt x="62212" y="162306"/>
                </a:cubicBezTo>
                <a:lnTo>
                  <a:pt x="96422" y="217660"/>
                </a:lnTo>
                <a:cubicBezTo>
                  <a:pt x="101729" y="226234"/>
                  <a:pt x="104505" y="236113"/>
                  <a:pt x="104505" y="246153"/>
                </a:cubicBezTo>
                <a:lnTo>
                  <a:pt x="104505" y="248194"/>
                </a:lnTo>
                <a:cubicBezTo>
                  <a:pt x="104505" y="277012"/>
                  <a:pt x="81074" y="300446"/>
                  <a:pt x="52252" y="300446"/>
                </a:cubicBezTo>
                <a:cubicBezTo>
                  <a:pt x="23434" y="300446"/>
                  <a:pt x="0" y="277016"/>
                  <a:pt x="0" y="248194"/>
                </a:cubicBezTo>
                <a:lnTo>
                  <a:pt x="0" y="246153"/>
                </a:lnTo>
                <a:cubicBezTo>
                  <a:pt x="0" y="236109"/>
                  <a:pt x="2776" y="226234"/>
                  <a:pt x="8083" y="217660"/>
                </a:cubicBezTo>
                <a:lnTo>
                  <a:pt x="8083" y="217660"/>
                </a:lnTo>
                <a:moveTo>
                  <a:pt x="206150" y="227049"/>
                </a:moveTo>
                <a:cubicBezTo>
                  <a:pt x="199456" y="237418"/>
                  <a:pt x="195945" y="249584"/>
                  <a:pt x="195945" y="261910"/>
                </a:cubicBezTo>
                <a:cubicBezTo>
                  <a:pt x="195945" y="297341"/>
                  <a:pt x="225253" y="326572"/>
                  <a:pt x="261259" y="326572"/>
                </a:cubicBezTo>
                <a:cubicBezTo>
                  <a:pt x="297264" y="326572"/>
                  <a:pt x="326573" y="297345"/>
                  <a:pt x="326573" y="261910"/>
                </a:cubicBezTo>
                <a:cubicBezTo>
                  <a:pt x="326573" y="249580"/>
                  <a:pt x="323061" y="237418"/>
                  <a:pt x="316368" y="227049"/>
                </a:cubicBezTo>
                <a:lnTo>
                  <a:pt x="261259" y="140916"/>
                </a:lnTo>
                <a:lnTo>
                  <a:pt x="206150" y="227049"/>
                </a:lnTo>
                <a:moveTo>
                  <a:pt x="173165" y="205905"/>
                </a:moveTo>
                <a:lnTo>
                  <a:pt x="251215" y="83847"/>
                </a:lnTo>
                <a:cubicBezTo>
                  <a:pt x="253421" y="80420"/>
                  <a:pt x="257173" y="78375"/>
                  <a:pt x="261259" y="78375"/>
                </a:cubicBezTo>
                <a:cubicBezTo>
                  <a:pt x="265341" y="78375"/>
                  <a:pt x="269097" y="80416"/>
                  <a:pt x="271302" y="83847"/>
                </a:cubicBezTo>
                <a:lnTo>
                  <a:pt x="349352" y="205905"/>
                </a:lnTo>
                <a:cubicBezTo>
                  <a:pt x="360047" y="222642"/>
                  <a:pt x="365764" y="242071"/>
                  <a:pt x="365764" y="261910"/>
                </a:cubicBezTo>
                <a:cubicBezTo>
                  <a:pt x="365764" y="319224"/>
                  <a:pt x="318657" y="365760"/>
                  <a:pt x="261262" y="365760"/>
                </a:cubicBezTo>
                <a:cubicBezTo>
                  <a:pt x="203867" y="365760"/>
                  <a:pt x="156761" y="319224"/>
                  <a:pt x="156761" y="261910"/>
                </a:cubicBezTo>
                <a:cubicBezTo>
                  <a:pt x="156761" y="242071"/>
                  <a:pt x="162478" y="222638"/>
                  <a:pt x="173173" y="205905"/>
                </a:cubicBezTo>
                <a:lnTo>
                  <a:pt x="173165" y="2059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220594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217001"/>
            <a:ext cx="365760" cy="327279"/>
          </a:xfrm>
          <a:custGeom>
            <a:avLst/>
            <a:gdLst/>
            <a:ahLst/>
            <a:cxnLst/>
            <a:rect l="l" t="t" r="r" b="b"/>
            <a:pathLst>
              <a:path w="365760" h="327279">
                <a:moveTo>
                  <a:pt x="182880" y="0"/>
                </a:moveTo>
                <a:cubicBezTo>
                  <a:pt x="191384" y="0"/>
                  <a:pt x="198224" y="6840"/>
                  <a:pt x="198224" y="15343"/>
                </a:cubicBezTo>
                <a:lnTo>
                  <a:pt x="198224" y="31262"/>
                </a:lnTo>
                <a:cubicBezTo>
                  <a:pt x="277312" y="37398"/>
                  <a:pt x="342779" y="90722"/>
                  <a:pt x="361576" y="161944"/>
                </a:cubicBezTo>
                <a:cubicBezTo>
                  <a:pt x="361832" y="162838"/>
                  <a:pt x="362022" y="163800"/>
                  <a:pt x="362278" y="164693"/>
                </a:cubicBezTo>
                <a:cubicBezTo>
                  <a:pt x="363174" y="168401"/>
                  <a:pt x="364004" y="172175"/>
                  <a:pt x="364644" y="175945"/>
                </a:cubicBezTo>
                <a:cubicBezTo>
                  <a:pt x="365028" y="178184"/>
                  <a:pt x="365347" y="180485"/>
                  <a:pt x="365669" y="182785"/>
                </a:cubicBezTo>
                <a:cubicBezTo>
                  <a:pt x="366949" y="192758"/>
                  <a:pt x="354608" y="198387"/>
                  <a:pt x="347896" y="190905"/>
                </a:cubicBezTo>
                <a:cubicBezTo>
                  <a:pt x="346298" y="189115"/>
                  <a:pt x="344381" y="187390"/>
                  <a:pt x="342271" y="185790"/>
                </a:cubicBezTo>
                <a:cubicBezTo>
                  <a:pt x="340098" y="184193"/>
                  <a:pt x="337732" y="182658"/>
                  <a:pt x="335175" y="181316"/>
                </a:cubicBezTo>
                <a:lnTo>
                  <a:pt x="334729" y="181061"/>
                </a:lnTo>
                <a:lnTo>
                  <a:pt x="334345" y="180867"/>
                </a:lnTo>
                <a:cubicBezTo>
                  <a:pt x="325713" y="176521"/>
                  <a:pt x="315355" y="173834"/>
                  <a:pt x="305640" y="173834"/>
                </a:cubicBezTo>
                <a:cubicBezTo>
                  <a:pt x="286397" y="173834"/>
                  <a:pt x="269646" y="184448"/>
                  <a:pt x="260886" y="200174"/>
                </a:cubicBezTo>
                <a:cubicBezTo>
                  <a:pt x="260567" y="200750"/>
                  <a:pt x="260246" y="201260"/>
                  <a:pt x="259990" y="201836"/>
                </a:cubicBezTo>
                <a:cubicBezTo>
                  <a:pt x="258647" y="204458"/>
                  <a:pt x="257561" y="207141"/>
                  <a:pt x="256731" y="210018"/>
                </a:cubicBezTo>
                <a:cubicBezTo>
                  <a:pt x="256284" y="211553"/>
                  <a:pt x="255835" y="213150"/>
                  <a:pt x="255516" y="214813"/>
                </a:cubicBezTo>
                <a:cubicBezTo>
                  <a:pt x="254430" y="220376"/>
                  <a:pt x="249953" y="224978"/>
                  <a:pt x="244266" y="224978"/>
                </a:cubicBezTo>
                <a:cubicBezTo>
                  <a:pt x="238574" y="224978"/>
                  <a:pt x="234163" y="220373"/>
                  <a:pt x="233015" y="214813"/>
                </a:cubicBezTo>
                <a:cubicBezTo>
                  <a:pt x="232697" y="213216"/>
                  <a:pt x="232313" y="211615"/>
                  <a:pt x="231800" y="210018"/>
                </a:cubicBezTo>
                <a:cubicBezTo>
                  <a:pt x="230904" y="207204"/>
                  <a:pt x="229818" y="204454"/>
                  <a:pt x="228542" y="201836"/>
                </a:cubicBezTo>
                <a:cubicBezTo>
                  <a:pt x="228223" y="201260"/>
                  <a:pt x="227967" y="200684"/>
                  <a:pt x="227645" y="200174"/>
                </a:cubicBezTo>
                <a:cubicBezTo>
                  <a:pt x="218886" y="184445"/>
                  <a:pt x="202137" y="173834"/>
                  <a:pt x="182891" y="173834"/>
                </a:cubicBezTo>
                <a:cubicBezTo>
                  <a:pt x="163649" y="173834"/>
                  <a:pt x="146897" y="184448"/>
                  <a:pt x="138137" y="200174"/>
                </a:cubicBezTo>
                <a:cubicBezTo>
                  <a:pt x="137819" y="200750"/>
                  <a:pt x="137563" y="201260"/>
                  <a:pt x="137241" y="201836"/>
                </a:cubicBezTo>
                <a:cubicBezTo>
                  <a:pt x="135898" y="204458"/>
                  <a:pt x="134812" y="207141"/>
                  <a:pt x="133982" y="210018"/>
                </a:cubicBezTo>
                <a:cubicBezTo>
                  <a:pt x="133536" y="211553"/>
                  <a:pt x="133086" y="213150"/>
                  <a:pt x="132767" y="214813"/>
                </a:cubicBezTo>
                <a:cubicBezTo>
                  <a:pt x="131681" y="220376"/>
                  <a:pt x="127204" y="224978"/>
                  <a:pt x="121517" y="224978"/>
                </a:cubicBezTo>
                <a:cubicBezTo>
                  <a:pt x="115826" y="224978"/>
                  <a:pt x="111414" y="220373"/>
                  <a:pt x="110266" y="214813"/>
                </a:cubicBezTo>
                <a:cubicBezTo>
                  <a:pt x="109948" y="213216"/>
                  <a:pt x="109564" y="211615"/>
                  <a:pt x="109052" y="210018"/>
                </a:cubicBezTo>
                <a:cubicBezTo>
                  <a:pt x="108156" y="207204"/>
                  <a:pt x="107069" y="204454"/>
                  <a:pt x="105793" y="201836"/>
                </a:cubicBezTo>
                <a:cubicBezTo>
                  <a:pt x="105475" y="201260"/>
                  <a:pt x="105218" y="200684"/>
                  <a:pt x="104897" y="200174"/>
                </a:cubicBezTo>
                <a:cubicBezTo>
                  <a:pt x="96137" y="184510"/>
                  <a:pt x="79388" y="173896"/>
                  <a:pt x="60142" y="173896"/>
                </a:cubicBezTo>
                <a:cubicBezTo>
                  <a:pt x="50424" y="173896"/>
                  <a:pt x="40066" y="176580"/>
                  <a:pt x="31437" y="180930"/>
                </a:cubicBezTo>
                <a:cubicBezTo>
                  <a:pt x="31181" y="181057"/>
                  <a:pt x="30863" y="181250"/>
                  <a:pt x="30607" y="181378"/>
                </a:cubicBezTo>
                <a:cubicBezTo>
                  <a:pt x="28050" y="182720"/>
                  <a:pt x="25684" y="184193"/>
                  <a:pt x="23511" y="185852"/>
                </a:cubicBezTo>
                <a:cubicBezTo>
                  <a:pt x="21401" y="187449"/>
                  <a:pt x="19484" y="189177"/>
                  <a:pt x="17886" y="190967"/>
                </a:cubicBezTo>
                <a:cubicBezTo>
                  <a:pt x="11174" y="198449"/>
                  <a:pt x="-1166" y="192757"/>
                  <a:pt x="114" y="182785"/>
                </a:cubicBezTo>
                <a:cubicBezTo>
                  <a:pt x="432" y="180484"/>
                  <a:pt x="754" y="178180"/>
                  <a:pt x="1138" y="175945"/>
                </a:cubicBezTo>
                <a:cubicBezTo>
                  <a:pt x="1778" y="172172"/>
                  <a:pt x="2608" y="168401"/>
                  <a:pt x="3504" y="164693"/>
                </a:cubicBezTo>
                <a:cubicBezTo>
                  <a:pt x="3760" y="163800"/>
                  <a:pt x="3951" y="162838"/>
                  <a:pt x="4207" y="161944"/>
                </a:cubicBezTo>
                <a:cubicBezTo>
                  <a:pt x="23003" y="90722"/>
                  <a:pt x="88470" y="37464"/>
                  <a:pt x="167559" y="31262"/>
                </a:cubicBezTo>
                <a:lnTo>
                  <a:pt x="167559" y="15343"/>
                </a:lnTo>
                <a:cubicBezTo>
                  <a:pt x="167559" y="6840"/>
                  <a:pt x="174398" y="0"/>
                  <a:pt x="182902" y="0"/>
                </a:cubicBezTo>
                <a:lnTo>
                  <a:pt x="182880" y="0"/>
                </a:lnTo>
                <a:moveTo>
                  <a:pt x="244258" y="170895"/>
                </a:moveTo>
                <a:cubicBezTo>
                  <a:pt x="259218" y="153890"/>
                  <a:pt x="281149" y="143211"/>
                  <a:pt x="305636" y="143211"/>
                </a:cubicBezTo>
                <a:cubicBezTo>
                  <a:pt x="311134" y="143211"/>
                  <a:pt x="316825" y="143787"/>
                  <a:pt x="322516" y="144873"/>
                </a:cubicBezTo>
                <a:cubicBezTo>
                  <a:pt x="298541" y="96027"/>
                  <a:pt x="245604" y="61375"/>
                  <a:pt x="182884" y="61375"/>
                </a:cubicBezTo>
                <a:cubicBezTo>
                  <a:pt x="120163" y="61375"/>
                  <a:pt x="67227" y="96027"/>
                  <a:pt x="43251" y="144873"/>
                </a:cubicBezTo>
                <a:cubicBezTo>
                  <a:pt x="48942" y="143787"/>
                  <a:pt x="54630" y="143211"/>
                  <a:pt x="60131" y="143211"/>
                </a:cubicBezTo>
                <a:cubicBezTo>
                  <a:pt x="84619" y="143211"/>
                  <a:pt x="106546" y="153952"/>
                  <a:pt x="121509" y="170895"/>
                </a:cubicBezTo>
                <a:cubicBezTo>
                  <a:pt x="136469" y="153890"/>
                  <a:pt x="158400" y="143211"/>
                  <a:pt x="182887" y="143211"/>
                </a:cubicBezTo>
                <a:cubicBezTo>
                  <a:pt x="207375" y="143211"/>
                  <a:pt x="229302" y="153952"/>
                  <a:pt x="244265" y="170895"/>
                </a:cubicBezTo>
                <a:lnTo>
                  <a:pt x="244258" y="170895"/>
                </a:lnTo>
                <a:moveTo>
                  <a:pt x="182880" y="194361"/>
                </a:moveTo>
                <a:cubicBezTo>
                  <a:pt x="188443" y="194361"/>
                  <a:pt x="193685" y="195831"/>
                  <a:pt x="198224" y="198452"/>
                </a:cubicBezTo>
                <a:lnTo>
                  <a:pt x="198224" y="280351"/>
                </a:lnTo>
                <a:cubicBezTo>
                  <a:pt x="198224" y="306307"/>
                  <a:pt x="177189" y="327279"/>
                  <a:pt x="151297" y="327279"/>
                </a:cubicBezTo>
                <a:cubicBezTo>
                  <a:pt x="133524" y="327279"/>
                  <a:pt x="117285" y="317241"/>
                  <a:pt x="109293" y="301323"/>
                </a:cubicBezTo>
                <a:lnTo>
                  <a:pt x="107822" y="298318"/>
                </a:lnTo>
                <a:cubicBezTo>
                  <a:pt x="104051" y="290709"/>
                  <a:pt x="107120" y="281503"/>
                  <a:pt x="114662" y="277732"/>
                </a:cubicBezTo>
                <a:cubicBezTo>
                  <a:pt x="122208" y="273959"/>
                  <a:pt x="131476" y="277029"/>
                  <a:pt x="135251" y="284573"/>
                </a:cubicBezTo>
                <a:lnTo>
                  <a:pt x="136721" y="287577"/>
                </a:lnTo>
                <a:cubicBezTo>
                  <a:pt x="139472" y="293075"/>
                  <a:pt x="145097" y="296590"/>
                  <a:pt x="151297" y="296590"/>
                </a:cubicBezTo>
                <a:cubicBezTo>
                  <a:pt x="160313" y="296590"/>
                  <a:pt x="167536" y="289302"/>
                  <a:pt x="167536" y="280351"/>
                </a:cubicBezTo>
                <a:lnTo>
                  <a:pt x="167536" y="198452"/>
                </a:lnTo>
                <a:cubicBezTo>
                  <a:pt x="172075" y="195831"/>
                  <a:pt x="177317" y="194361"/>
                  <a:pt x="182880" y="194361"/>
                </a:cubicBezTo>
                <a:lnTo>
                  <a:pt x="182880" y="19436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Building on the understanding of weathering, students will explore how weathered materials are transported away.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also learn how these materials are deposited in new locations.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on Erosion and Deposition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conduct an in-depth investigation of specific geological landforms.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them understand how these landforms are formed through the combined actions of weathering, erosion, and deposition.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Investigation of Geological Landforms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work on a project that examines the impact of human activities on geological processes.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exploring the effects on weathering, erosion, and deposition.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on Human Impact on Geological Processes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Rock Weathering and Geological Processes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4733" r="-1147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2025-08-30T17:03:55Z</dcterms:created>
  <dcterms:modified xsi:type="dcterms:W3CDTF">2025-08-30T17:03:55Z</dcterms:modified>
</cp:coreProperties>
</file>