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96da606ad901ca7dd3e3b574b5617992f6580f2b.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891e9e8a7e5c76875080cef1fba44a6459421d7c.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e54f0fb9f22241359383891f7fd8cbcd0a95d0a3.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bba27fcf2aa430b6de59605b3e9972f4d43705ca.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b35f54d9ced251c6d6b6ac5868f5ef5951f1b1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d25770179e03299eb746f20bc9d53c0c87b0933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2d315e179ea946590086238f7b3655dbbd6e4397.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f9a427e78f065c6fc5fc8b0370a93b9ab1e7bc55.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2dd0c2faa5d67f6ebb7d7d090d8e6b8448f9b52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db6362d005a6d8f43dc18f6cb39e3e664f636023.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4e0693ca57236cb34b9770a7b5d29d495b681f70.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4421230f45b1ac05f48fbfbd7f882c6ccd33f219.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52c8e5571e79e25ab7955a2061aac50a5cc44a8c.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64177a49c267946a4a45e7ed79b420eacb5c6258.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4d2fff12488806bc4b09475558035de60a8f1ffb.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3c54bb72c5116ff6439f27d5a0e81d4ba2b05dce.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44054eb269d0f3cd1a0c14a6357ccad1b45021f3.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0" y="0"/>
            <a:ext cx="4114800" cy="6858000"/>
          </a:xfrm>
          <a:custGeom>
            <a:avLst/>
            <a:gdLst/>
            <a:ahLst/>
            <a:cxnLst/>
            <a:rect l="l" t="t" r="r" b="b"/>
            <a:pathLst>
              <a:path w="4114800" h="6858000">
                <a:moveTo>
                  <a:pt x="0" y="6858000"/>
                </a:moveTo>
                <a:lnTo>
                  <a:pt x="0" y="0"/>
                </a:lnTo>
                <a:lnTo>
                  <a:pt x="4114800" y="0"/>
                </a:lnTo>
                <a:lnTo>
                  <a:pt x="4114800" y="6858000"/>
                </a:lnTo>
                <a:lnTo>
                  <a:pt x="0" y="6858000"/>
                </a:lnTo>
              </a:path>
            </a:pathLst>
          </a:custGeom>
          <a:blipFill>
            <a:blip r:embed="rId1"/>
            <a:srcRect l="31367" r="31367"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4876800" y="3731970"/>
            <a:ext cx="6675120" cy="1904752"/>
          </a:xfrm>
          <a:custGeom>
            <a:avLst/>
            <a:gdLst/>
            <a:ahLst/>
            <a:cxnLst/>
            <a:rect l="l" t="t" r="r" b="b"/>
            <a:pathLst>
              <a:path w="6675120" h="1904752">
                <a:moveTo>
                  <a:pt x="0" y="1904752"/>
                </a:moveTo>
                <a:lnTo>
                  <a:pt x="0" y="0"/>
                </a:lnTo>
                <a:lnTo>
                  <a:pt x="6675120" y="0"/>
                </a:lnTo>
                <a:lnTo>
                  <a:pt x="6675120" y="1904752"/>
                </a:lnTo>
                <a:lnTo>
                  <a:pt x="0" y="1904752"/>
                </a:lnTo>
              </a:path>
            </a:pathLst>
          </a:custGeom>
          <a:noFill/>
          <a:ln/>
        </p:spPr>
        <p:txBody>
          <a:bodyPr wrap="square" lIns="0" tIns="0" rIns="0" bIns="0" rtlCol="0" anchor="t"/>
          <a:lstStyle/>
          <a:p>
            <a:pPr algn="l" marL="0" indent="0">
              <a:lnSpc>
                <a:spcPct val="120000"/>
              </a:lnSpc>
              <a:spcBef>
                <a:spcPts val="1000"/>
              </a:spcBef>
              <a:buNone/>
            </a:pPr>
            <a:r>
              <a:rPr lang="en-US" sz="1400" dirty="0">
                <a:solidFill>
                  <a:srgbClr val="000000"/>
                </a:solidFill>
                <a:latin typeface="outfit" pitchFamily="34" charset="0"/>
                <a:ea typeface="outfit" pitchFamily="34" charset="-122"/>
                <a:cs typeface="outfit" pitchFamily="34" charset="-120"/>
              </a:rPr>
              <a:t>A Call to Action for Marine Conservation and Climate Stewardship</a:t>
            </a:r>
            <a:endParaRPr lang="en-US" sz="1400" dirty="0"/>
          </a:p>
        </p:txBody>
      </p:sp>
      <p:sp>
        <p:nvSpPr>
          <p:cNvPr id="4" name="Text 2"/>
          <p:cNvSpPr/>
          <p:nvPr/>
        </p:nvSpPr>
        <p:spPr>
          <a:xfrm>
            <a:off x="4114800" y="-6164"/>
            <a:ext cx="91440" cy="1828800"/>
          </a:xfrm>
          <a:custGeom>
            <a:avLst/>
            <a:gdLst/>
            <a:ahLst/>
            <a:cxnLst/>
            <a:rect l="l" t="t" r="r" b="b"/>
            <a:pathLst>
              <a:path w="91440" h="1828800">
                <a:moveTo>
                  <a:pt x="0" y="1828800"/>
                </a:moveTo>
                <a:lnTo>
                  <a:pt x="0" y="0"/>
                </a:lnTo>
                <a:lnTo>
                  <a:pt x="91440" y="0"/>
                </a:lnTo>
                <a:lnTo>
                  <a:pt x="91440" y="1828800"/>
                </a:lnTo>
                <a:lnTo>
                  <a:pt x="0" y="1828800"/>
                </a:lnTo>
              </a:path>
            </a:pathLst>
          </a:custGeom>
          <a:solidFill>
            <a:srgbClr val="FFD600"/>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4876797" y="-6163"/>
            <a:ext cx="6675121" cy="3435164"/>
          </a:xfrm>
          <a:custGeom>
            <a:avLst/>
            <a:gdLst/>
            <a:ahLst/>
            <a:cxnLst/>
            <a:rect l="l" t="t" r="r" b="b"/>
            <a:pathLst>
              <a:path w="6675121" h="3435164">
                <a:moveTo>
                  <a:pt x="0" y="3435164"/>
                </a:moveTo>
                <a:lnTo>
                  <a:pt x="0" y="0"/>
                </a:lnTo>
                <a:lnTo>
                  <a:pt x="6675121" y="0"/>
                </a:lnTo>
                <a:lnTo>
                  <a:pt x="6675121" y="3435164"/>
                </a:lnTo>
                <a:lnTo>
                  <a:pt x="0" y="3435164"/>
                </a:lnTo>
              </a:path>
            </a:pathLst>
          </a:custGeom>
          <a:noFill/>
          <a:ln/>
        </p:spPr>
        <p:txBody>
          <a:bodyPr wrap="square" lIns="0" tIns="0" rIns="0" bIns="0" rtlCol="0" anchor="b"/>
          <a:lstStyle/>
          <a:p>
            <a:pPr algn="l" marL="0" indent="0">
              <a:lnSpc>
                <a:spcPct val="100000"/>
              </a:lnSpc>
              <a:spcBef>
                <a:spcPts val="1000"/>
              </a:spcBef>
              <a:buNone/>
            </a:pPr>
            <a:r>
              <a:rPr lang="en-US" sz="4000" dirty="0">
                <a:solidFill>
                  <a:srgbClr val="1A6847"/>
                </a:solidFill>
                <a:latin typeface="outfit semibold" pitchFamily="34" charset="0"/>
                <a:ea typeface="outfit semibold" pitchFamily="34" charset="-122"/>
                <a:cs typeface="outfit semibold" pitchFamily="34" charset="-120"/>
              </a:rPr>
              <a:t>Preserving the Great Barrier Reef</a:t>
            </a:r>
            <a:endParaRPr lang="en-US" sz="4000" dirty="0"/>
          </a:p>
        </p:txBody>
      </p:sp>
      <p:sp>
        <p:nvSpPr>
          <p:cNvPr id="6" name="Text 4"/>
          <p:cNvSpPr/>
          <p:nvPr/>
        </p:nvSpPr>
        <p:spPr>
          <a:xfrm>
            <a:off x="4876796" y="301838"/>
            <a:ext cx="1280160" cy="1280160"/>
          </a:xfrm>
          <a:custGeom>
            <a:avLst/>
            <a:gdLst/>
            <a:ahLst/>
            <a:cxnLst/>
            <a:rect l="l" t="t" r="r" b="b"/>
            <a:pathLst>
              <a:path w="1280160" h="1280160">
                <a:moveTo>
                  <a:pt x="0" y="1280160"/>
                </a:moveTo>
                <a:lnTo>
                  <a:pt x="0" y="0"/>
                </a:lnTo>
                <a:lnTo>
                  <a:pt x="1280160" y="0"/>
                </a:lnTo>
                <a:lnTo>
                  <a:pt x="1280160" y="1280160"/>
                </a:lnTo>
                <a:lnTo>
                  <a:pt x="0" y="1280160"/>
                </a:lnTo>
              </a:path>
            </a:pathLst>
          </a:custGeom>
          <a:noFill/>
          <a:ln/>
        </p:spPr>
        <p:txBody>
          <a:bodyPr wrap="square" lIns="90000" tIns="46800" rIns="90000" bIns="46800" rtlCol="0" anchor="ctr"/>
          <a:lstStyle/>
          <a:p>
            <a:pPr indent="0" marL="0">
              <a:buNone/>
            </a:pPr>
            <a:endParaRPr lang="en-US" dirty="0"/>
          </a:p>
        </p:txBody>
      </p:sp>
      <p:sp>
        <p:nvSpPr>
          <p:cNvPr id="7" name="Text 5"/>
          <p:cNvSpPr/>
          <p:nvPr/>
        </p:nvSpPr>
        <p:spPr>
          <a:xfrm>
            <a:off x="10286947" y="4936077"/>
            <a:ext cx="1904990" cy="1930587"/>
          </a:xfrm>
          <a:custGeom>
            <a:avLst/>
            <a:gdLst/>
            <a:ahLst/>
            <a:cxnLst/>
            <a:rect l="l" t="t" r="r" b="b"/>
            <a:pathLst>
              <a:path w="1904990" h="1930587">
                <a:moveTo>
                  <a:pt x="255704" y="1904990"/>
                </a:moveTo>
                <a:cubicBezTo>
                  <a:pt x="255704" y="994113"/>
                  <a:pt x="994119" y="255704"/>
                  <a:pt x="1904990" y="255704"/>
                </a:cubicBezTo>
                <a:lnTo>
                  <a:pt x="1904990" y="0"/>
                </a:lnTo>
                <a:cubicBezTo>
                  <a:pt x="852890" y="0"/>
                  <a:pt x="0" y="852890"/>
                  <a:pt x="0" y="1904990"/>
                </a:cubicBezTo>
                <a:cubicBezTo>
                  <a:pt x="0" y="1913538"/>
                  <a:pt x="56" y="1922072"/>
                  <a:pt x="167" y="1930587"/>
                </a:cubicBezTo>
                <a:lnTo>
                  <a:pt x="255896" y="1930587"/>
                </a:lnTo>
                <a:cubicBezTo>
                  <a:pt x="255766" y="1922072"/>
                  <a:pt x="255704" y="1913538"/>
                  <a:pt x="255704" y="1904990"/>
                </a:cubicBezTo>
              </a:path>
            </a:pathLst>
          </a:custGeom>
          <a:solidFill>
            <a:srgbClr val="FFD600"/>
          </a:solidFill>
          <a:ln/>
        </p:spPr>
        <p:txBody>
          <a:bodyPr wrap="square" lIns="90000" tIns="46800" rIns="90000" bIns="46800" rtlCol="0" anchor="ctr"/>
          <a:lstStyle/>
          <a:p>
            <a:pPr algn="l" marL="0" indent="0">
              <a:lnSpc>
                <a:spcPct val="100000"/>
              </a:lnSpc>
              <a:buNone/>
            </a:pPr>
            <a:endParaRPr lang="en-US" sz="1800" dirty="0"/>
          </a:p>
        </p:txBody>
      </p:sp>
      <p:sp>
        <p:nvSpPr>
          <p:cNvPr id="8" name="Text 6"/>
          <p:cNvSpPr/>
          <p:nvPr/>
        </p:nvSpPr>
        <p:spPr>
          <a:xfrm>
            <a:off x="10708860" y="5357987"/>
            <a:ext cx="1483076" cy="1508676"/>
          </a:xfrm>
          <a:custGeom>
            <a:avLst/>
            <a:gdLst/>
            <a:ahLst/>
            <a:cxnLst/>
            <a:rect l="l" t="t" r="r" b="b"/>
            <a:pathLst>
              <a:path w="1483076" h="1508676">
                <a:moveTo>
                  <a:pt x="1483077" y="0"/>
                </a:moveTo>
                <a:cubicBezTo>
                  <a:pt x="663994" y="0"/>
                  <a:pt x="0" y="663998"/>
                  <a:pt x="0" y="1483079"/>
                </a:cubicBezTo>
                <a:cubicBezTo>
                  <a:pt x="0" y="1491627"/>
                  <a:pt x="74" y="1500161"/>
                  <a:pt x="217" y="1508677"/>
                </a:cubicBezTo>
                <a:lnTo>
                  <a:pt x="255958" y="1508677"/>
                </a:lnTo>
                <a:cubicBezTo>
                  <a:pt x="255787" y="1500167"/>
                  <a:pt x="255698" y="1491633"/>
                  <a:pt x="255698" y="1483079"/>
                </a:cubicBezTo>
                <a:cubicBezTo>
                  <a:pt x="255698" y="805221"/>
                  <a:pt x="805218" y="255701"/>
                  <a:pt x="1483077" y="255701"/>
                </a:cubicBezTo>
                <a:lnTo>
                  <a:pt x="1483077" y="0"/>
                </a:lnTo>
              </a:path>
            </a:pathLst>
          </a:custGeom>
          <a:solidFill>
            <a:srgbClr val="FF7733"/>
          </a:solidFill>
          <a:ln/>
        </p:spPr>
        <p:txBody>
          <a:bodyPr wrap="square" lIns="90000" tIns="46800" rIns="90000" bIns="46800" rtlCol="0" anchor="ctr"/>
          <a:lstStyle/>
          <a:p>
            <a:pPr algn="l" marL="0" indent="0">
              <a:lnSpc>
                <a:spcPct val="100000"/>
              </a:lnSpc>
              <a:buNone/>
            </a:pPr>
            <a:endParaRPr lang="en-US" sz="1800" dirty="0"/>
          </a:p>
        </p:txBody>
      </p:sp>
      <p:sp>
        <p:nvSpPr>
          <p:cNvPr id="9" name="Text 7"/>
          <p:cNvSpPr/>
          <p:nvPr/>
        </p:nvSpPr>
        <p:spPr>
          <a:xfrm>
            <a:off x="11181904" y="5831034"/>
            <a:ext cx="1010032" cy="1035629"/>
          </a:xfrm>
          <a:custGeom>
            <a:avLst/>
            <a:gdLst/>
            <a:ahLst/>
            <a:cxnLst/>
            <a:rect l="l" t="t" r="r" b="b"/>
            <a:pathLst>
              <a:path w="1010032" h="1035629">
                <a:moveTo>
                  <a:pt x="1010032" y="0"/>
                </a:moveTo>
                <a:cubicBezTo>
                  <a:pt x="452206" y="0"/>
                  <a:pt x="0" y="452207"/>
                  <a:pt x="0" y="1010032"/>
                </a:cubicBezTo>
                <a:cubicBezTo>
                  <a:pt x="0" y="1018592"/>
                  <a:pt x="108" y="1027126"/>
                  <a:pt x="317" y="1035629"/>
                </a:cubicBezTo>
                <a:lnTo>
                  <a:pt x="256132" y="1035629"/>
                </a:lnTo>
                <a:cubicBezTo>
                  <a:pt x="255847" y="1027133"/>
                  <a:pt x="255707" y="1018598"/>
                  <a:pt x="255707" y="1010032"/>
                </a:cubicBezTo>
                <a:cubicBezTo>
                  <a:pt x="255707" y="593430"/>
                  <a:pt x="593430" y="255707"/>
                  <a:pt x="1010032" y="255707"/>
                </a:cubicBezTo>
                <a:lnTo>
                  <a:pt x="1010032" y="0"/>
                </a:ln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10" name="Text 8"/>
          <p:cNvSpPr/>
          <p:nvPr/>
        </p:nvSpPr>
        <p:spPr>
          <a:xfrm>
            <a:off x="11654964" y="6304088"/>
            <a:ext cx="536972" cy="562575"/>
          </a:xfrm>
          <a:custGeom>
            <a:avLst/>
            <a:gdLst/>
            <a:ahLst/>
            <a:cxnLst/>
            <a:rect l="l" t="t" r="r" b="b"/>
            <a:pathLst>
              <a:path w="536972" h="562575">
                <a:moveTo>
                  <a:pt x="536973" y="0"/>
                </a:moveTo>
                <a:cubicBezTo>
                  <a:pt x="240410" y="0"/>
                  <a:pt x="0" y="240416"/>
                  <a:pt x="0" y="536978"/>
                </a:cubicBezTo>
                <a:cubicBezTo>
                  <a:pt x="0" y="545557"/>
                  <a:pt x="203" y="554092"/>
                  <a:pt x="597" y="562575"/>
                </a:cubicBezTo>
                <a:lnTo>
                  <a:pt x="256850" y="562575"/>
                </a:lnTo>
                <a:cubicBezTo>
                  <a:pt x="256088" y="554149"/>
                  <a:pt x="255701" y="545608"/>
                  <a:pt x="255701" y="536978"/>
                </a:cubicBezTo>
                <a:cubicBezTo>
                  <a:pt x="255701" y="381633"/>
                  <a:pt x="381627" y="255707"/>
                  <a:pt x="536973" y="255707"/>
                </a:cubicBezTo>
                <a:lnTo>
                  <a:pt x="536973" y="0"/>
                </a:lnTo>
              </a:path>
            </a:pathLst>
          </a:custGeom>
          <a:solidFill>
            <a:srgbClr val="FFD600"/>
          </a:solidFill>
          <a:ln/>
        </p:spPr>
        <p:txBody>
          <a:bodyPr wrap="square" lIns="90000" tIns="46800" rIns="90000" bIns="46800" rtlCol="0" anchor="ctr"/>
          <a:lstStyle/>
          <a:p>
            <a:pPr algn="l" marL="0" indent="0">
              <a:lnSpc>
                <a:spcPct val="100000"/>
              </a:lnSpc>
              <a:buNone/>
            </a:pP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1" y="447"/>
            <a:ext cx="365760" cy="6857107"/>
          </a:xfrm>
          <a:custGeom>
            <a:avLst/>
            <a:gdLst/>
            <a:ahLst/>
            <a:cxnLst/>
            <a:rect l="l" t="t" r="r" b="b"/>
            <a:pathLst>
              <a:path w="365760" h="6857107">
                <a:moveTo>
                  <a:pt x="0" y="6857107"/>
                </a:moveTo>
                <a:lnTo>
                  <a:pt x="0" y="0"/>
                </a:lnTo>
                <a:lnTo>
                  <a:pt x="365760" y="0"/>
                </a:lnTo>
                <a:lnTo>
                  <a:pt x="365760" y="6857107"/>
                </a:lnTo>
                <a:lnTo>
                  <a:pt x="0" y="6857107"/>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3" name="Text 1"/>
          <p:cNvSpPr/>
          <p:nvPr/>
        </p:nvSpPr>
        <p:spPr>
          <a:xfrm>
            <a:off x="5124450" y="762347"/>
            <a:ext cx="5783695" cy="5772924"/>
          </a:xfrm>
          <a:custGeom>
            <a:avLst/>
            <a:gdLst/>
            <a:ahLst/>
            <a:cxnLst/>
            <a:rect l="l" t="t" r="r" b="b"/>
            <a:pathLst>
              <a:path w="5783695" h="5772924">
                <a:moveTo>
                  <a:pt x="0" y="5772924"/>
                </a:moveTo>
                <a:lnTo>
                  <a:pt x="0" y="0"/>
                </a:lnTo>
                <a:lnTo>
                  <a:pt x="5783695" y="0"/>
                </a:lnTo>
                <a:lnTo>
                  <a:pt x="5783695" y="5772924"/>
                </a:lnTo>
                <a:lnTo>
                  <a:pt x="0" y="5772924"/>
                </a:lnTo>
              </a:path>
            </a:pathLst>
          </a:custGeom>
          <a:noFill/>
          <a:ln/>
        </p:spPr>
        <p:txBody>
          <a:bodyPr wrap="square" lIns="90000" tIns="46800" rIns="90000" bIns="46800" rtlCol="0" anchor="t"/>
          <a:lstStyle/>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Lesson Introduction</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Biological Complexity of the Great Barrier Reef</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Ecological Significance of the Great Barrier Reef</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Environmental Challenges Facing the Great Barrier Reef</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Interconnected Nature of Marine Ecosystems</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Climate Science and the Great Barrier Reef</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Human Environmental Responsibility</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Marine Biodiversity in Peril</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Coral Formations in Danger</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Global Environmental Transformation</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The Urgent Need for Conservation Efforts</a:t>
            </a:r>
            <a:endParaRPr lang="en-US" sz="1800" dirty="0"/>
          </a:p>
        </p:txBody>
      </p:sp>
      <p:sp>
        <p:nvSpPr>
          <p:cNvPr id="4" name="Text 2"/>
          <p:cNvSpPr/>
          <p:nvPr/>
        </p:nvSpPr>
        <p:spPr>
          <a:xfrm>
            <a:off x="4491752" y="762347"/>
            <a:ext cx="547200" cy="5772924"/>
          </a:xfrm>
          <a:custGeom>
            <a:avLst/>
            <a:gdLst/>
            <a:ahLst/>
            <a:cxnLst/>
            <a:rect l="l" t="t" r="r" b="b"/>
            <a:pathLst>
              <a:path w="547200" h="5772924">
                <a:moveTo>
                  <a:pt x="0" y="5772924"/>
                </a:moveTo>
                <a:lnTo>
                  <a:pt x="0" y="0"/>
                </a:lnTo>
                <a:lnTo>
                  <a:pt x="547200" y="0"/>
                </a:lnTo>
                <a:lnTo>
                  <a:pt x="547200" y="5772924"/>
                </a:lnTo>
                <a:lnTo>
                  <a:pt x="0" y="5772924"/>
                </a:lnTo>
              </a:path>
            </a:pathLst>
          </a:custGeom>
          <a:noFill/>
          <a:ln/>
        </p:spPr>
        <p:txBody>
          <a:bodyPr wrap="square" lIns="90000" tIns="46800" rIns="54000" bIns="46800" rtlCol="0" anchor="t"/>
          <a:lstStyle/>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01</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02</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03</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04</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05</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06</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07</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08</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09</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10</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11</a:t>
            </a:r>
            <a:endParaRPr lang="en-US" sz="1800" dirty="0"/>
          </a:p>
        </p:txBody>
      </p:sp>
      <p:sp>
        <p:nvSpPr>
          <p:cNvPr id="5" name="Text 3"/>
          <p:cNvSpPr/>
          <p:nvPr/>
        </p:nvSpPr>
        <p:spPr>
          <a:xfrm>
            <a:off x="10153597" y="1667"/>
            <a:ext cx="2036415" cy="1016024"/>
          </a:xfrm>
          <a:custGeom>
            <a:avLst/>
            <a:gdLst/>
            <a:ahLst/>
            <a:cxnLst/>
            <a:rect l="l" t="t" r="r" b="b"/>
            <a:pathLst>
              <a:path w="2036415" h="1016024">
                <a:moveTo>
                  <a:pt x="1018205" y="1016024"/>
                </a:moveTo>
                <a:cubicBezTo>
                  <a:pt x="1580550" y="1016024"/>
                  <a:pt x="2036416" y="561136"/>
                  <a:pt x="2036416" y="0"/>
                </a:cubicBezTo>
                <a:lnTo>
                  <a:pt x="1857468" y="0"/>
                </a:lnTo>
                <a:cubicBezTo>
                  <a:pt x="1857468" y="462518"/>
                  <a:pt x="1481716" y="837464"/>
                  <a:pt x="1018205" y="837464"/>
                </a:cubicBezTo>
                <a:cubicBezTo>
                  <a:pt x="554696" y="837464"/>
                  <a:pt x="178947" y="462518"/>
                  <a:pt x="178947" y="0"/>
                </a:cubicBezTo>
                <a:lnTo>
                  <a:pt x="0" y="0"/>
                </a:lnTo>
                <a:cubicBezTo>
                  <a:pt x="0" y="561136"/>
                  <a:pt x="455867" y="1016024"/>
                  <a:pt x="1018205" y="1016024"/>
                </a:cubicBezTo>
                <a:lnTo>
                  <a:pt x="1018205" y="1016024"/>
                </a:lnTo>
              </a:path>
            </a:pathLst>
          </a:custGeom>
          <a:solidFill>
            <a:srgbClr val="FFD600"/>
          </a:solidFill>
          <a:ln/>
        </p:spPr>
        <p:txBody>
          <a:bodyPr wrap="square" lIns="90000" tIns="46800" rIns="90000" bIns="46800" rtlCol="0" anchor="ctr"/>
          <a:lstStyle/>
          <a:p>
            <a:pPr algn="l" marL="0" indent="0">
              <a:lnSpc>
                <a:spcPct val="100000"/>
              </a:lnSpc>
              <a:buNone/>
            </a:pPr>
            <a:endParaRPr lang="en-US" sz="1800" dirty="0"/>
          </a:p>
        </p:txBody>
      </p:sp>
      <p:sp>
        <p:nvSpPr>
          <p:cNvPr id="6" name="Text 4"/>
          <p:cNvSpPr/>
          <p:nvPr/>
        </p:nvSpPr>
        <p:spPr>
          <a:xfrm>
            <a:off x="10471195" y="1666"/>
            <a:ext cx="1401219" cy="699107"/>
          </a:xfrm>
          <a:custGeom>
            <a:avLst/>
            <a:gdLst/>
            <a:ahLst/>
            <a:cxnLst/>
            <a:rect l="l" t="t" r="r" b="b"/>
            <a:pathLst>
              <a:path w="1401219" h="699107">
                <a:moveTo>
                  <a:pt x="700606" y="699108"/>
                </a:moveTo>
                <a:cubicBezTo>
                  <a:pt x="1087547" y="699108"/>
                  <a:pt x="1401220" y="386107"/>
                  <a:pt x="1401220" y="0"/>
                </a:cubicBezTo>
                <a:lnTo>
                  <a:pt x="1222272" y="0"/>
                </a:lnTo>
                <a:cubicBezTo>
                  <a:pt x="1222272" y="287489"/>
                  <a:pt x="988713" y="520545"/>
                  <a:pt x="700606" y="520545"/>
                </a:cubicBezTo>
                <a:cubicBezTo>
                  <a:pt x="412505" y="520545"/>
                  <a:pt x="178946" y="287489"/>
                  <a:pt x="178946" y="0"/>
                </a:cubicBezTo>
                <a:lnTo>
                  <a:pt x="0" y="0"/>
                </a:lnTo>
                <a:cubicBezTo>
                  <a:pt x="0" y="386107"/>
                  <a:pt x="313673" y="699108"/>
                  <a:pt x="700606" y="699108"/>
                </a:cubicBezTo>
                <a:lnTo>
                  <a:pt x="700606" y="699108"/>
                </a:lnTo>
              </a:path>
            </a:pathLst>
          </a:custGeom>
          <a:solidFill>
            <a:srgbClr val="FF7733"/>
          </a:solidFill>
          <a:ln/>
        </p:spPr>
        <p:txBody>
          <a:bodyPr wrap="square" lIns="90000" tIns="46800" rIns="90000" bIns="46800" rtlCol="0" anchor="ctr"/>
          <a:lstStyle/>
          <a:p>
            <a:pPr algn="l" marL="0" indent="0">
              <a:lnSpc>
                <a:spcPct val="100000"/>
              </a:lnSpc>
              <a:buNone/>
            </a:pPr>
            <a:endParaRPr lang="en-US" sz="1800" dirty="0"/>
          </a:p>
        </p:txBody>
      </p:sp>
      <p:sp>
        <p:nvSpPr>
          <p:cNvPr id="7" name="Text 5"/>
          <p:cNvSpPr/>
          <p:nvPr/>
        </p:nvSpPr>
        <p:spPr>
          <a:xfrm>
            <a:off x="10774356" y="1668"/>
            <a:ext cx="794895" cy="396596"/>
          </a:xfrm>
          <a:custGeom>
            <a:avLst/>
            <a:gdLst/>
            <a:ahLst/>
            <a:cxnLst/>
            <a:rect l="l" t="t" r="r" b="b"/>
            <a:pathLst>
              <a:path w="794895" h="396596">
                <a:moveTo>
                  <a:pt x="397445" y="396596"/>
                </a:moveTo>
                <a:cubicBezTo>
                  <a:pt x="616951" y="396596"/>
                  <a:pt x="794895" y="219034"/>
                  <a:pt x="794895" y="0"/>
                </a:cubicBezTo>
                <a:lnTo>
                  <a:pt x="615948" y="0"/>
                </a:lnTo>
                <a:cubicBezTo>
                  <a:pt x="615948" y="120416"/>
                  <a:pt x="518123" y="218033"/>
                  <a:pt x="397445" y="218033"/>
                </a:cubicBezTo>
                <a:cubicBezTo>
                  <a:pt x="276773" y="218033"/>
                  <a:pt x="178948" y="120416"/>
                  <a:pt x="178948" y="0"/>
                </a:cubicBezTo>
                <a:lnTo>
                  <a:pt x="0" y="0"/>
                </a:lnTo>
                <a:cubicBezTo>
                  <a:pt x="0" y="219034"/>
                  <a:pt x="177945" y="396596"/>
                  <a:pt x="397445" y="396596"/>
                </a:cubicBezTo>
                <a:lnTo>
                  <a:pt x="397445" y="396596"/>
                </a:ln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8" name="Text 6"/>
          <p:cNvSpPr/>
          <p:nvPr/>
        </p:nvSpPr>
        <p:spPr>
          <a:xfrm>
            <a:off x="822960" y="612648"/>
            <a:ext cx="3466698" cy="5913479"/>
          </a:xfrm>
          <a:custGeom>
            <a:avLst/>
            <a:gdLst/>
            <a:ahLst/>
            <a:cxnLst/>
            <a:rect l="l" t="t" r="r" b="b"/>
            <a:pathLst>
              <a:path w="3466698" h="5913479">
                <a:moveTo>
                  <a:pt x="0" y="5913479"/>
                </a:moveTo>
                <a:lnTo>
                  <a:pt x="0" y="0"/>
                </a:lnTo>
                <a:lnTo>
                  <a:pt x="3466698" y="0"/>
                </a:lnTo>
                <a:lnTo>
                  <a:pt x="3466698" y="5913479"/>
                </a:lnTo>
                <a:lnTo>
                  <a:pt x="0" y="5913479"/>
                </a:lnTo>
              </a:path>
            </a:pathLst>
          </a:custGeom>
          <a:noFill/>
          <a:ln/>
        </p:spPr>
        <p:txBody>
          <a:bodyPr wrap="square" lIns="0" tIns="0" rIns="0" bIns="0" rtlCol="0" anchor="t"/>
          <a:lstStyle/>
          <a:p>
            <a:pPr algn="l" marL="0" indent="0">
              <a:lnSpc>
                <a:spcPct val="13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Table of contents</a:t>
            </a:r>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1" y="447"/>
            <a:ext cx="365760" cy="6857107"/>
          </a:xfrm>
          <a:custGeom>
            <a:avLst/>
            <a:gdLst/>
            <a:ahLst/>
            <a:cxnLst/>
            <a:rect l="l" t="t" r="r" b="b"/>
            <a:pathLst>
              <a:path w="365760" h="6857107">
                <a:moveTo>
                  <a:pt x="0" y="6857107"/>
                </a:moveTo>
                <a:lnTo>
                  <a:pt x="0" y="0"/>
                </a:lnTo>
                <a:lnTo>
                  <a:pt x="365760" y="0"/>
                </a:lnTo>
                <a:lnTo>
                  <a:pt x="365760" y="6857107"/>
                </a:lnTo>
                <a:lnTo>
                  <a:pt x="0" y="6857107"/>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3" name="Text 1"/>
          <p:cNvSpPr/>
          <p:nvPr/>
        </p:nvSpPr>
        <p:spPr>
          <a:xfrm>
            <a:off x="5124450" y="762347"/>
            <a:ext cx="5783695" cy="5772924"/>
          </a:xfrm>
          <a:custGeom>
            <a:avLst/>
            <a:gdLst/>
            <a:ahLst/>
            <a:cxnLst/>
            <a:rect l="l" t="t" r="r" b="b"/>
            <a:pathLst>
              <a:path w="5783695" h="5772924">
                <a:moveTo>
                  <a:pt x="0" y="5772924"/>
                </a:moveTo>
                <a:lnTo>
                  <a:pt x="0" y="0"/>
                </a:lnTo>
                <a:lnTo>
                  <a:pt x="5783695" y="0"/>
                </a:lnTo>
                <a:lnTo>
                  <a:pt x="5783695" y="5772924"/>
                </a:lnTo>
                <a:lnTo>
                  <a:pt x="0" y="5772924"/>
                </a:lnTo>
              </a:path>
            </a:pathLst>
          </a:custGeom>
          <a:noFill/>
          <a:ln/>
        </p:spPr>
        <p:txBody>
          <a:bodyPr wrap="square" lIns="90000" tIns="46800" rIns="90000" bIns="46800" rtlCol="0" anchor="t"/>
          <a:lstStyle/>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Threats to the Great Barrier Reef</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Protecting Marine Ecosystems</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Understanding Climate Change Impacts</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Conserving Coral Reefs</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Sustainable Practices for Ecosystem Preservation</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Educating for Environmental Stewardship</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Promoting Ocean Conservation</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Preserving Marine Biodiversity</a:t>
            </a:r>
            <a:endParaRPr lang="en-US" sz="1800" dirty="0"/>
          </a:p>
          <a:p>
            <a:pPr algn="l"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Challenges of Climate Crisis</a:t>
            </a:r>
            <a:endParaRPr lang="en-US" sz="1800" dirty="0"/>
          </a:p>
        </p:txBody>
      </p:sp>
      <p:sp>
        <p:nvSpPr>
          <p:cNvPr id="4" name="Text 2"/>
          <p:cNvSpPr/>
          <p:nvPr/>
        </p:nvSpPr>
        <p:spPr>
          <a:xfrm>
            <a:off x="4491752" y="762347"/>
            <a:ext cx="547200" cy="5772924"/>
          </a:xfrm>
          <a:custGeom>
            <a:avLst/>
            <a:gdLst/>
            <a:ahLst/>
            <a:cxnLst/>
            <a:rect l="l" t="t" r="r" b="b"/>
            <a:pathLst>
              <a:path w="547200" h="5772924">
                <a:moveTo>
                  <a:pt x="0" y="5772924"/>
                </a:moveTo>
                <a:lnTo>
                  <a:pt x="0" y="0"/>
                </a:lnTo>
                <a:lnTo>
                  <a:pt x="547200" y="0"/>
                </a:lnTo>
                <a:lnTo>
                  <a:pt x="547200" y="5772924"/>
                </a:lnTo>
                <a:lnTo>
                  <a:pt x="0" y="5772924"/>
                </a:lnTo>
              </a:path>
            </a:pathLst>
          </a:custGeom>
          <a:noFill/>
          <a:ln/>
        </p:spPr>
        <p:txBody>
          <a:bodyPr wrap="square" lIns="90000" tIns="46800" rIns="54000" bIns="46800" rtlCol="0" anchor="t"/>
          <a:lstStyle/>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12</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13</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14</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15</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16</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17</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18</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19</a:t>
            </a:r>
            <a:endParaRPr lang="en-US" sz="1800" dirty="0"/>
          </a:p>
          <a:p>
            <a:pPr algn="r" marL="0" indent="0">
              <a:lnSpc>
                <a:spcPct val="130000"/>
              </a:lnSpc>
              <a:spcBef>
                <a:spcPts val="1000"/>
              </a:spcBef>
              <a:buNone/>
            </a:pPr>
            <a:r>
              <a:rPr lang="en-US" sz="1800" dirty="0">
                <a:solidFill>
                  <a:srgbClr val="000000"/>
                </a:solidFill>
                <a:latin typeface="outfit" pitchFamily="34" charset="0"/>
                <a:ea typeface="outfit" pitchFamily="34" charset="-122"/>
                <a:cs typeface="outfit" pitchFamily="34" charset="-120"/>
              </a:rPr>
              <a:t>20</a:t>
            </a:r>
            <a:endParaRPr lang="en-US" sz="1800" dirty="0"/>
          </a:p>
        </p:txBody>
      </p:sp>
      <p:sp>
        <p:nvSpPr>
          <p:cNvPr id="5" name="Text 3"/>
          <p:cNvSpPr/>
          <p:nvPr/>
        </p:nvSpPr>
        <p:spPr>
          <a:xfrm>
            <a:off x="10153597" y="1667"/>
            <a:ext cx="2036415" cy="1016024"/>
          </a:xfrm>
          <a:custGeom>
            <a:avLst/>
            <a:gdLst/>
            <a:ahLst/>
            <a:cxnLst/>
            <a:rect l="l" t="t" r="r" b="b"/>
            <a:pathLst>
              <a:path w="2036415" h="1016024">
                <a:moveTo>
                  <a:pt x="1018205" y="1016024"/>
                </a:moveTo>
                <a:cubicBezTo>
                  <a:pt x="1580550" y="1016024"/>
                  <a:pt x="2036416" y="561136"/>
                  <a:pt x="2036416" y="0"/>
                </a:cubicBezTo>
                <a:lnTo>
                  <a:pt x="1857468" y="0"/>
                </a:lnTo>
                <a:cubicBezTo>
                  <a:pt x="1857468" y="462518"/>
                  <a:pt x="1481716" y="837464"/>
                  <a:pt x="1018205" y="837464"/>
                </a:cubicBezTo>
                <a:cubicBezTo>
                  <a:pt x="554696" y="837464"/>
                  <a:pt x="178947" y="462518"/>
                  <a:pt x="178947" y="0"/>
                </a:cubicBezTo>
                <a:lnTo>
                  <a:pt x="0" y="0"/>
                </a:lnTo>
                <a:cubicBezTo>
                  <a:pt x="0" y="561136"/>
                  <a:pt x="455867" y="1016024"/>
                  <a:pt x="1018205" y="1016024"/>
                </a:cubicBezTo>
                <a:lnTo>
                  <a:pt x="1018205" y="1016024"/>
                </a:lnTo>
              </a:path>
            </a:pathLst>
          </a:custGeom>
          <a:solidFill>
            <a:srgbClr val="FFD600"/>
          </a:solidFill>
          <a:ln/>
        </p:spPr>
        <p:txBody>
          <a:bodyPr wrap="square" lIns="90000" tIns="46800" rIns="90000" bIns="46800" rtlCol="0" anchor="ctr"/>
          <a:lstStyle/>
          <a:p>
            <a:pPr algn="l" marL="0" indent="0">
              <a:lnSpc>
                <a:spcPct val="100000"/>
              </a:lnSpc>
              <a:buNone/>
            </a:pPr>
            <a:endParaRPr lang="en-US" sz="1800" dirty="0"/>
          </a:p>
        </p:txBody>
      </p:sp>
      <p:sp>
        <p:nvSpPr>
          <p:cNvPr id="6" name="Text 4"/>
          <p:cNvSpPr/>
          <p:nvPr/>
        </p:nvSpPr>
        <p:spPr>
          <a:xfrm>
            <a:off x="10471195" y="1666"/>
            <a:ext cx="1401219" cy="699107"/>
          </a:xfrm>
          <a:custGeom>
            <a:avLst/>
            <a:gdLst/>
            <a:ahLst/>
            <a:cxnLst/>
            <a:rect l="l" t="t" r="r" b="b"/>
            <a:pathLst>
              <a:path w="1401219" h="699107">
                <a:moveTo>
                  <a:pt x="700606" y="699108"/>
                </a:moveTo>
                <a:cubicBezTo>
                  <a:pt x="1087547" y="699108"/>
                  <a:pt x="1401220" y="386107"/>
                  <a:pt x="1401220" y="0"/>
                </a:cubicBezTo>
                <a:lnTo>
                  <a:pt x="1222272" y="0"/>
                </a:lnTo>
                <a:cubicBezTo>
                  <a:pt x="1222272" y="287489"/>
                  <a:pt x="988713" y="520545"/>
                  <a:pt x="700606" y="520545"/>
                </a:cubicBezTo>
                <a:cubicBezTo>
                  <a:pt x="412505" y="520545"/>
                  <a:pt x="178946" y="287489"/>
                  <a:pt x="178946" y="0"/>
                </a:cubicBezTo>
                <a:lnTo>
                  <a:pt x="0" y="0"/>
                </a:lnTo>
                <a:cubicBezTo>
                  <a:pt x="0" y="386107"/>
                  <a:pt x="313673" y="699108"/>
                  <a:pt x="700606" y="699108"/>
                </a:cubicBezTo>
                <a:lnTo>
                  <a:pt x="700606" y="699108"/>
                </a:lnTo>
              </a:path>
            </a:pathLst>
          </a:custGeom>
          <a:solidFill>
            <a:srgbClr val="FF7733"/>
          </a:solidFill>
          <a:ln/>
        </p:spPr>
        <p:txBody>
          <a:bodyPr wrap="square" lIns="90000" tIns="46800" rIns="90000" bIns="46800" rtlCol="0" anchor="ctr"/>
          <a:lstStyle/>
          <a:p>
            <a:pPr algn="l" marL="0" indent="0">
              <a:lnSpc>
                <a:spcPct val="100000"/>
              </a:lnSpc>
              <a:buNone/>
            </a:pPr>
            <a:endParaRPr lang="en-US" sz="1800" dirty="0"/>
          </a:p>
        </p:txBody>
      </p:sp>
      <p:sp>
        <p:nvSpPr>
          <p:cNvPr id="7" name="Text 5"/>
          <p:cNvSpPr/>
          <p:nvPr/>
        </p:nvSpPr>
        <p:spPr>
          <a:xfrm>
            <a:off x="10774356" y="1668"/>
            <a:ext cx="794895" cy="396596"/>
          </a:xfrm>
          <a:custGeom>
            <a:avLst/>
            <a:gdLst/>
            <a:ahLst/>
            <a:cxnLst/>
            <a:rect l="l" t="t" r="r" b="b"/>
            <a:pathLst>
              <a:path w="794895" h="396596">
                <a:moveTo>
                  <a:pt x="397445" y="396596"/>
                </a:moveTo>
                <a:cubicBezTo>
                  <a:pt x="616951" y="396596"/>
                  <a:pt x="794895" y="219034"/>
                  <a:pt x="794895" y="0"/>
                </a:cubicBezTo>
                <a:lnTo>
                  <a:pt x="615948" y="0"/>
                </a:lnTo>
                <a:cubicBezTo>
                  <a:pt x="615948" y="120416"/>
                  <a:pt x="518123" y="218033"/>
                  <a:pt x="397445" y="218033"/>
                </a:cubicBezTo>
                <a:cubicBezTo>
                  <a:pt x="276773" y="218033"/>
                  <a:pt x="178948" y="120416"/>
                  <a:pt x="178948" y="0"/>
                </a:cubicBezTo>
                <a:lnTo>
                  <a:pt x="0" y="0"/>
                </a:lnTo>
                <a:cubicBezTo>
                  <a:pt x="0" y="219034"/>
                  <a:pt x="177945" y="396596"/>
                  <a:pt x="397445" y="396596"/>
                </a:cubicBezTo>
                <a:lnTo>
                  <a:pt x="397445" y="396596"/>
                </a:ln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8" name="Text 6"/>
          <p:cNvSpPr/>
          <p:nvPr/>
        </p:nvSpPr>
        <p:spPr>
          <a:xfrm>
            <a:off x="822960" y="612648"/>
            <a:ext cx="3466698" cy="5913479"/>
          </a:xfrm>
          <a:custGeom>
            <a:avLst/>
            <a:gdLst/>
            <a:ahLst/>
            <a:cxnLst/>
            <a:rect l="l" t="t" r="r" b="b"/>
            <a:pathLst>
              <a:path w="3466698" h="5913479">
                <a:moveTo>
                  <a:pt x="0" y="5913479"/>
                </a:moveTo>
                <a:lnTo>
                  <a:pt x="0" y="0"/>
                </a:lnTo>
                <a:lnTo>
                  <a:pt x="3466698" y="0"/>
                </a:lnTo>
                <a:lnTo>
                  <a:pt x="3466698" y="5913479"/>
                </a:lnTo>
                <a:lnTo>
                  <a:pt x="0" y="5913479"/>
                </a:lnTo>
              </a:path>
            </a:pathLst>
          </a:custGeom>
          <a:noFill/>
          <a:ln/>
        </p:spPr>
        <p:txBody>
          <a:bodyPr wrap="square" lIns="0" tIns="0" rIns="0" bIns="0" rtlCol="0" anchor="t"/>
          <a:lstStyle/>
          <a:p>
            <a:pPr algn="l" marL="0" indent="0">
              <a:lnSpc>
                <a:spcPct val="13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Table of contents</a:t>
            </a:r>
            <a:endParaRPr 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59" y="0"/>
            <a:ext cx="3931920" cy="6857107"/>
          </a:xfrm>
          <a:custGeom>
            <a:avLst/>
            <a:gdLst/>
            <a:ahLst/>
            <a:cxnLst/>
            <a:rect l="l" t="t" r="r" b="b"/>
            <a:pathLst>
              <a:path w="3931920" h="6857107">
                <a:moveTo>
                  <a:pt x="0" y="6857107"/>
                </a:moveTo>
                <a:lnTo>
                  <a:pt x="0" y="0"/>
                </a:lnTo>
                <a:lnTo>
                  <a:pt x="3931920" y="0"/>
                </a:lnTo>
                <a:lnTo>
                  <a:pt x="3931920" y="6857107"/>
                </a:lnTo>
                <a:lnTo>
                  <a:pt x="0" y="6857107"/>
                </a:lnTo>
              </a:path>
            </a:pathLst>
          </a:custGeom>
          <a:blipFill>
            <a:blip r:embed="rId1"/>
            <a:srcRect l="33559" r="33559"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a:off x="4297679" y="-6164"/>
            <a:ext cx="92364" cy="1828800"/>
          </a:xfrm>
          <a:custGeom>
            <a:avLst/>
            <a:gdLst/>
            <a:ahLst/>
            <a:cxnLst/>
            <a:rect l="l" t="t" r="r" b="b"/>
            <a:pathLst>
              <a:path w="92364" h="1828800">
                <a:moveTo>
                  <a:pt x="0" y="1828800"/>
                </a:moveTo>
                <a:lnTo>
                  <a:pt x="0" y="0"/>
                </a:lnTo>
                <a:lnTo>
                  <a:pt x="92364" y="0"/>
                </a:lnTo>
                <a:lnTo>
                  <a:pt x="92364" y="1828800"/>
                </a:lnTo>
                <a:lnTo>
                  <a:pt x="0" y="1828800"/>
                </a:lnTo>
              </a:path>
            </a:pathLst>
          </a:custGeom>
          <a:solidFill>
            <a:srgbClr val="FFD600"/>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4793674"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6" name="Text 4"/>
          <p:cNvSpPr/>
          <p:nvPr/>
        </p:nvSpPr>
        <p:spPr>
          <a:xfrm>
            <a:off x="4803819" y="2129081"/>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01</a:t>
            </a:r>
            <a:endParaRPr lang="en-US" sz="1100" dirty="0"/>
          </a:p>
        </p:txBody>
      </p:sp>
      <p:sp>
        <p:nvSpPr>
          <p:cNvPr id="7" name="Text 5"/>
          <p:cNvSpPr/>
          <p:nvPr/>
        </p:nvSpPr>
        <p:spPr>
          <a:xfrm>
            <a:off x="8453072" y="2129081"/>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02</a:t>
            </a:r>
            <a:endParaRPr lang="en-US" sz="1100" dirty="0"/>
          </a:p>
        </p:txBody>
      </p:sp>
      <p:sp>
        <p:nvSpPr>
          <p:cNvPr id="8" name="Text 6"/>
          <p:cNvSpPr/>
          <p:nvPr/>
        </p:nvSpPr>
        <p:spPr>
          <a:xfrm>
            <a:off x="4787181" y="447"/>
            <a:ext cx="6866291" cy="1828353"/>
          </a:xfrm>
          <a:custGeom>
            <a:avLst/>
            <a:gdLst/>
            <a:ahLst/>
            <a:cxnLst/>
            <a:rect l="l" t="t" r="r" b="b"/>
            <a:pathLst>
              <a:path w="6866291" h="1828353">
                <a:moveTo>
                  <a:pt x="0" y="1828353"/>
                </a:moveTo>
                <a:lnTo>
                  <a:pt x="0" y="0"/>
                </a:lnTo>
                <a:lnTo>
                  <a:pt x="6866291" y="0"/>
                </a:lnTo>
                <a:lnTo>
                  <a:pt x="6866291"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Lesson Introduction</a:t>
            </a:r>
            <a:endParaRPr lang="en-US" sz="3200" dirty="0"/>
          </a:p>
        </p:txBody>
      </p:sp>
      <p:sp>
        <p:nvSpPr>
          <p:cNvPr id="9" name="Text 7"/>
          <p:cNvSpPr/>
          <p:nvPr/>
        </p:nvSpPr>
        <p:spPr>
          <a:xfrm>
            <a:off x="5230526" y="2116382"/>
            <a:ext cx="2772783" cy="309783"/>
          </a:xfrm>
          <a:custGeom>
            <a:avLst/>
            <a:gdLst/>
            <a:ahLst/>
            <a:cxnLst/>
            <a:rect l="l" t="t" r="r" b="b"/>
            <a:pathLst>
              <a:path w="2772783" h="309783">
                <a:moveTo>
                  <a:pt x="0" y="309783"/>
                </a:moveTo>
                <a:lnTo>
                  <a:pt x="0" y="0"/>
                </a:lnTo>
                <a:lnTo>
                  <a:pt x="2772783" y="0"/>
                </a:lnTo>
                <a:lnTo>
                  <a:pt x="2772783"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The Great Barrier Reef</a:t>
            </a:r>
            <a:endParaRPr lang="en-US" sz="1400" dirty="0"/>
          </a:p>
        </p:txBody>
      </p:sp>
      <p:sp>
        <p:nvSpPr>
          <p:cNvPr id="10" name="Text 8"/>
          <p:cNvSpPr/>
          <p:nvPr/>
        </p:nvSpPr>
        <p:spPr>
          <a:xfrm>
            <a:off x="4802910" y="2572898"/>
            <a:ext cx="3200400" cy="3325388"/>
          </a:xfrm>
          <a:custGeom>
            <a:avLst/>
            <a:gdLst/>
            <a:ahLst/>
            <a:cxnLst/>
            <a:rect l="l" t="t" r="r" b="b"/>
            <a:pathLst>
              <a:path w="3200400" h="3325388">
                <a:moveTo>
                  <a:pt x="0" y="3325388"/>
                </a:moveTo>
                <a:lnTo>
                  <a:pt x="0" y="0"/>
                </a:lnTo>
                <a:lnTo>
                  <a:pt x="3200400" y="0"/>
                </a:lnTo>
                <a:lnTo>
                  <a:pt x="3200400" y="3325388"/>
                </a:lnTo>
                <a:lnTo>
                  <a:pt x="0" y="3325388"/>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Represents one of the most complex and critically endangered marine ecosystems on our planet.</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Serves as a profound case study of global environmental transformation.</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Spanning approximately 2,300 kilometers along Australia's northeastern coastline, this extraordinary marine ecosystem is not just a collection of coral formations.</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It is a living, breathing testament to the intricate balance of marine biodiversity and the devastating impacts of human-induced climate change.</a:t>
            </a:r>
            <a:endParaRPr lang="en-US" sz="1200" dirty="0"/>
          </a:p>
        </p:txBody>
      </p:sp>
      <p:sp>
        <p:nvSpPr>
          <p:cNvPr id="11" name="Text 9"/>
          <p:cNvSpPr/>
          <p:nvPr/>
        </p:nvSpPr>
        <p:spPr>
          <a:xfrm>
            <a:off x="8889943" y="2112687"/>
            <a:ext cx="2763529" cy="309783"/>
          </a:xfrm>
          <a:custGeom>
            <a:avLst/>
            <a:gdLst/>
            <a:ahLst/>
            <a:cxnLst/>
            <a:rect l="l" t="t" r="r" b="b"/>
            <a:pathLst>
              <a:path w="2763529" h="309783">
                <a:moveTo>
                  <a:pt x="0" y="309783"/>
                </a:moveTo>
                <a:lnTo>
                  <a:pt x="0" y="0"/>
                </a:lnTo>
                <a:lnTo>
                  <a:pt x="2763529" y="0"/>
                </a:lnTo>
                <a:lnTo>
                  <a:pt x="2763529"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Lesson Exploration</a:t>
            </a:r>
            <a:endParaRPr lang="en-US" sz="1400" dirty="0"/>
          </a:p>
        </p:txBody>
      </p:sp>
      <p:sp>
        <p:nvSpPr>
          <p:cNvPr id="12" name="Text 10"/>
          <p:cNvSpPr/>
          <p:nvPr/>
        </p:nvSpPr>
        <p:spPr>
          <a:xfrm>
            <a:off x="8453072" y="2572898"/>
            <a:ext cx="3200400" cy="3325388"/>
          </a:xfrm>
          <a:custGeom>
            <a:avLst/>
            <a:gdLst/>
            <a:ahLst/>
            <a:cxnLst/>
            <a:rect l="l" t="t" r="r" b="b"/>
            <a:pathLst>
              <a:path w="3200400" h="3325388">
                <a:moveTo>
                  <a:pt x="0" y="3325388"/>
                </a:moveTo>
                <a:lnTo>
                  <a:pt x="0" y="0"/>
                </a:lnTo>
                <a:lnTo>
                  <a:pt x="3200400" y="0"/>
                </a:lnTo>
                <a:lnTo>
                  <a:pt x="3200400" y="3325388"/>
                </a:lnTo>
                <a:lnTo>
                  <a:pt x="0" y="3325388"/>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Students will embark on a comprehensive exploration of this remarkable ecosystem, examining its biological complexity.</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They will also delve into its ecological significance and the urgent environmental challenges threatening its survival.</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This lesson will challenge students to understand the interconnected nature of marine ecosystems, climate science, and human environmental responsibility.</a:t>
            </a:r>
            <a:endParaRPr lang="en-US" sz="1200" dirty="0"/>
          </a:p>
        </p:txBody>
      </p:sp>
      <p:sp>
        <p:nvSpPr>
          <p:cNvPr id="13" name="Text 11"/>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4" name="Text 12"/>
          <p:cNvSpPr/>
          <p:nvPr/>
        </p:nvSpPr>
        <p:spPr>
          <a:xfrm>
            <a:off x="4793675"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3" name="Text 1"/>
          <p:cNvSpPr/>
          <p:nvPr/>
        </p:nvSpPr>
        <p:spPr>
          <a:xfrm>
            <a:off x="8077200" y="0"/>
            <a:ext cx="4114800" cy="6858000"/>
          </a:xfrm>
          <a:custGeom>
            <a:avLst/>
            <a:gdLst/>
            <a:ahLst/>
            <a:cxnLst/>
            <a:rect l="l" t="t" r="r" b="b"/>
            <a:pathLst>
              <a:path w="4114800" h="6858000">
                <a:moveTo>
                  <a:pt x="0" y="6858000"/>
                </a:moveTo>
                <a:lnTo>
                  <a:pt x="0" y="0"/>
                </a:lnTo>
                <a:lnTo>
                  <a:pt x="4114800" y="0"/>
                </a:lnTo>
                <a:lnTo>
                  <a:pt x="4114800" y="6858000"/>
                </a:lnTo>
                <a:lnTo>
                  <a:pt x="0" y="6858000"/>
                </a:lnTo>
              </a:path>
            </a:pathLst>
          </a:custGeom>
          <a:blipFill>
            <a:blip r:embed="rId1"/>
            <a:srcRect l="29492" r="29492" t="0" b="0"/>
            <a:stretch/>
          </a:blipFill>
          <a:ln/>
        </p:spPr>
        <p:txBody>
          <a:bodyPr wrap="square" lIns="90000" tIns="46800" rIns="90000" bIns="46800" rtlCol="0" anchor="ctr"/>
          <a:lstStyle/>
          <a:p>
            <a:pPr indent="0" marL="0">
              <a:buNone/>
            </a:pPr>
            <a:endParaRPr lang="en-US" dirty="0"/>
          </a:p>
        </p:txBody>
      </p:sp>
      <p:sp>
        <p:nvSpPr>
          <p:cNvPr id="4" name="Text 2"/>
          <p:cNvSpPr/>
          <p:nvPr/>
        </p:nvSpPr>
        <p:spPr>
          <a:xfrm>
            <a:off x="7993486" y="447"/>
            <a:ext cx="92364" cy="1828800"/>
          </a:xfrm>
          <a:custGeom>
            <a:avLst/>
            <a:gdLst/>
            <a:ahLst/>
            <a:cxnLst/>
            <a:rect l="l" t="t" r="r" b="b"/>
            <a:pathLst>
              <a:path w="92364" h="1828800">
                <a:moveTo>
                  <a:pt x="0" y="1828800"/>
                </a:moveTo>
                <a:lnTo>
                  <a:pt x="0" y="0"/>
                </a:lnTo>
                <a:lnTo>
                  <a:pt x="92364" y="0"/>
                </a:lnTo>
                <a:lnTo>
                  <a:pt x="92364" y="1828800"/>
                </a:lnTo>
                <a:lnTo>
                  <a:pt x="0" y="1828800"/>
                </a:lnTo>
              </a:path>
            </a:pathLst>
          </a:custGeom>
          <a:solidFill>
            <a:srgbClr val="FFD600"/>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822960" y="2060452"/>
            <a:ext cx="6550114" cy="4044784"/>
          </a:xfrm>
          <a:custGeom>
            <a:avLst/>
            <a:gdLst/>
            <a:ahLst/>
            <a:cxnLst/>
            <a:rect l="l" t="t" r="r" b="b"/>
            <a:pathLst>
              <a:path w="6550114" h="4044784">
                <a:moveTo>
                  <a:pt x="0" y="4044784"/>
                </a:moveTo>
                <a:lnTo>
                  <a:pt x="0" y="0"/>
                </a:lnTo>
                <a:lnTo>
                  <a:pt x="6550114" y="0"/>
                </a:lnTo>
                <a:lnTo>
                  <a:pt x="6550114" y="4044784"/>
                </a:lnTo>
                <a:lnTo>
                  <a:pt x="0" y="4044784"/>
                </a:lnTo>
              </a:path>
            </a:pathLst>
          </a:custGeom>
          <a:noFill/>
          <a:ln/>
        </p:spPr>
        <p:txBody>
          <a:bodyPr wrap="square" lIns="0" tIns="0" rIns="0" bIns="0" rtlCol="0" anchor="t" numCol="2" spcCol="177800"/>
          <a:lstStyle/>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Coral Species Diversity</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The Great Barrier Reef is home to over 1,500 species of fish and 400 species of coral, showcasing a high level of biodiversity.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Symbiotic Relationships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Coral reefs rely on symbiotic relationships with algae, providing essential nutrients and energy for growth and survival.</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Keystone Species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Species like the parrotfish play a crucial role in maintaining the health of the reef by controlling algae growth and promoting coral growth.</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Adaptations to Climate Change</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Some coral species within the reef have shown resilience to rising sea temperatures through adaptive mechanisms, offering hope for the reef's future survival.</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Interconnected Ecosystem</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The Great Barrier Reef's biological complexity highlights the interconnectedness of various species and their dependence on each other for survival.</a:t>
            </a:r>
            <a:endParaRPr lang="en-US" sz="1400" dirty="0"/>
          </a:p>
        </p:txBody>
      </p:sp>
      <p:sp>
        <p:nvSpPr>
          <p:cNvPr id="6" name="Text 4"/>
          <p:cNvSpPr/>
          <p:nvPr/>
        </p:nvSpPr>
        <p:spPr>
          <a:xfrm>
            <a:off x="82296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7" name="Text 5"/>
          <p:cNvSpPr/>
          <p:nvPr/>
        </p:nvSpPr>
        <p:spPr>
          <a:xfrm>
            <a:off x="830656" y="447"/>
            <a:ext cx="6542108" cy="1828353"/>
          </a:xfrm>
          <a:custGeom>
            <a:avLst/>
            <a:gdLst/>
            <a:ahLst/>
            <a:cxnLst/>
            <a:rect l="l" t="t" r="r" b="b"/>
            <a:pathLst>
              <a:path w="6542108" h="1828353">
                <a:moveTo>
                  <a:pt x="0" y="1828353"/>
                </a:moveTo>
                <a:lnTo>
                  <a:pt x="0" y="0"/>
                </a:lnTo>
                <a:lnTo>
                  <a:pt x="6542108" y="0"/>
                </a:lnTo>
                <a:lnTo>
                  <a:pt x="6542108"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Biological Complexity of the Great Barrier Reef</a:t>
            </a:r>
            <a:endParaRPr lang="en-US" sz="3200" dirty="0"/>
          </a:p>
        </p:txBody>
      </p:sp>
      <p:sp>
        <p:nvSpPr>
          <p:cNvPr id="8" name="Text 6"/>
          <p:cNvSpPr/>
          <p:nvPr/>
        </p:nvSpPr>
        <p:spPr>
          <a:xfrm>
            <a:off x="7193195"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2</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59" y="0"/>
            <a:ext cx="3931920" cy="6857107"/>
          </a:xfrm>
          <a:custGeom>
            <a:avLst/>
            <a:gdLst/>
            <a:ahLst/>
            <a:cxnLst/>
            <a:rect l="l" t="t" r="r" b="b"/>
            <a:pathLst>
              <a:path w="3931920" h="6857107">
                <a:moveTo>
                  <a:pt x="0" y="6857107"/>
                </a:moveTo>
                <a:lnTo>
                  <a:pt x="0" y="0"/>
                </a:lnTo>
                <a:lnTo>
                  <a:pt x="3931920" y="0"/>
                </a:lnTo>
                <a:lnTo>
                  <a:pt x="3931920" y="6857107"/>
                </a:lnTo>
                <a:lnTo>
                  <a:pt x="0" y="6857107"/>
                </a:lnTo>
              </a:path>
            </a:pathLst>
          </a:custGeom>
          <a:blipFill>
            <a:blip r:embed="rId1"/>
            <a:srcRect l="30804" r="30804"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a:off x="5230526" y="2116382"/>
            <a:ext cx="2772783" cy="309783"/>
          </a:xfrm>
          <a:custGeom>
            <a:avLst/>
            <a:gdLst/>
            <a:ahLst/>
            <a:cxnLst/>
            <a:rect l="l" t="t" r="r" b="b"/>
            <a:pathLst>
              <a:path w="2772783" h="309783">
                <a:moveTo>
                  <a:pt x="0" y="309783"/>
                </a:moveTo>
                <a:lnTo>
                  <a:pt x="0" y="0"/>
                </a:lnTo>
                <a:lnTo>
                  <a:pt x="2772783" y="0"/>
                </a:lnTo>
                <a:lnTo>
                  <a:pt x="2772783"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Biodiversity Hotspot</a:t>
            </a:r>
            <a:endParaRPr lang="en-US" sz="1400" dirty="0"/>
          </a:p>
        </p:txBody>
      </p:sp>
      <p:sp>
        <p:nvSpPr>
          <p:cNvPr id="5" name="Text 3"/>
          <p:cNvSpPr/>
          <p:nvPr/>
        </p:nvSpPr>
        <p:spPr>
          <a:xfrm>
            <a:off x="4803819"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01</a:t>
            </a:r>
            <a:endParaRPr lang="en-US" sz="1100" dirty="0"/>
          </a:p>
        </p:txBody>
      </p:sp>
      <p:sp>
        <p:nvSpPr>
          <p:cNvPr id="6" name="Text 4"/>
          <p:cNvSpPr/>
          <p:nvPr/>
        </p:nvSpPr>
        <p:spPr>
          <a:xfrm>
            <a:off x="8453072"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02</a:t>
            </a:r>
            <a:endParaRPr lang="en-US" sz="1100" dirty="0"/>
          </a:p>
        </p:txBody>
      </p:sp>
      <p:sp>
        <p:nvSpPr>
          <p:cNvPr id="7" name="Text 5"/>
          <p:cNvSpPr/>
          <p:nvPr/>
        </p:nvSpPr>
        <p:spPr>
          <a:xfrm>
            <a:off x="8453072"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04</a:t>
            </a:r>
            <a:endParaRPr lang="en-US" sz="1100" dirty="0"/>
          </a:p>
        </p:txBody>
      </p:sp>
      <p:sp>
        <p:nvSpPr>
          <p:cNvPr id="8" name="Text 6"/>
          <p:cNvSpPr/>
          <p:nvPr/>
        </p:nvSpPr>
        <p:spPr>
          <a:xfrm>
            <a:off x="4803819"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03</a:t>
            </a:r>
            <a:endParaRPr lang="en-US" sz="1100" dirty="0"/>
          </a:p>
        </p:txBody>
      </p:sp>
      <p:sp>
        <p:nvSpPr>
          <p:cNvPr id="9" name="Text 7"/>
          <p:cNvSpPr/>
          <p:nvPr/>
        </p:nvSpPr>
        <p:spPr>
          <a:xfrm>
            <a:off x="4801935"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0" name="Text 8"/>
          <p:cNvSpPr/>
          <p:nvPr/>
        </p:nvSpPr>
        <p:spPr>
          <a:xfrm>
            <a:off x="8889943" y="2112687"/>
            <a:ext cx="2763529" cy="309783"/>
          </a:xfrm>
          <a:custGeom>
            <a:avLst/>
            <a:gdLst/>
            <a:ahLst/>
            <a:cxnLst/>
            <a:rect l="l" t="t" r="r" b="b"/>
            <a:pathLst>
              <a:path w="2763529" h="309783">
                <a:moveTo>
                  <a:pt x="0" y="309783"/>
                </a:moveTo>
                <a:lnTo>
                  <a:pt x="0" y="0"/>
                </a:lnTo>
                <a:lnTo>
                  <a:pt x="2763529" y="0"/>
                </a:lnTo>
                <a:lnTo>
                  <a:pt x="2763529"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Marine Life Sanctuary</a:t>
            </a:r>
            <a:endParaRPr lang="en-US" sz="1400" dirty="0"/>
          </a:p>
        </p:txBody>
      </p:sp>
      <p:sp>
        <p:nvSpPr>
          <p:cNvPr id="11" name="Text 9"/>
          <p:cNvSpPr/>
          <p:nvPr/>
        </p:nvSpPr>
        <p:spPr>
          <a:xfrm>
            <a:off x="5230527" y="4270655"/>
            <a:ext cx="2772782" cy="309783"/>
          </a:xfrm>
          <a:custGeom>
            <a:avLst/>
            <a:gdLst/>
            <a:ahLst/>
            <a:cxnLst/>
            <a:rect l="l" t="t" r="r" b="b"/>
            <a:pathLst>
              <a:path w="2772782" h="309783">
                <a:moveTo>
                  <a:pt x="0" y="309783"/>
                </a:moveTo>
                <a:lnTo>
                  <a:pt x="0" y="0"/>
                </a:lnTo>
                <a:lnTo>
                  <a:pt x="2772782" y="0"/>
                </a:lnTo>
                <a:lnTo>
                  <a:pt x="2772782"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Carbon Sink</a:t>
            </a:r>
            <a:endParaRPr lang="en-US" sz="1400" dirty="0"/>
          </a:p>
        </p:txBody>
      </p:sp>
      <p:sp>
        <p:nvSpPr>
          <p:cNvPr id="12" name="Text 10"/>
          <p:cNvSpPr/>
          <p:nvPr/>
        </p:nvSpPr>
        <p:spPr>
          <a:xfrm>
            <a:off x="8889943" y="4278254"/>
            <a:ext cx="2763530" cy="309783"/>
          </a:xfrm>
          <a:custGeom>
            <a:avLst/>
            <a:gdLst/>
            <a:ahLst/>
            <a:cxnLst/>
            <a:rect l="l" t="t" r="r" b="b"/>
            <a:pathLst>
              <a:path w="2763530" h="309783">
                <a:moveTo>
                  <a:pt x="0" y="309783"/>
                </a:moveTo>
                <a:lnTo>
                  <a:pt x="0" y="0"/>
                </a:lnTo>
                <a:lnTo>
                  <a:pt x="2763530" y="0"/>
                </a:lnTo>
                <a:lnTo>
                  <a:pt x="2763530"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Economic Value</a:t>
            </a:r>
            <a:endParaRPr lang="en-US" sz="1400" dirty="0"/>
          </a:p>
        </p:txBody>
      </p:sp>
      <p:sp>
        <p:nvSpPr>
          <p:cNvPr id="13" name="Text 11"/>
          <p:cNvSpPr/>
          <p:nvPr/>
        </p:nvSpPr>
        <p:spPr>
          <a:xfrm>
            <a:off x="4802910"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Home to over 1,500 species of fish</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Supports 411 types of hard coral</a:t>
            </a:r>
            <a:endParaRPr lang="en-US" sz="1200" dirty="0"/>
          </a:p>
        </p:txBody>
      </p:sp>
      <p:sp>
        <p:nvSpPr>
          <p:cNvPr id="14" name="Text 12"/>
          <p:cNvSpPr/>
          <p:nvPr/>
        </p:nvSpPr>
        <p:spPr>
          <a:xfrm>
            <a:off x="8453072"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Provides habitat for endangered species like dugongs and green sea turtles</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Supports over 215 species of birds</a:t>
            </a:r>
            <a:endParaRPr lang="en-US" sz="1200" dirty="0"/>
          </a:p>
        </p:txBody>
      </p:sp>
      <p:sp>
        <p:nvSpPr>
          <p:cNvPr id="15" name="Text 13"/>
          <p:cNvSpPr/>
          <p:nvPr/>
        </p:nvSpPr>
        <p:spPr>
          <a:xfrm>
            <a:off x="4802911" y="4748194"/>
            <a:ext cx="3200398" cy="1463040"/>
          </a:xfrm>
          <a:custGeom>
            <a:avLst/>
            <a:gdLst/>
            <a:ahLst/>
            <a:cxnLst/>
            <a:rect l="l" t="t" r="r" b="b"/>
            <a:pathLst>
              <a:path w="3200398" h="1463040">
                <a:moveTo>
                  <a:pt x="0" y="1463040"/>
                </a:moveTo>
                <a:lnTo>
                  <a:pt x="0" y="0"/>
                </a:lnTo>
                <a:lnTo>
                  <a:pt x="3200398" y="0"/>
                </a:lnTo>
                <a:lnTo>
                  <a:pt x="3200398"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Absorbs an estimated 48 million tonnes of CO2 annually</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Helps mitigate climate change impacts</a:t>
            </a:r>
            <a:endParaRPr lang="en-US" sz="1200" dirty="0"/>
          </a:p>
        </p:txBody>
      </p:sp>
      <p:sp>
        <p:nvSpPr>
          <p:cNvPr id="16" name="Text 14"/>
          <p:cNvSpPr/>
          <p:nvPr/>
        </p:nvSpPr>
        <p:spPr>
          <a:xfrm>
            <a:off x="8453072" y="4748194"/>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Generates $6.4 billion annually for the Australian economy</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Supports tourism and fishing industries</a:t>
            </a:r>
            <a:endParaRPr lang="en-US" sz="1200" dirty="0"/>
          </a:p>
        </p:txBody>
      </p:sp>
      <p:sp>
        <p:nvSpPr>
          <p:cNvPr id="17" name="Text 15"/>
          <p:cNvSpPr/>
          <p:nvPr/>
        </p:nvSpPr>
        <p:spPr>
          <a:xfrm>
            <a:off x="4787181" y="447"/>
            <a:ext cx="6866291" cy="1828353"/>
          </a:xfrm>
          <a:custGeom>
            <a:avLst/>
            <a:gdLst/>
            <a:ahLst/>
            <a:cxnLst/>
            <a:rect l="l" t="t" r="r" b="b"/>
            <a:pathLst>
              <a:path w="6866291" h="1828353">
                <a:moveTo>
                  <a:pt x="0" y="1828353"/>
                </a:moveTo>
                <a:lnTo>
                  <a:pt x="0" y="0"/>
                </a:lnTo>
                <a:lnTo>
                  <a:pt x="6866291" y="0"/>
                </a:lnTo>
                <a:lnTo>
                  <a:pt x="6866291"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Ecological Significance of the Great Barrier Reef</a:t>
            </a:r>
            <a:endParaRPr lang="en-US" sz="3200" dirty="0"/>
          </a:p>
        </p:txBody>
      </p:sp>
      <p:sp>
        <p:nvSpPr>
          <p:cNvPr id="18" name="Text 16"/>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9" name="Text 17"/>
          <p:cNvSpPr/>
          <p:nvPr/>
        </p:nvSpPr>
        <p:spPr>
          <a:xfrm>
            <a:off x="4793675"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3</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3" name="Text 1"/>
          <p:cNvSpPr/>
          <p:nvPr/>
        </p:nvSpPr>
        <p:spPr>
          <a:xfrm>
            <a:off x="8077200" y="0"/>
            <a:ext cx="4114800" cy="6858000"/>
          </a:xfrm>
          <a:custGeom>
            <a:avLst/>
            <a:gdLst/>
            <a:ahLst/>
            <a:cxnLst/>
            <a:rect l="l" t="t" r="r" b="b"/>
            <a:pathLst>
              <a:path w="4114800" h="6858000">
                <a:moveTo>
                  <a:pt x="0" y="6858000"/>
                </a:moveTo>
                <a:lnTo>
                  <a:pt x="0" y="0"/>
                </a:lnTo>
                <a:lnTo>
                  <a:pt x="4114800" y="0"/>
                </a:lnTo>
                <a:lnTo>
                  <a:pt x="4114800" y="6858000"/>
                </a:lnTo>
                <a:lnTo>
                  <a:pt x="0" y="6858000"/>
                </a:lnTo>
              </a:path>
            </a:pathLst>
          </a:custGeom>
          <a:blipFill>
            <a:blip r:embed="rId1"/>
            <a:srcRect l="30008" r="30008" t="0" b="0"/>
            <a:stretch/>
          </a:blipFill>
          <a:ln/>
        </p:spPr>
        <p:txBody>
          <a:bodyPr wrap="square" lIns="90000" tIns="46800" rIns="90000" bIns="46800" rtlCol="0" anchor="ctr"/>
          <a:lstStyle/>
          <a:p>
            <a:pPr indent="0" marL="0">
              <a:buNone/>
            </a:pPr>
            <a:endParaRPr lang="en-US" dirty="0"/>
          </a:p>
        </p:txBody>
      </p:sp>
      <p:sp>
        <p:nvSpPr>
          <p:cNvPr id="4" name="Text 2"/>
          <p:cNvSpPr/>
          <p:nvPr/>
        </p:nvSpPr>
        <p:spPr>
          <a:xfrm>
            <a:off x="7993486" y="447"/>
            <a:ext cx="92364" cy="1828800"/>
          </a:xfrm>
          <a:custGeom>
            <a:avLst/>
            <a:gdLst/>
            <a:ahLst/>
            <a:cxnLst/>
            <a:rect l="l" t="t" r="r" b="b"/>
            <a:pathLst>
              <a:path w="92364" h="1828800">
                <a:moveTo>
                  <a:pt x="0" y="1828800"/>
                </a:moveTo>
                <a:lnTo>
                  <a:pt x="0" y="0"/>
                </a:lnTo>
                <a:lnTo>
                  <a:pt x="92364" y="0"/>
                </a:lnTo>
                <a:lnTo>
                  <a:pt x="92364" y="1828800"/>
                </a:lnTo>
                <a:lnTo>
                  <a:pt x="0" y="1828800"/>
                </a:lnTo>
              </a:path>
            </a:pathLst>
          </a:custGeom>
          <a:solidFill>
            <a:srgbClr val="FFD600"/>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822960" y="2060452"/>
            <a:ext cx="6550114" cy="4044784"/>
          </a:xfrm>
          <a:custGeom>
            <a:avLst/>
            <a:gdLst/>
            <a:ahLst/>
            <a:cxnLst/>
            <a:rect l="l" t="t" r="r" b="b"/>
            <a:pathLst>
              <a:path w="6550114" h="4044784">
                <a:moveTo>
                  <a:pt x="0" y="4044784"/>
                </a:moveTo>
                <a:lnTo>
                  <a:pt x="0" y="0"/>
                </a:lnTo>
                <a:lnTo>
                  <a:pt x="6550114" y="0"/>
                </a:lnTo>
                <a:lnTo>
                  <a:pt x="6550114" y="4044784"/>
                </a:lnTo>
                <a:lnTo>
                  <a:pt x="0" y="4044784"/>
                </a:lnTo>
              </a:path>
            </a:pathLst>
          </a:custGeom>
          <a:noFill/>
          <a:ln/>
        </p:spPr>
        <p:txBody>
          <a:bodyPr wrap="square" lIns="0" tIns="0" rIns="0" bIns="0" rtlCol="0" anchor="t" numCol="2" spcCol="177800"/>
          <a:lstStyle/>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Coral Bleaching Events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Increasing sea temperatures leading to widespread coral bleaching.</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Resulting in loss of vibrant colors and vital habitat for marine life.</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Ocean Acidification</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Absorption of excess carbon dioxide causing a decrease in pH levels.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Hindering coral growth and weakening the reef's resilience.</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Pollution and Runoff</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Agricultural runoff introducing harmful chemicals and nutrients.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Fueling algal blooms and impacting water quality.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Overfishing and Illegal Fishing</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Depletion of key fish species disrupting the reef's delicate ecosystem.</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Illegal fishing practices damaging coral structures and marine life.</a:t>
            </a:r>
            <a:endParaRPr lang="en-US" sz="1400" dirty="0"/>
          </a:p>
        </p:txBody>
      </p:sp>
      <p:sp>
        <p:nvSpPr>
          <p:cNvPr id="6" name="Text 4"/>
          <p:cNvSpPr/>
          <p:nvPr/>
        </p:nvSpPr>
        <p:spPr>
          <a:xfrm>
            <a:off x="82296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7" name="Text 5"/>
          <p:cNvSpPr/>
          <p:nvPr/>
        </p:nvSpPr>
        <p:spPr>
          <a:xfrm>
            <a:off x="830656" y="447"/>
            <a:ext cx="6542108" cy="1828353"/>
          </a:xfrm>
          <a:custGeom>
            <a:avLst/>
            <a:gdLst/>
            <a:ahLst/>
            <a:cxnLst/>
            <a:rect l="l" t="t" r="r" b="b"/>
            <a:pathLst>
              <a:path w="6542108" h="1828353">
                <a:moveTo>
                  <a:pt x="0" y="1828353"/>
                </a:moveTo>
                <a:lnTo>
                  <a:pt x="0" y="0"/>
                </a:lnTo>
                <a:lnTo>
                  <a:pt x="6542108" y="0"/>
                </a:lnTo>
                <a:lnTo>
                  <a:pt x="6542108"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Environmental Challenges Facing the Great Barrier Reef</a:t>
            </a:r>
            <a:endParaRPr lang="en-US" sz="3200" dirty="0"/>
          </a:p>
        </p:txBody>
      </p:sp>
      <p:sp>
        <p:nvSpPr>
          <p:cNvPr id="8" name="Text 6"/>
          <p:cNvSpPr/>
          <p:nvPr/>
        </p:nvSpPr>
        <p:spPr>
          <a:xfrm>
            <a:off x="7193195"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4</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59" y="0"/>
            <a:ext cx="3931920" cy="6857107"/>
          </a:xfrm>
          <a:custGeom>
            <a:avLst/>
            <a:gdLst/>
            <a:ahLst/>
            <a:cxnLst/>
            <a:rect l="l" t="t" r="r" b="b"/>
            <a:pathLst>
              <a:path w="3931920" h="6857107">
                <a:moveTo>
                  <a:pt x="0" y="6857107"/>
                </a:moveTo>
                <a:lnTo>
                  <a:pt x="0" y="0"/>
                </a:lnTo>
                <a:lnTo>
                  <a:pt x="3931920" y="0"/>
                </a:lnTo>
                <a:lnTo>
                  <a:pt x="3931920" y="6857107"/>
                </a:lnTo>
                <a:lnTo>
                  <a:pt x="0" y="6857107"/>
                </a:lnTo>
              </a:path>
            </a:pathLst>
          </a:custGeom>
          <a:blipFill>
            <a:blip r:embed="rId1"/>
            <a:srcRect l="30894" r="30894"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a:off x="5230526" y="2116382"/>
            <a:ext cx="2772783" cy="309783"/>
          </a:xfrm>
          <a:custGeom>
            <a:avLst/>
            <a:gdLst/>
            <a:ahLst/>
            <a:cxnLst/>
            <a:rect l="l" t="t" r="r" b="b"/>
            <a:pathLst>
              <a:path w="2772783" h="309783">
                <a:moveTo>
                  <a:pt x="0" y="309783"/>
                </a:moveTo>
                <a:lnTo>
                  <a:pt x="0" y="0"/>
                </a:lnTo>
                <a:lnTo>
                  <a:pt x="2772783" y="0"/>
                </a:lnTo>
                <a:lnTo>
                  <a:pt x="2772783"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Biodiversity</a:t>
            </a:r>
            <a:endParaRPr lang="en-US" sz="1400" dirty="0"/>
          </a:p>
        </p:txBody>
      </p:sp>
      <p:sp>
        <p:nvSpPr>
          <p:cNvPr id="5" name="Text 3"/>
          <p:cNvSpPr/>
          <p:nvPr/>
        </p:nvSpPr>
        <p:spPr>
          <a:xfrm>
            <a:off x="4803819"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01</a:t>
            </a:r>
            <a:endParaRPr lang="en-US" sz="1100" dirty="0"/>
          </a:p>
        </p:txBody>
      </p:sp>
      <p:sp>
        <p:nvSpPr>
          <p:cNvPr id="6" name="Text 4"/>
          <p:cNvSpPr/>
          <p:nvPr/>
        </p:nvSpPr>
        <p:spPr>
          <a:xfrm>
            <a:off x="8453072"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02</a:t>
            </a:r>
            <a:endParaRPr lang="en-US" sz="1100" dirty="0"/>
          </a:p>
        </p:txBody>
      </p:sp>
      <p:sp>
        <p:nvSpPr>
          <p:cNvPr id="7" name="Text 5"/>
          <p:cNvSpPr/>
          <p:nvPr/>
        </p:nvSpPr>
        <p:spPr>
          <a:xfrm>
            <a:off x="8453072"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04</a:t>
            </a:r>
            <a:endParaRPr lang="en-US" sz="1100" dirty="0"/>
          </a:p>
        </p:txBody>
      </p:sp>
      <p:sp>
        <p:nvSpPr>
          <p:cNvPr id="8" name="Text 6"/>
          <p:cNvSpPr/>
          <p:nvPr/>
        </p:nvSpPr>
        <p:spPr>
          <a:xfrm>
            <a:off x="4803819"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03</a:t>
            </a:r>
            <a:endParaRPr lang="en-US" sz="1100" dirty="0"/>
          </a:p>
        </p:txBody>
      </p:sp>
      <p:sp>
        <p:nvSpPr>
          <p:cNvPr id="9" name="Text 7"/>
          <p:cNvSpPr/>
          <p:nvPr/>
        </p:nvSpPr>
        <p:spPr>
          <a:xfrm>
            <a:off x="4801935"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0" name="Text 8"/>
          <p:cNvSpPr/>
          <p:nvPr/>
        </p:nvSpPr>
        <p:spPr>
          <a:xfrm>
            <a:off x="8889943" y="2112687"/>
            <a:ext cx="2763529" cy="309783"/>
          </a:xfrm>
          <a:custGeom>
            <a:avLst/>
            <a:gdLst/>
            <a:ahLst/>
            <a:cxnLst/>
            <a:rect l="l" t="t" r="r" b="b"/>
            <a:pathLst>
              <a:path w="2763529" h="309783">
                <a:moveTo>
                  <a:pt x="0" y="309783"/>
                </a:moveTo>
                <a:lnTo>
                  <a:pt x="0" y="0"/>
                </a:lnTo>
                <a:lnTo>
                  <a:pt x="2763529" y="0"/>
                </a:lnTo>
                <a:lnTo>
                  <a:pt x="2763529"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Food Chain</a:t>
            </a:r>
            <a:endParaRPr lang="en-US" sz="1400" dirty="0"/>
          </a:p>
        </p:txBody>
      </p:sp>
      <p:sp>
        <p:nvSpPr>
          <p:cNvPr id="11" name="Text 9"/>
          <p:cNvSpPr/>
          <p:nvPr/>
        </p:nvSpPr>
        <p:spPr>
          <a:xfrm>
            <a:off x="5230527" y="4270655"/>
            <a:ext cx="2772782" cy="309783"/>
          </a:xfrm>
          <a:custGeom>
            <a:avLst/>
            <a:gdLst/>
            <a:ahLst/>
            <a:cxnLst/>
            <a:rect l="l" t="t" r="r" b="b"/>
            <a:pathLst>
              <a:path w="2772782" h="309783">
                <a:moveTo>
                  <a:pt x="0" y="309783"/>
                </a:moveTo>
                <a:lnTo>
                  <a:pt x="0" y="0"/>
                </a:lnTo>
                <a:lnTo>
                  <a:pt x="2772782" y="0"/>
                </a:lnTo>
                <a:lnTo>
                  <a:pt x="2772782"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Coral Reefs</a:t>
            </a:r>
            <a:endParaRPr lang="en-US" sz="1400" dirty="0"/>
          </a:p>
        </p:txBody>
      </p:sp>
      <p:sp>
        <p:nvSpPr>
          <p:cNvPr id="12" name="Text 10"/>
          <p:cNvSpPr/>
          <p:nvPr/>
        </p:nvSpPr>
        <p:spPr>
          <a:xfrm>
            <a:off x="8889943" y="4278254"/>
            <a:ext cx="2763530" cy="309783"/>
          </a:xfrm>
          <a:custGeom>
            <a:avLst/>
            <a:gdLst/>
            <a:ahLst/>
            <a:cxnLst/>
            <a:rect l="l" t="t" r="r" b="b"/>
            <a:pathLst>
              <a:path w="2763530" h="309783">
                <a:moveTo>
                  <a:pt x="0" y="309783"/>
                </a:moveTo>
                <a:lnTo>
                  <a:pt x="0" y="0"/>
                </a:lnTo>
                <a:lnTo>
                  <a:pt x="2763530" y="0"/>
                </a:lnTo>
                <a:lnTo>
                  <a:pt x="2763530"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Climate Impact</a:t>
            </a:r>
            <a:endParaRPr lang="en-US" sz="1400" dirty="0"/>
          </a:p>
        </p:txBody>
      </p:sp>
      <p:sp>
        <p:nvSpPr>
          <p:cNvPr id="13" name="Text 11"/>
          <p:cNvSpPr/>
          <p:nvPr/>
        </p:nvSpPr>
        <p:spPr>
          <a:xfrm>
            <a:off x="4802910"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The Great Barrier Reef is home to over 1,500 species of fish, 411 types of hard coral, and countless other marine organisms.</a:t>
            </a:r>
            <a:endParaRPr lang="en-US" sz="1200" dirty="0"/>
          </a:p>
        </p:txBody>
      </p:sp>
      <p:sp>
        <p:nvSpPr>
          <p:cNvPr id="14" name="Text 12"/>
          <p:cNvSpPr/>
          <p:nvPr/>
        </p:nvSpPr>
        <p:spPr>
          <a:xfrm>
            <a:off x="8453072"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From tiny plankton to apex predators like sharks, every species in the reef ecosystem plays a crucial role in maintaining the delicate balance of the food chain.</a:t>
            </a:r>
            <a:endParaRPr lang="en-US" sz="1200" dirty="0"/>
          </a:p>
        </p:txBody>
      </p:sp>
      <p:sp>
        <p:nvSpPr>
          <p:cNvPr id="15" name="Text 13"/>
          <p:cNvSpPr/>
          <p:nvPr/>
        </p:nvSpPr>
        <p:spPr>
          <a:xfrm>
            <a:off x="4802911" y="4748194"/>
            <a:ext cx="3200398" cy="1463040"/>
          </a:xfrm>
          <a:custGeom>
            <a:avLst/>
            <a:gdLst/>
            <a:ahLst/>
            <a:cxnLst/>
            <a:rect l="l" t="t" r="r" b="b"/>
            <a:pathLst>
              <a:path w="3200398" h="1463040">
                <a:moveTo>
                  <a:pt x="0" y="1463040"/>
                </a:moveTo>
                <a:lnTo>
                  <a:pt x="0" y="0"/>
                </a:lnTo>
                <a:lnTo>
                  <a:pt x="3200398" y="0"/>
                </a:lnTo>
                <a:lnTo>
                  <a:pt x="3200398"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Coral reefs provide shelter and breeding grounds for numerous marine species, highlighting the interconnectedness of different habitats within the ecosystem.</a:t>
            </a:r>
            <a:endParaRPr lang="en-US" sz="1200" dirty="0"/>
          </a:p>
        </p:txBody>
      </p:sp>
      <p:sp>
        <p:nvSpPr>
          <p:cNvPr id="16" name="Text 14"/>
          <p:cNvSpPr/>
          <p:nvPr/>
        </p:nvSpPr>
        <p:spPr>
          <a:xfrm>
            <a:off x="8453072" y="4748194"/>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Changes in ocean temperature and acidity due to climate change can disrupt the symbiotic relationships between species, leading to cascading effects throughout the ecosystem.</a:t>
            </a:r>
            <a:endParaRPr lang="en-US" sz="1200" dirty="0"/>
          </a:p>
        </p:txBody>
      </p:sp>
      <p:sp>
        <p:nvSpPr>
          <p:cNvPr id="17" name="Text 15"/>
          <p:cNvSpPr/>
          <p:nvPr/>
        </p:nvSpPr>
        <p:spPr>
          <a:xfrm>
            <a:off x="4787181" y="447"/>
            <a:ext cx="6866291" cy="1828353"/>
          </a:xfrm>
          <a:custGeom>
            <a:avLst/>
            <a:gdLst/>
            <a:ahLst/>
            <a:cxnLst/>
            <a:rect l="l" t="t" r="r" b="b"/>
            <a:pathLst>
              <a:path w="6866291" h="1828353">
                <a:moveTo>
                  <a:pt x="0" y="1828353"/>
                </a:moveTo>
                <a:lnTo>
                  <a:pt x="0" y="0"/>
                </a:lnTo>
                <a:lnTo>
                  <a:pt x="6866291" y="0"/>
                </a:lnTo>
                <a:lnTo>
                  <a:pt x="6866291"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Interconnected Nature of Marine Ecosystems</a:t>
            </a:r>
            <a:endParaRPr lang="en-US" sz="3200" dirty="0"/>
          </a:p>
        </p:txBody>
      </p:sp>
      <p:sp>
        <p:nvSpPr>
          <p:cNvPr id="18" name="Text 16"/>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9" name="Text 17"/>
          <p:cNvSpPr/>
          <p:nvPr/>
        </p:nvSpPr>
        <p:spPr>
          <a:xfrm>
            <a:off x="4793675"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5</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40079" y="2424865"/>
            <a:ext cx="3474720" cy="3474720"/>
          </a:xfrm>
          <a:custGeom>
            <a:avLst/>
            <a:gdLst/>
            <a:ahLst/>
            <a:cxnLst/>
            <a:rect l="l" t="t" r="r" b="b"/>
            <a:pathLst>
              <a:path w="3474720" h="3474720">
                <a:moveTo>
                  <a:pt x="0" y="1737360"/>
                </a:moveTo>
                <a:cubicBezTo>
                  <a:pt x="0" y="777843"/>
                  <a:pt x="777843" y="0"/>
                  <a:pt x="1737360" y="0"/>
                </a:cubicBezTo>
                <a:cubicBezTo>
                  <a:pt x="2696877" y="0"/>
                  <a:pt x="3474720" y="777843"/>
                  <a:pt x="3474720" y="1737360"/>
                </a:cubicBezTo>
                <a:cubicBezTo>
                  <a:pt x="3474720" y="2696877"/>
                  <a:pt x="2696877" y="3474720"/>
                  <a:pt x="1737360" y="3474720"/>
                </a:cubicBezTo>
                <a:cubicBezTo>
                  <a:pt x="777843" y="3474720"/>
                  <a:pt x="0" y="2696877"/>
                  <a:pt x="0" y="1737360"/>
                </a:cubicBezTo>
              </a:path>
            </a:pathLst>
          </a:custGeom>
          <a:solidFill>
            <a:srgbClr val="0D3423"/>
          </a:solidFill>
          <a:ln/>
        </p:spPr>
        <p:txBody>
          <a:bodyPr wrap="square" lIns="90000" tIns="46800" rIns="90000" bIns="46800" rtlCol="0" anchor="ctr"/>
          <a:lstStyle/>
          <a:p>
            <a:pPr algn="ctr" marL="0" indent="0">
              <a:lnSpc>
                <a:spcPct val="100000"/>
              </a:lnSpc>
              <a:buNone/>
            </a:pPr>
            <a:endParaRPr lang="en-US" sz="1800" dirty="0"/>
          </a:p>
        </p:txBody>
      </p:sp>
      <p:sp>
        <p:nvSpPr>
          <p:cNvPr id="3" name="Text 1"/>
          <p:cNvSpPr/>
          <p:nvPr/>
        </p:nvSpPr>
        <p:spPr>
          <a:xfrm>
            <a:off x="1017269" y="3337127"/>
            <a:ext cx="2720340" cy="193899"/>
          </a:xfrm>
          <a:custGeom>
            <a:avLst/>
            <a:gdLst/>
            <a:ahLst/>
            <a:cxnLst/>
            <a:rect l="l" t="t" r="r" b="b"/>
            <a:pathLst>
              <a:path w="2720340" h="193899">
                <a:moveTo>
                  <a:pt x="0" y="193899"/>
                </a:moveTo>
                <a:lnTo>
                  <a:pt x="0" y="0"/>
                </a:lnTo>
                <a:lnTo>
                  <a:pt x="2720340" y="0"/>
                </a:lnTo>
                <a:lnTo>
                  <a:pt x="2720340" y="193899"/>
                </a:lnTo>
                <a:lnTo>
                  <a:pt x="0" y="193899"/>
                </a:lnTo>
              </a:path>
            </a:pathLst>
          </a:custGeom>
          <a:noFill/>
          <a:ln/>
        </p:spPr>
        <p:txBody>
          <a:bodyPr wrap="square" lIns="0" tIns="0" rIns="0" bIns="0" rtlCol="0" anchor="t"/>
          <a:lstStyle/>
          <a:p>
            <a:pPr algn="ctr" marL="0" indent="0">
              <a:lnSpc>
                <a:spcPct val="90000"/>
              </a:lnSpc>
              <a:buNone/>
            </a:pPr>
            <a:r>
              <a:rPr lang="en-US" sz="1389" b="1" dirty="0">
                <a:solidFill>
                  <a:srgbClr val="FFFFFF"/>
                </a:solidFill>
                <a:latin typeface="outfit semibold" pitchFamily="34" charset="0"/>
                <a:ea typeface="outfit semibold" pitchFamily="34" charset="-122"/>
                <a:cs typeface="outfit semibold" pitchFamily="34" charset="-120"/>
              </a:rPr>
              <a:t>Length of the Great Barrier Reef</a:t>
            </a:r>
            <a:endParaRPr lang="en-US" sz="1389" dirty="0"/>
          </a:p>
        </p:txBody>
      </p:sp>
      <p:sp>
        <p:nvSpPr>
          <p:cNvPr id="4" name="Text 2"/>
          <p:cNvSpPr/>
          <p:nvPr/>
        </p:nvSpPr>
        <p:spPr>
          <a:xfrm>
            <a:off x="1017269" y="4615937"/>
            <a:ext cx="2720340" cy="365760"/>
          </a:xfrm>
          <a:custGeom>
            <a:avLst/>
            <a:gdLst/>
            <a:ahLst/>
            <a:cxnLst/>
            <a:rect l="l" t="t" r="r" b="b"/>
            <a:pathLst>
              <a:path w="2720340" h="365760">
                <a:moveTo>
                  <a:pt x="0" y="365760"/>
                </a:moveTo>
                <a:lnTo>
                  <a:pt x="0" y="0"/>
                </a:lnTo>
                <a:lnTo>
                  <a:pt x="2720340" y="0"/>
                </a:lnTo>
                <a:lnTo>
                  <a:pt x="2720340" y="365760"/>
                </a:lnTo>
                <a:lnTo>
                  <a:pt x="0" y="365760"/>
                </a:lnTo>
              </a:path>
            </a:pathLst>
          </a:custGeom>
          <a:noFill/>
          <a:ln/>
        </p:spPr>
        <p:txBody>
          <a:bodyPr wrap="square" lIns="0" tIns="0" rIns="0" bIns="0" rtlCol="0" anchor="t"/>
          <a:lstStyle/>
          <a:p>
            <a:pPr algn="ctr" marL="0" indent="0">
              <a:lnSpc>
                <a:spcPct val="120000"/>
              </a:lnSpc>
              <a:buNone/>
            </a:pPr>
            <a:r>
              <a:rPr lang="en-US" sz="983" dirty="0">
                <a:solidFill>
                  <a:srgbClr val="FFFFFF"/>
                </a:solidFill>
                <a:latin typeface="outfit" pitchFamily="34" charset="0"/>
                <a:ea typeface="outfit" pitchFamily="34" charset="-122"/>
                <a:cs typeface="outfit" pitchFamily="34" charset="-120"/>
              </a:rPr>
              <a:t>This vast ecosystem is a critical part of the world's marine biodiversity.</a:t>
            </a:r>
            <a:endParaRPr lang="en-US" sz="983" dirty="0"/>
          </a:p>
        </p:txBody>
      </p:sp>
      <p:sp>
        <p:nvSpPr>
          <p:cNvPr id="5" name="Text 3"/>
          <p:cNvSpPr/>
          <p:nvPr/>
        </p:nvSpPr>
        <p:spPr>
          <a:xfrm>
            <a:off x="1017269" y="3627121"/>
            <a:ext cx="2720340" cy="830997"/>
          </a:xfrm>
          <a:custGeom>
            <a:avLst/>
            <a:gdLst/>
            <a:ahLst/>
            <a:cxnLst/>
            <a:rect l="l" t="t" r="r" b="b"/>
            <a:pathLst>
              <a:path w="2720340" h="830997">
                <a:moveTo>
                  <a:pt x="0" y="830997"/>
                </a:moveTo>
                <a:lnTo>
                  <a:pt x="0" y="0"/>
                </a:lnTo>
                <a:lnTo>
                  <a:pt x="2720340" y="0"/>
                </a:lnTo>
                <a:lnTo>
                  <a:pt x="2720340" y="830997"/>
                </a:lnTo>
                <a:lnTo>
                  <a:pt x="0" y="830997"/>
                </a:lnTo>
              </a:path>
            </a:pathLst>
          </a:custGeom>
          <a:noFill/>
          <a:ln/>
        </p:spPr>
        <p:txBody>
          <a:bodyPr wrap="square" lIns="0" tIns="0" rIns="0" bIns="0" rtlCol="0" anchor="ctr"/>
          <a:lstStyle/>
          <a:p>
            <a:pPr algn="ctr" marL="0" indent="0">
              <a:lnSpc>
                <a:spcPct val="100000"/>
              </a:lnSpc>
              <a:spcBef>
                <a:spcPts val="551"/>
              </a:spcBef>
              <a:buNone/>
            </a:pPr>
            <a:r>
              <a:rPr lang="en-US" sz="2977" b="1" dirty="0">
                <a:solidFill>
                  <a:srgbClr val="FFFFFF"/>
                </a:solidFill>
                <a:latin typeface="outfit" pitchFamily="34" charset="0"/>
                <a:ea typeface="outfit" pitchFamily="34" charset="-122"/>
                <a:cs typeface="outfit" pitchFamily="34" charset="-120"/>
              </a:rPr>
              <a:t>2,300 kilometers</a:t>
            </a:r>
            <a:endParaRPr lang="en-US" sz="2977" dirty="0"/>
          </a:p>
        </p:txBody>
      </p:sp>
      <p:sp>
        <p:nvSpPr>
          <p:cNvPr id="6" name="Text 4"/>
          <p:cNvSpPr/>
          <p:nvPr/>
        </p:nvSpPr>
        <p:spPr>
          <a:xfrm>
            <a:off x="4358640" y="2424865"/>
            <a:ext cx="3474720" cy="3474720"/>
          </a:xfrm>
          <a:custGeom>
            <a:avLst/>
            <a:gdLst/>
            <a:ahLst/>
            <a:cxnLst/>
            <a:rect l="l" t="t" r="r" b="b"/>
            <a:pathLst>
              <a:path w="3474720" h="3474720">
                <a:moveTo>
                  <a:pt x="0" y="1737360"/>
                </a:moveTo>
                <a:cubicBezTo>
                  <a:pt x="0" y="777843"/>
                  <a:pt x="777843" y="0"/>
                  <a:pt x="1737360" y="0"/>
                </a:cubicBezTo>
                <a:cubicBezTo>
                  <a:pt x="2696877" y="0"/>
                  <a:pt x="3474720" y="777843"/>
                  <a:pt x="3474720" y="1737360"/>
                </a:cubicBezTo>
                <a:cubicBezTo>
                  <a:pt x="3474720" y="2696877"/>
                  <a:pt x="2696877" y="3474720"/>
                  <a:pt x="1737360" y="3474720"/>
                </a:cubicBezTo>
                <a:cubicBezTo>
                  <a:pt x="777843" y="3474720"/>
                  <a:pt x="0" y="2696877"/>
                  <a:pt x="0" y="1737360"/>
                </a:cubicBezTo>
              </a:path>
            </a:pathLst>
          </a:custGeom>
          <a:solidFill>
            <a:srgbClr val="0D3423"/>
          </a:solidFill>
          <a:ln/>
        </p:spPr>
        <p:txBody>
          <a:bodyPr wrap="square" lIns="90000" tIns="46800" rIns="90000" bIns="46800" rtlCol="0" anchor="ctr"/>
          <a:lstStyle/>
          <a:p>
            <a:pPr algn="ctr" marL="0" indent="0">
              <a:lnSpc>
                <a:spcPct val="100000"/>
              </a:lnSpc>
              <a:buNone/>
            </a:pPr>
            <a:endParaRPr lang="en-US" sz="1800" dirty="0"/>
          </a:p>
        </p:txBody>
      </p:sp>
      <p:sp>
        <p:nvSpPr>
          <p:cNvPr id="7" name="Text 5"/>
          <p:cNvSpPr/>
          <p:nvPr/>
        </p:nvSpPr>
        <p:spPr>
          <a:xfrm>
            <a:off x="4735830" y="3337127"/>
            <a:ext cx="2720340" cy="193899"/>
          </a:xfrm>
          <a:custGeom>
            <a:avLst/>
            <a:gdLst/>
            <a:ahLst/>
            <a:cxnLst/>
            <a:rect l="l" t="t" r="r" b="b"/>
            <a:pathLst>
              <a:path w="2720340" h="193899">
                <a:moveTo>
                  <a:pt x="0" y="193899"/>
                </a:moveTo>
                <a:lnTo>
                  <a:pt x="0" y="0"/>
                </a:lnTo>
                <a:lnTo>
                  <a:pt x="2720340" y="0"/>
                </a:lnTo>
                <a:lnTo>
                  <a:pt x="2720340" y="193899"/>
                </a:lnTo>
                <a:lnTo>
                  <a:pt x="0" y="193899"/>
                </a:lnTo>
              </a:path>
            </a:pathLst>
          </a:custGeom>
          <a:noFill/>
          <a:ln/>
        </p:spPr>
        <p:txBody>
          <a:bodyPr wrap="square" lIns="0" tIns="0" rIns="0" bIns="0" rtlCol="0" anchor="t"/>
          <a:lstStyle/>
          <a:p>
            <a:pPr algn="ctr" marL="0" indent="0">
              <a:lnSpc>
                <a:spcPct val="90000"/>
              </a:lnSpc>
              <a:buNone/>
            </a:pPr>
            <a:r>
              <a:rPr lang="en-US" sz="1389" b="1" dirty="0">
                <a:solidFill>
                  <a:srgbClr val="FFFFFF"/>
                </a:solidFill>
                <a:latin typeface="outfit semibold" pitchFamily="34" charset="0"/>
                <a:ea typeface="outfit semibold" pitchFamily="34" charset="-122"/>
                <a:cs typeface="outfit semibold" pitchFamily="34" charset="-120"/>
              </a:rPr>
              <a:t>Coral Bleaching Impact</a:t>
            </a:r>
            <a:endParaRPr lang="en-US" sz="1389" dirty="0"/>
          </a:p>
        </p:txBody>
      </p:sp>
      <p:sp>
        <p:nvSpPr>
          <p:cNvPr id="8" name="Text 6"/>
          <p:cNvSpPr/>
          <p:nvPr/>
        </p:nvSpPr>
        <p:spPr>
          <a:xfrm>
            <a:off x="4735830" y="4615937"/>
            <a:ext cx="2720340" cy="365760"/>
          </a:xfrm>
          <a:custGeom>
            <a:avLst/>
            <a:gdLst/>
            <a:ahLst/>
            <a:cxnLst/>
            <a:rect l="l" t="t" r="r" b="b"/>
            <a:pathLst>
              <a:path w="2720340" h="365760">
                <a:moveTo>
                  <a:pt x="0" y="365760"/>
                </a:moveTo>
                <a:lnTo>
                  <a:pt x="0" y="0"/>
                </a:lnTo>
                <a:lnTo>
                  <a:pt x="2720340" y="0"/>
                </a:lnTo>
                <a:lnTo>
                  <a:pt x="2720340" y="365760"/>
                </a:lnTo>
                <a:lnTo>
                  <a:pt x="0" y="365760"/>
                </a:lnTo>
              </a:path>
            </a:pathLst>
          </a:custGeom>
          <a:noFill/>
          <a:ln/>
        </p:spPr>
        <p:txBody>
          <a:bodyPr wrap="square" lIns="0" tIns="0" rIns="0" bIns="0" rtlCol="0" anchor="t"/>
          <a:lstStyle/>
          <a:p>
            <a:pPr algn="ctr" marL="0" indent="0">
              <a:lnSpc>
                <a:spcPct val="120000"/>
              </a:lnSpc>
              <a:buNone/>
            </a:pPr>
            <a:r>
              <a:rPr lang="en-US" sz="655" dirty="0">
                <a:solidFill>
                  <a:srgbClr val="FFFFFF"/>
                </a:solidFill>
                <a:latin typeface="outfit" pitchFamily="34" charset="0"/>
                <a:ea typeface="outfit" pitchFamily="34" charset="-122"/>
                <a:cs typeface="outfit" pitchFamily="34" charset="-120"/>
              </a:rPr>
              <a:t>The percentage of the Great Barrier Reef affected by coral bleaching due to rising sea temperatures. Coral bleaching poses a severe threat to the survival of the reef's delicate ecosystem.</a:t>
            </a:r>
            <a:endParaRPr lang="en-US" sz="655" dirty="0"/>
          </a:p>
        </p:txBody>
      </p:sp>
      <p:sp>
        <p:nvSpPr>
          <p:cNvPr id="9" name="Text 7"/>
          <p:cNvSpPr/>
          <p:nvPr/>
        </p:nvSpPr>
        <p:spPr>
          <a:xfrm>
            <a:off x="4735830" y="3627121"/>
            <a:ext cx="2720340" cy="830997"/>
          </a:xfrm>
          <a:custGeom>
            <a:avLst/>
            <a:gdLst/>
            <a:ahLst/>
            <a:cxnLst/>
            <a:rect l="l" t="t" r="r" b="b"/>
            <a:pathLst>
              <a:path w="2720340" h="830997">
                <a:moveTo>
                  <a:pt x="0" y="830997"/>
                </a:moveTo>
                <a:lnTo>
                  <a:pt x="0" y="0"/>
                </a:lnTo>
                <a:lnTo>
                  <a:pt x="2720340" y="0"/>
                </a:lnTo>
                <a:lnTo>
                  <a:pt x="2720340" y="830997"/>
                </a:lnTo>
                <a:lnTo>
                  <a:pt x="0" y="830997"/>
                </a:lnTo>
              </a:path>
            </a:pathLst>
          </a:custGeom>
          <a:noFill/>
          <a:ln/>
        </p:spPr>
        <p:txBody>
          <a:bodyPr wrap="square" lIns="0" tIns="0" rIns="0" bIns="0" rtlCol="0" anchor="ctr"/>
          <a:lstStyle/>
          <a:p>
            <a:pPr algn="ctr" marL="0" indent="0">
              <a:lnSpc>
                <a:spcPct val="100000"/>
              </a:lnSpc>
              <a:spcBef>
                <a:spcPts val="992"/>
              </a:spcBef>
              <a:buNone/>
            </a:pPr>
            <a:r>
              <a:rPr lang="en-US" sz="5359" b="1" dirty="0">
                <a:solidFill>
                  <a:srgbClr val="FFFFFF"/>
                </a:solidFill>
                <a:latin typeface="outfit" pitchFamily="34" charset="0"/>
                <a:ea typeface="outfit" pitchFamily="34" charset="-122"/>
                <a:cs typeface="outfit" pitchFamily="34" charset="-120"/>
              </a:rPr>
              <a:t>93%</a:t>
            </a:r>
            <a:endParaRPr lang="en-US" sz="5359" dirty="0"/>
          </a:p>
        </p:txBody>
      </p:sp>
      <p:sp>
        <p:nvSpPr>
          <p:cNvPr id="10" name="Text 8"/>
          <p:cNvSpPr/>
          <p:nvPr/>
        </p:nvSpPr>
        <p:spPr>
          <a:xfrm>
            <a:off x="8073812" y="2424865"/>
            <a:ext cx="3474720" cy="3474720"/>
          </a:xfrm>
          <a:custGeom>
            <a:avLst/>
            <a:gdLst/>
            <a:ahLst/>
            <a:cxnLst/>
            <a:rect l="l" t="t" r="r" b="b"/>
            <a:pathLst>
              <a:path w="3474720" h="3474720">
                <a:moveTo>
                  <a:pt x="0" y="1737360"/>
                </a:moveTo>
                <a:cubicBezTo>
                  <a:pt x="0" y="777843"/>
                  <a:pt x="777843" y="0"/>
                  <a:pt x="1737360" y="0"/>
                </a:cubicBezTo>
                <a:cubicBezTo>
                  <a:pt x="2696877" y="0"/>
                  <a:pt x="3474720" y="777843"/>
                  <a:pt x="3474720" y="1737360"/>
                </a:cubicBezTo>
                <a:cubicBezTo>
                  <a:pt x="3474720" y="2696877"/>
                  <a:pt x="2696877" y="3474720"/>
                  <a:pt x="1737360" y="3474720"/>
                </a:cubicBezTo>
                <a:cubicBezTo>
                  <a:pt x="777843" y="3474720"/>
                  <a:pt x="0" y="2696877"/>
                  <a:pt x="0" y="1737360"/>
                </a:cubicBezTo>
              </a:path>
            </a:pathLst>
          </a:custGeom>
          <a:solidFill>
            <a:srgbClr val="0D3423"/>
          </a:solidFill>
          <a:ln/>
        </p:spPr>
        <p:txBody>
          <a:bodyPr wrap="square" lIns="90000" tIns="46800" rIns="90000" bIns="46800" rtlCol="0" anchor="ctr"/>
          <a:lstStyle/>
          <a:p>
            <a:pPr algn="ctr" marL="0" indent="0">
              <a:lnSpc>
                <a:spcPct val="100000"/>
              </a:lnSpc>
              <a:buNone/>
            </a:pPr>
            <a:endParaRPr lang="en-US" sz="1800" dirty="0"/>
          </a:p>
        </p:txBody>
      </p:sp>
      <p:sp>
        <p:nvSpPr>
          <p:cNvPr id="11" name="Text 9"/>
          <p:cNvSpPr/>
          <p:nvPr/>
        </p:nvSpPr>
        <p:spPr>
          <a:xfrm>
            <a:off x="8451002" y="3337127"/>
            <a:ext cx="2720340" cy="193899"/>
          </a:xfrm>
          <a:custGeom>
            <a:avLst/>
            <a:gdLst/>
            <a:ahLst/>
            <a:cxnLst/>
            <a:rect l="l" t="t" r="r" b="b"/>
            <a:pathLst>
              <a:path w="2720340" h="193899">
                <a:moveTo>
                  <a:pt x="0" y="193899"/>
                </a:moveTo>
                <a:lnTo>
                  <a:pt x="0" y="0"/>
                </a:lnTo>
                <a:lnTo>
                  <a:pt x="2720340" y="0"/>
                </a:lnTo>
                <a:lnTo>
                  <a:pt x="2720340" y="193899"/>
                </a:lnTo>
                <a:lnTo>
                  <a:pt x="0" y="193899"/>
                </a:lnTo>
              </a:path>
            </a:pathLst>
          </a:custGeom>
          <a:noFill/>
          <a:ln/>
        </p:spPr>
        <p:txBody>
          <a:bodyPr wrap="square" lIns="0" tIns="0" rIns="0" bIns="0" rtlCol="0" anchor="t"/>
          <a:lstStyle/>
          <a:p>
            <a:pPr algn="ctr" marL="0" indent="0">
              <a:lnSpc>
                <a:spcPct val="90000"/>
              </a:lnSpc>
              <a:buNone/>
            </a:pPr>
            <a:r>
              <a:rPr lang="en-US" sz="1389" b="1" dirty="0">
                <a:solidFill>
                  <a:srgbClr val="FFFFFF"/>
                </a:solidFill>
                <a:latin typeface="outfit semibold" pitchFamily="34" charset="0"/>
                <a:ea typeface="outfit semibold" pitchFamily="34" charset="-122"/>
                <a:cs typeface="outfit semibold" pitchFamily="34" charset="-120"/>
              </a:rPr>
              <a:t>Projected Irreversible Damage Year</a:t>
            </a:r>
            <a:endParaRPr lang="en-US" sz="1389" dirty="0"/>
          </a:p>
        </p:txBody>
      </p:sp>
      <p:sp>
        <p:nvSpPr>
          <p:cNvPr id="12" name="Text 10"/>
          <p:cNvSpPr/>
          <p:nvPr/>
        </p:nvSpPr>
        <p:spPr>
          <a:xfrm>
            <a:off x="8451002" y="4615937"/>
            <a:ext cx="2720340" cy="365760"/>
          </a:xfrm>
          <a:custGeom>
            <a:avLst/>
            <a:gdLst/>
            <a:ahLst/>
            <a:cxnLst/>
            <a:rect l="l" t="t" r="r" b="b"/>
            <a:pathLst>
              <a:path w="2720340" h="365760">
                <a:moveTo>
                  <a:pt x="0" y="365760"/>
                </a:moveTo>
                <a:lnTo>
                  <a:pt x="0" y="0"/>
                </a:lnTo>
                <a:lnTo>
                  <a:pt x="2720340" y="0"/>
                </a:lnTo>
                <a:lnTo>
                  <a:pt x="2720340" y="365760"/>
                </a:lnTo>
                <a:lnTo>
                  <a:pt x="0" y="365760"/>
                </a:lnTo>
              </a:path>
            </a:pathLst>
          </a:custGeom>
          <a:noFill/>
          <a:ln/>
        </p:spPr>
        <p:txBody>
          <a:bodyPr wrap="square" lIns="0" tIns="0" rIns="0" bIns="0" rtlCol="0" anchor="t"/>
          <a:lstStyle/>
          <a:p>
            <a:pPr algn="ctr" marL="0" indent="0">
              <a:lnSpc>
                <a:spcPct val="120000"/>
              </a:lnSpc>
              <a:buNone/>
            </a:pPr>
            <a:r>
              <a:rPr lang="en-US" sz="655" dirty="0">
                <a:solidFill>
                  <a:srgbClr val="FFFFFF"/>
                </a:solidFill>
                <a:latin typeface="outfit" pitchFamily="34" charset="0"/>
                <a:ea typeface="outfit" pitchFamily="34" charset="-122"/>
                <a:cs typeface="outfit" pitchFamily="34" charset="-120"/>
              </a:rPr>
              <a:t>The projected year by which the Great Barrier Reef could face irreversible damage if current climate trends continue. Urgent action is needed to mitigate the impacts of climate change on this iconic natural wonder.</a:t>
            </a:r>
            <a:endParaRPr lang="en-US" sz="655" dirty="0"/>
          </a:p>
        </p:txBody>
      </p:sp>
      <p:sp>
        <p:nvSpPr>
          <p:cNvPr id="13" name="Text 11"/>
          <p:cNvSpPr/>
          <p:nvPr/>
        </p:nvSpPr>
        <p:spPr>
          <a:xfrm>
            <a:off x="8451002" y="3627121"/>
            <a:ext cx="2720340" cy="830997"/>
          </a:xfrm>
          <a:custGeom>
            <a:avLst/>
            <a:gdLst/>
            <a:ahLst/>
            <a:cxnLst/>
            <a:rect l="l" t="t" r="r" b="b"/>
            <a:pathLst>
              <a:path w="2720340" h="830997">
                <a:moveTo>
                  <a:pt x="0" y="830997"/>
                </a:moveTo>
                <a:lnTo>
                  <a:pt x="0" y="0"/>
                </a:lnTo>
                <a:lnTo>
                  <a:pt x="2720340" y="0"/>
                </a:lnTo>
                <a:lnTo>
                  <a:pt x="2720340" y="830997"/>
                </a:lnTo>
                <a:lnTo>
                  <a:pt x="0" y="830997"/>
                </a:lnTo>
              </a:path>
            </a:pathLst>
          </a:custGeom>
          <a:noFill/>
          <a:ln/>
        </p:spPr>
        <p:txBody>
          <a:bodyPr wrap="square" lIns="0" tIns="0" rIns="0" bIns="0" rtlCol="0" anchor="ctr"/>
          <a:lstStyle/>
          <a:p>
            <a:pPr algn="ctr" marL="0" indent="0">
              <a:lnSpc>
                <a:spcPct val="100000"/>
              </a:lnSpc>
              <a:spcBef>
                <a:spcPts val="992"/>
              </a:spcBef>
              <a:buNone/>
            </a:pPr>
            <a:r>
              <a:rPr lang="en-US" sz="5359" b="1" dirty="0">
                <a:solidFill>
                  <a:srgbClr val="FFFFFF"/>
                </a:solidFill>
                <a:latin typeface="outfit" pitchFamily="34" charset="0"/>
                <a:ea typeface="outfit" pitchFamily="34" charset="-122"/>
                <a:cs typeface="outfit" pitchFamily="34" charset="-120"/>
              </a:rPr>
              <a:t>2050</a:t>
            </a:r>
            <a:endParaRPr lang="en-US" sz="5359" dirty="0"/>
          </a:p>
        </p:txBody>
      </p:sp>
      <p:sp>
        <p:nvSpPr>
          <p:cNvPr id="14" name="Text 12"/>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6</a:t>
            </a:r>
            <a:endParaRPr lang="en-US" sz="1600" dirty="0"/>
          </a:p>
        </p:txBody>
      </p:sp>
      <p:sp>
        <p:nvSpPr>
          <p:cNvPr id="15" name="Text 13"/>
          <p:cNvSpPr/>
          <p:nvPr/>
        </p:nvSpPr>
        <p:spPr>
          <a:xfrm>
            <a:off x="855573" y="447"/>
            <a:ext cx="10474360" cy="1828353"/>
          </a:xfrm>
          <a:custGeom>
            <a:avLst/>
            <a:gdLst/>
            <a:ahLst/>
            <a:cxnLst/>
            <a:rect l="l" t="t" r="r" b="b"/>
            <a:pathLst>
              <a:path w="10474360" h="1828353">
                <a:moveTo>
                  <a:pt x="0" y="1828353"/>
                </a:moveTo>
                <a:lnTo>
                  <a:pt x="0" y="0"/>
                </a:lnTo>
                <a:lnTo>
                  <a:pt x="10474360" y="0"/>
                </a:lnTo>
                <a:lnTo>
                  <a:pt x="10474360"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Climate Science and the Great Barrier Reef</a:t>
            </a:r>
            <a:endParaRPr lang="en-US" sz="3200" dirty="0"/>
          </a:p>
        </p:txBody>
      </p:sp>
      <p:sp>
        <p:nvSpPr>
          <p:cNvPr id="16" name="Text 14"/>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17" name="Text 15"/>
          <p:cNvSpPr/>
          <p:nvPr/>
        </p:nvSpPr>
        <p:spPr>
          <a:xfrm>
            <a:off x="855573"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8" name="Text 16"/>
          <p:cNvSpPr/>
          <p:nvPr/>
        </p:nvSpPr>
        <p:spPr>
          <a:xfrm>
            <a:off x="1182624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FFD600"/>
          </a:solidFill>
          <a:ln/>
        </p:spPr>
        <p:txBody>
          <a:bodyPr wrap="square" lIns="90000" tIns="46800" rIns="90000" bIns="46800" rtlCol="0" anchor="t"/>
          <a:lstStyle/>
          <a:p>
            <a:pPr algn="l" marL="0" indent="0">
              <a:lnSpc>
                <a:spcPct val="100000"/>
              </a:lnSpc>
              <a:buNone/>
            </a:pPr>
            <a:endParaRPr lang="en-US" sz="1800" dirty="0"/>
          </a:p>
        </p:txBody>
      </p:sp>
      <p:sp>
        <p:nvSpPr>
          <p:cNvPr id="19" name="Text 17"/>
          <p:cNvSpPr/>
          <p:nvPr/>
        </p:nvSpPr>
        <p:spPr>
          <a:xfrm>
            <a:off x="10872733"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526729" y="2673341"/>
            <a:ext cx="2468880" cy="463296"/>
          </a:xfrm>
          <a:custGeom>
            <a:avLst/>
            <a:gdLst/>
            <a:ahLst/>
            <a:cxnLst/>
            <a:rect l="l" t="t" r="r" b="b"/>
            <a:pathLst>
              <a:path w="2468880" h="463296">
                <a:moveTo>
                  <a:pt x="231648" y="0"/>
                </a:moveTo>
                <a:lnTo>
                  <a:pt x="231648" y="115824"/>
                </a:lnTo>
                <a:lnTo>
                  <a:pt x="2237232" y="115824"/>
                </a:lnTo>
                <a:lnTo>
                  <a:pt x="2237232" y="0"/>
                </a:lnTo>
                <a:lnTo>
                  <a:pt x="2468880" y="231648"/>
                </a:lnTo>
                <a:lnTo>
                  <a:pt x="2237232" y="463296"/>
                </a:lnTo>
                <a:lnTo>
                  <a:pt x="2237232" y="347472"/>
                </a:lnTo>
                <a:lnTo>
                  <a:pt x="231648" y="347472"/>
                </a:lnTo>
                <a:lnTo>
                  <a:pt x="231648" y="463296"/>
                </a:lnTo>
                <a:lnTo>
                  <a:pt x="0" y="231648"/>
                </a:lnTo>
                <a:lnTo>
                  <a:pt x="231648"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3" name="Text 1"/>
          <p:cNvSpPr/>
          <p:nvPr/>
        </p:nvSpPr>
        <p:spPr>
          <a:xfrm>
            <a:off x="6196391" y="2673341"/>
            <a:ext cx="2468880" cy="463296"/>
          </a:xfrm>
          <a:custGeom>
            <a:avLst/>
            <a:gdLst/>
            <a:ahLst/>
            <a:cxnLst/>
            <a:rect l="l" t="t" r="r" b="b"/>
            <a:pathLst>
              <a:path w="2468880" h="463296">
                <a:moveTo>
                  <a:pt x="231648" y="0"/>
                </a:moveTo>
                <a:lnTo>
                  <a:pt x="231648" y="115824"/>
                </a:lnTo>
                <a:lnTo>
                  <a:pt x="2237232" y="115824"/>
                </a:lnTo>
                <a:lnTo>
                  <a:pt x="2237232" y="0"/>
                </a:lnTo>
                <a:lnTo>
                  <a:pt x="2468880" y="231648"/>
                </a:lnTo>
                <a:lnTo>
                  <a:pt x="2237232" y="463296"/>
                </a:lnTo>
                <a:lnTo>
                  <a:pt x="2237232" y="347472"/>
                </a:lnTo>
                <a:lnTo>
                  <a:pt x="231648" y="347472"/>
                </a:lnTo>
                <a:lnTo>
                  <a:pt x="231648" y="463296"/>
                </a:lnTo>
                <a:lnTo>
                  <a:pt x="0" y="231648"/>
                </a:lnTo>
                <a:lnTo>
                  <a:pt x="231648"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4" name="Text 2"/>
          <p:cNvSpPr/>
          <p:nvPr/>
        </p:nvSpPr>
        <p:spPr>
          <a:xfrm>
            <a:off x="8866053" y="2673341"/>
            <a:ext cx="2468880" cy="463296"/>
          </a:xfrm>
          <a:custGeom>
            <a:avLst/>
            <a:gdLst/>
            <a:ahLst/>
            <a:cxnLst/>
            <a:rect l="l" t="t" r="r" b="b"/>
            <a:pathLst>
              <a:path w="2468880" h="463296">
                <a:moveTo>
                  <a:pt x="231648" y="0"/>
                </a:moveTo>
                <a:lnTo>
                  <a:pt x="231648" y="115824"/>
                </a:lnTo>
                <a:lnTo>
                  <a:pt x="2237232" y="115824"/>
                </a:lnTo>
                <a:lnTo>
                  <a:pt x="2237232" y="0"/>
                </a:lnTo>
                <a:lnTo>
                  <a:pt x="2468880" y="231648"/>
                </a:lnTo>
                <a:lnTo>
                  <a:pt x="2237232" y="463296"/>
                </a:lnTo>
                <a:lnTo>
                  <a:pt x="2237232" y="347472"/>
                </a:lnTo>
                <a:lnTo>
                  <a:pt x="231648" y="347472"/>
                </a:lnTo>
                <a:lnTo>
                  <a:pt x="231648" y="463296"/>
                </a:lnTo>
                <a:lnTo>
                  <a:pt x="0" y="231648"/>
                </a:lnTo>
                <a:lnTo>
                  <a:pt x="231648"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5" name="Text 3"/>
          <p:cNvSpPr/>
          <p:nvPr/>
        </p:nvSpPr>
        <p:spPr>
          <a:xfrm>
            <a:off x="855573" y="2673341"/>
            <a:ext cx="2468880" cy="463296"/>
          </a:xfrm>
          <a:custGeom>
            <a:avLst/>
            <a:gdLst/>
            <a:ahLst/>
            <a:cxnLst/>
            <a:rect l="l" t="t" r="r" b="b"/>
            <a:pathLst>
              <a:path w="2468880" h="463296">
                <a:moveTo>
                  <a:pt x="231648" y="0"/>
                </a:moveTo>
                <a:lnTo>
                  <a:pt x="231648" y="115824"/>
                </a:lnTo>
                <a:lnTo>
                  <a:pt x="2237232" y="115824"/>
                </a:lnTo>
                <a:lnTo>
                  <a:pt x="2237232" y="0"/>
                </a:lnTo>
                <a:lnTo>
                  <a:pt x="2468880" y="231648"/>
                </a:lnTo>
                <a:lnTo>
                  <a:pt x="2237232" y="463296"/>
                </a:lnTo>
                <a:lnTo>
                  <a:pt x="2237232" y="347472"/>
                </a:lnTo>
                <a:lnTo>
                  <a:pt x="231648" y="347472"/>
                </a:lnTo>
                <a:lnTo>
                  <a:pt x="231648" y="463296"/>
                </a:lnTo>
                <a:lnTo>
                  <a:pt x="0" y="231648"/>
                </a:lnTo>
                <a:lnTo>
                  <a:pt x="231648"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6" name="Text 4"/>
          <p:cNvSpPr/>
          <p:nvPr/>
        </p:nvSpPr>
        <p:spPr>
          <a:xfrm>
            <a:off x="1632740" y="2447789"/>
            <a:ext cx="914516" cy="914400"/>
          </a:xfrm>
          <a:custGeom>
            <a:avLst/>
            <a:gdLst/>
            <a:ahLst/>
            <a:cxnLst/>
            <a:rect l="l" t="t" r="r" b="b"/>
            <a:pathLst>
              <a:path w="914516" h="914400">
                <a:moveTo>
                  <a:pt x="914516" y="457200"/>
                </a:moveTo>
                <a:cubicBezTo>
                  <a:pt x="914516" y="709705"/>
                  <a:pt x="709795" y="914400"/>
                  <a:pt x="457258" y="914400"/>
                </a:cubicBezTo>
                <a:cubicBezTo>
                  <a:pt x="204721" y="914400"/>
                  <a:pt x="0" y="709705"/>
                  <a:pt x="0" y="457200"/>
                </a:cubicBezTo>
                <a:cubicBezTo>
                  <a:pt x="0" y="204695"/>
                  <a:pt x="204721" y="0"/>
                  <a:pt x="457258" y="0"/>
                </a:cubicBezTo>
                <a:cubicBezTo>
                  <a:pt x="709795" y="0"/>
                  <a:pt x="914516" y="204695"/>
                  <a:pt x="914516" y="457200"/>
                </a:cubicBez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7" name="Text 5"/>
          <p:cNvSpPr/>
          <p:nvPr/>
        </p:nvSpPr>
        <p:spPr>
          <a:xfrm>
            <a:off x="4307781" y="2447789"/>
            <a:ext cx="914400" cy="914400"/>
          </a:xfrm>
          <a:custGeom>
            <a:avLst/>
            <a:gdLst/>
            <a:ahLst/>
            <a:cxnLst/>
            <a:rect l="l" t="t" r="r" b="b"/>
            <a:pathLst>
              <a:path w="914400" h="914400">
                <a:moveTo>
                  <a:pt x="914400" y="457200"/>
                </a:moveTo>
                <a:cubicBezTo>
                  <a:pt x="914400" y="709705"/>
                  <a:pt x="709705" y="914400"/>
                  <a:pt x="457200" y="914400"/>
                </a:cubicBezTo>
                <a:cubicBezTo>
                  <a:pt x="204695" y="914400"/>
                  <a:pt x="0" y="709705"/>
                  <a:pt x="0" y="457200"/>
                </a:cubicBezTo>
                <a:cubicBezTo>
                  <a:pt x="0" y="204695"/>
                  <a:pt x="204695" y="0"/>
                  <a:pt x="457200" y="0"/>
                </a:cubicBezTo>
                <a:cubicBezTo>
                  <a:pt x="709705" y="0"/>
                  <a:pt x="914400" y="204695"/>
                  <a:pt x="914400" y="457200"/>
                </a:cubicBez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8" name="Text 6"/>
          <p:cNvSpPr/>
          <p:nvPr/>
        </p:nvSpPr>
        <p:spPr>
          <a:xfrm>
            <a:off x="6969746" y="2447789"/>
            <a:ext cx="914516" cy="914400"/>
          </a:xfrm>
          <a:custGeom>
            <a:avLst/>
            <a:gdLst/>
            <a:ahLst/>
            <a:cxnLst/>
            <a:rect l="l" t="t" r="r" b="b"/>
            <a:pathLst>
              <a:path w="914516" h="914400">
                <a:moveTo>
                  <a:pt x="914516" y="457200"/>
                </a:moveTo>
                <a:cubicBezTo>
                  <a:pt x="914516" y="709705"/>
                  <a:pt x="709795" y="914400"/>
                  <a:pt x="457258" y="914400"/>
                </a:cubicBezTo>
                <a:cubicBezTo>
                  <a:pt x="204721" y="914400"/>
                  <a:pt x="0" y="709705"/>
                  <a:pt x="0" y="457200"/>
                </a:cubicBezTo>
                <a:cubicBezTo>
                  <a:pt x="0" y="204695"/>
                  <a:pt x="204721" y="0"/>
                  <a:pt x="457258" y="0"/>
                </a:cubicBezTo>
                <a:cubicBezTo>
                  <a:pt x="709795" y="0"/>
                  <a:pt x="914516" y="204695"/>
                  <a:pt x="914516" y="457200"/>
                </a:cubicBez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9" name="Text 7"/>
          <p:cNvSpPr/>
          <p:nvPr/>
        </p:nvSpPr>
        <p:spPr>
          <a:xfrm>
            <a:off x="855573" y="4091118"/>
            <a:ext cx="2468880" cy="1336601"/>
          </a:xfrm>
          <a:custGeom>
            <a:avLst/>
            <a:gdLst/>
            <a:ahLst/>
            <a:cxnLst/>
            <a:rect l="l" t="t" r="r" b="b"/>
            <a:pathLst>
              <a:path w="2468880" h="1336601">
                <a:moveTo>
                  <a:pt x="0" y="1336601"/>
                </a:moveTo>
                <a:lnTo>
                  <a:pt x="0" y="0"/>
                </a:lnTo>
                <a:lnTo>
                  <a:pt x="2468880" y="0"/>
                </a:lnTo>
                <a:lnTo>
                  <a:pt x="2468880" y="1336601"/>
                </a:lnTo>
                <a:lnTo>
                  <a:pt x="0" y="1336601"/>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Encourage individuals to minimize their carbon emissions by using public transportation, carpooling, and opting for energy-efficient appliances.</a:t>
            </a:r>
            <a:endParaRPr lang="en-US" sz="1100" dirty="0"/>
          </a:p>
        </p:txBody>
      </p:sp>
      <p:sp>
        <p:nvSpPr>
          <p:cNvPr id="10" name="Text 8"/>
          <p:cNvSpPr/>
          <p:nvPr/>
        </p:nvSpPr>
        <p:spPr>
          <a:xfrm>
            <a:off x="855573" y="3563832"/>
            <a:ext cx="2468880" cy="411653"/>
          </a:xfrm>
          <a:custGeom>
            <a:avLst/>
            <a:gdLst/>
            <a:ahLst/>
            <a:cxnLst/>
            <a:rect l="l" t="t" r="r" b="b"/>
            <a:pathLst>
              <a:path w="2468880" h="411653">
                <a:moveTo>
                  <a:pt x="0" y="411653"/>
                </a:moveTo>
                <a:lnTo>
                  <a:pt x="0" y="0"/>
                </a:lnTo>
                <a:lnTo>
                  <a:pt x="2468880" y="0"/>
                </a:lnTo>
                <a:lnTo>
                  <a:pt x="246888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Reduce Carbon Footprint</a:t>
            </a:r>
            <a:endParaRPr lang="en-US" sz="1300" dirty="0"/>
          </a:p>
        </p:txBody>
      </p:sp>
      <p:sp>
        <p:nvSpPr>
          <p:cNvPr id="11" name="Text 9"/>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12" name="Text 10"/>
          <p:cNvSpPr/>
          <p:nvPr/>
        </p:nvSpPr>
        <p:spPr>
          <a:xfrm>
            <a:off x="860897"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3" name="Text 11"/>
          <p:cNvSpPr/>
          <p:nvPr/>
        </p:nvSpPr>
        <p:spPr>
          <a:xfrm>
            <a:off x="1182624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FFD600"/>
          </a:solidFill>
          <a:ln/>
        </p:spPr>
        <p:txBody>
          <a:bodyPr wrap="square" lIns="90000" tIns="46800" rIns="90000" bIns="46800" rtlCol="0" anchor="t"/>
          <a:lstStyle/>
          <a:p>
            <a:pPr algn="l" marL="0" indent="0">
              <a:lnSpc>
                <a:spcPct val="100000"/>
              </a:lnSpc>
              <a:buNone/>
            </a:pPr>
            <a:endParaRPr lang="en-US" sz="1800" dirty="0"/>
          </a:p>
        </p:txBody>
      </p:sp>
      <p:sp>
        <p:nvSpPr>
          <p:cNvPr id="14" name="Text 12"/>
          <p:cNvSpPr/>
          <p:nvPr/>
        </p:nvSpPr>
        <p:spPr>
          <a:xfrm>
            <a:off x="855573" y="447"/>
            <a:ext cx="10474360" cy="1828353"/>
          </a:xfrm>
          <a:custGeom>
            <a:avLst/>
            <a:gdLst/>
            <a:ahLst/>
            <a:cxnLst/>
            <a:rect l="l" t="t" r="r" b="b"/>
            <a:pathLst>
              <a:path w="10474360" h="1828353">
                <a:moveTo>
                  <a:pt x="0" y="1828353"/>
                </a:moveTo>
                <a:lnTo>
                  <a:pt x="0" y="0"/>
                </a:lnTo>
                <a:lnTo>
                  <a:pt x="10474360" y="0"/>
                </a:lnTo>
                <a:lnTo>
                  <a:pt x="10474360"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Human Environmental Responsibility</a:t>
            </a:r>
            <a:endParaRPr lang="en-US" sz="3200" dirty="0"/>
          </a:p>
        </p:txBody>
      </p:sp>
      <p:sp>
        <p:nvSpPr>
          <p:cNvPr id="15" name="Text 13"/>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6" name="Text 14"/>
          <p:cNvSpPr/>
          <p:nvPr/>
        </p:nvSpPr>
        <p:spPr>
          <a:xfrm>
            <a:off x="6196391" y="4091118"/>
            <a:ext cx="2468880" cy="1336601"/>
          </a:xfrm>
          <a:custGeom>
            <a:avLst/>
            <a:gdLst/>
            <a:ahLst/>
            <a:cxnLst/>
            <a:rect l="l" t="t" r="r" b="b"/>
            <a:pathLst>
              <a:path w="2468880" h="1336601">
                <a:moveTo>
                  <a:pt x="0" y="1336601"/>
                </a:moveTo>
                <a:lnTo>
                  <a:pt x="0" y="0"/>
                </a:lnTo>
                <a:lnTo>
                  <a:pt x="2468880" y="0"/>
                </a:lnTo>
                <a:lnTo>
                  <a:pt x="2468880" y="1336601"/>
                </a:lnTo>
                <a:lnTo>
                  <a:pt x="0" y="1336601"/>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Participate in beach clean-ups, support marine conservation organizations, and raise awareness about the importance of preserving biodiversity.</a:t>
            </a:r>
            <a:endParaRPr lang="en-US" sz="1100" dirty="0"/>
          </a:p>
        </p:txBody>
      </p:sp>
      <p:sp>
        <p:nvSpPr>
          <p:cNvPr id="17" name="Text 15"/>
          <p:cNvSpPr/>
          <p:nvPr/>
        </p:nvSpPr>
        <p:spPr>
          <a:xfrm>
            <a:off x="6196391" y="3563832"/>
            <a:ext cx="2468880" cy="411653"/>
          </a:xfrm>
          <a:custGeom>
            <a:avLst/>
            <a:gdLst/>
            <a:ahLst/>
            <a:cxnLst/>
            <a:rect l="l" t="t" r="r" b="b"/>
            <a:pathLst>
              <a:path w="2468880" h="411653">
                <a:moveTo>
                  <a:pt x="0" y="411653"/>
                </a:moveTo>
                <a:lnTo>
                  <a:pt x="0" y="0"/>
                </a:lnTo>
                <a:lnTo>
                  <a:pt x="2468880" y="0"/>
                </a:lnTo>
                <a:lnTo>
                  <a:pt x="246888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Promote Conservation Efforts</a:t>
            </a:r>
            <a:endParaRPr lang="en-US" sz="1300" dirty="0"/>
          </a:p>
        </p:txBody>
      </p:sp>
      <p:sp>
        <p:nvSpPr>
          <p:cNvPr id="18" name="Text 16"/>
          <p:cNvSpPr/>
          <p:nvPr/>
        </p:nvSpPr>
        <p:spPr>
          <a:xfrm>
            <a:off x="3526729" y="4091118"/>
            <a:ext cx="2468880" cy="1336601"/>
          </a:xfrm>
          <a:custGeom>
            <a:avLst/>
            <a:gdLst/>
            <a:ahLst/>
            <a:cxnLst/>
            <a:rect l="l" t="t" r="r" b="b"/>
            <a:pathLst>
              <a:path w="2468880" h="1336601">
                <a:moveTo>
                  <a:pt x="0" y="1336601"/>
                </a:moveTo>
                <a:lnTo>
                  <a:pt x="0" y="0"/>
                </a:lnTo>
                <a:lnTo>
                  <a:pt x="2468880" y="0"/>
                </a:lnTo>
                <a:lnTo>
                  <a:pt x="2468880" y="1336601"/>
                </a:lnTo>
                <a:lnTo>
                  <a:pt x="0" y="1336601"/>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Advocate for sustainable fishing methods, responsible tourism, and eco-friendly products to protect marine ecosystems like the Great Barrier Reef.</a:t>
            </a:r>
            <a:endParaRPr lang="en-US" sz="1100" dirty="0"/>
          </a:p>
        </p:txBody>
      </p:sp>
      <p:sp>
        <p:nvSpPr>
          <p:cNvPr id="19" name="Text 17"/>
          <p:cNvSpPr/>
          <p:nvPr/>
        </p:nvSpPr>
        <p:spPr>
          <a:xfrm>
            <a:off x="3526729" y="3563832"/>
            <a:ext cx="2468880" cy="411653"/>
          </a:xfrm>
          <a:custGeom>
            <a:avLst/>
            <a:gdLst/>
            <a:ahLst/>
            <a:cxnLst/>
            <a:rect l="l" t="t" r="r" b="b"/>
            <a:pathLst>
              <a:path w="2468880" h="411653">
                <a:moveTo>
                  <a:pt x="0" y="411653"/>
                </a:moveTo>
                <a:lnTo>
                  <a:pt x="0" y="0"/>
                </a:lnTo>
                <a:lnTo>
                  <a:pt x="2468880" y="0"/>
                </a:lnTo>
                <a:lnTo>
                  <a:pt x="246888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Support Sustainable Practices</a:t>
            </a:r>
            <a:endParaRPr lang="en-US" sz="1300" dirty="0"/>
          </a:p>
        </p:txBody>
      </p:sp>
      <p:sp>
        <p:nvSpPr>
          <p:cNvPr id="20" name="Text 18"/>
          <p:cNvSpPr/>
          <p:nvPr/>
        </p:nvSpPr>
        <p:spPr>
          <a:xfrm>
            <a:off x="8861053" y="4091118"/>
            <a:ext cx="2468880" cy="1336601"/>
          </a:xfrm>
          <a:custGeom>
            <a:avLst/>
            <a:gdLst/>
            <a:ahLst/>
            <a:cxnLst/>
            <a:rect l="l" t="t" r="r" b="b"/>
            <a:pathLst>
              <a:path w="2468880" h="1336601">
                <a:moveTo>
                  <a:pt x="0" y="1336601"/>
                </a:moveTo>
                <a:lnTo>
                  <a:pt x="0" y="0"/>
                </a:lnTo>
                <a:lnTo>
                  <a:pt x="2468880" y="0"/>
                </a:lnTo>
                <a:lnTo>
                  <a:pt x="2468880" y="1336601"/>
                </a:lnTo>
                <a:lnTo>
                  <a:pt x="0" y="1336601"/>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Take part in climate strikes, support policies that combat climate change, and educate others on the impact of global warming on marine environments.</a:t>
            </a:r>
            <a:endParaRPr lang="en-US" sz="1100" dirty="0"/>
          </a:p>
        </p:txBody>
      </p:sp>
      <p:sp>
        <p:nvSpPr>
          <p:cNvPr id="21" name="Text 19"/>
          <p:cNvSpPr/>
          <p:nvPr/>
        </p:nvSpPr>
        <p:spPr>
          <a:xfrm>
            <a:off x="8861053" y="3563832"/>
            <a:ext cx="2468880" cy="411653"/>
          </a:xfrm>
          <a:custGeom>
            <a:avLst/>
            <a:gdLst/>
            <a:ahLst/>
            <a:cxnLst/>
            <a:rect l="l" t="t" r="r" b="b"/>
            <a:pathLst>
              <a:path w="2468880" h="411653">
                <a:moveTo>
                  <a:pt x="0" y="411653"/>
                </a:moveTo>
                <a:lnTo>
                  <a:pt x="0" y="0"/>
                </a:lnTo>
                <a:lnTo>
                  <a:pt x="2468880" y="0"/>
                </a:lnTo>
                <a:lnTo>
                  <a:pt x="246888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Engage in Climate Action</a:t>
            </a:r>
            <a:endParaRPr lang="en-US" sz="1300" dirty="0"/>
          </a:p>
        </p:txBody>
      </p:sp>
      <p:sp>
        <p:nvSpPr>
          <p:cNvPr id="22" name="Text 20"/>
          <p:cNvSpPr/>
          <p:nvPr/>
        </p:nvSpPr>
        <p:spPr>
          <a:xfrm>
            <a:off x="9638220" y="2447789"/>
            <a:ext cx="914516" cy="914400"/>
          </a:xfrm>
          <a:custGeom>
            <a:avLst/>
            <a:gdLst/>
            <a:ahLst/>
            <a:cxnLst/>
            <a:rect l="l" t="t" r="r" b="b"/>
            <a:pathLst>
              <a:path w="914516" h="914400">
                <a:moveTo>
                  <a:pt x="914516" y="457200"/>
                </a:moveTo>
                <a:cubicBezTo>
                  <a:pt x="914516" y="709705"/>
                  <a:pt x="709795" y="914400"/>
                  <a:pt x="457258" y="914400"/>
                </a:cubicBezTo>
                <a:cubicBezTo>
                  <a:pt x="204721" y="914400"/>
                  <a:pt x="0" y="709705"/>
                  <a:pt x="0" y="457200"/>
                </a:cubicBezTo>
                <a:cubicBezTo>
                  <a:pt x="0" y="204695"/>
                  <a:pt x="204721" y="0"/>
                  <a:pt x="457258" y="0"/>
                </a:cubicBezTo>
                <a:cubicBezTo>
                  <a:pt x="709795" y="0"/>
                  <a:pt x="914516" y="204695"/>
                  <a:pt x="914516" y="457200"/>
                </a:cubicBez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23" name="Text 21"/>
          <p:cNvSpPr/>
          <p:nvPr/>
        </p:nvSpPr>
        <p:spPr>
          <a:xfrm>
            <a:off x="1699300" y="2720323"/>
            <a:ext cx="781396" cy="369332"/>
          </a:xfrm>
          <a:custGeom>
            <a:avLst/>
            <a:gdLst/>
            <a:ahLst/>
            <a:cxnLst/>
            <a:rect l="l" t="t" r="r" b="b"/>
            <a:pathLst>
              <a:path w="781396" h="369332">
                <a:moveTo>
                  <a:pt x="0" y="369332"/>
                </a:moveTo>
                <a:lnTo>
                  <a:pt x="0" y="0"/>
                </a:lnTo>
                <a:lnTo>
                  <a:pt x="781396" y="0"/>
                </a:lnTo>
                <a:lnTo>
                  <a:pt x="781396" y="369332"/>
                </a:lnTo>
                <a:lnTo>
                  <a:pt x="0" y="369332"/>
                </a:lnTo>
              </a:path>
            </a:pathLst>
          </a:custGeom>
          <a:noFill/>
          <a:ln/>
        </p:spPr>
        <p:txBody>
          <a:bodyPr wrap="square" lIns="90000" tIns="46800" rIns="90000" bIns="46800" rtlCol="0" anchor="ctr"/>
          <a:lstStyle/>
          <a:p>
            <a:pPr algn="ctr" marL="0" indent="0">
              <a:lnSpc>
                <a:spcPct val="100000"/>
              </a:lnSpc>
              <a:buNone/>
            </a:pPr>
            <a:r>
              <a:rPr lang="en-US" sz="1800" dirty="0">
                <a:solidFill>
                  <a:srgbClr val="FFFFFF"/>
                </a:solidFill>
                <a:latin typeface="outfit semibold" pitchFamily="34" charset="0"/>
                <a:ea typeface="outfit semibold" pitchFamily="34" charset="-122"/>
                <a:cs typeface="outfit semibold" pitchFamily="34" charset="-120"/>
              </a:rPr>
              <a:t>01</a:t>
            </a:r>
            <a:endParaRPr lang="en-US" sz="1800" dirty="0"/>
          </a:p>
        </p:txBody>
      </p:sp>
      <p:sp>
        <p:nvSpPr>
          <p:cNvPr id="24" name="Text 22"/>
          <p:cNvSpPr/>
          <p:nvPr/>
        </p:nvSpPr>
        <p:spPr>
          <a:xfrm>
            <a:off x="4374283" y="2720323"/>
            <a:ext cx="781396" cy="369332"/>
          </a:xfrm>
          <a:custGeom>
            <a:avLst/>
            <a:gdLst/>
            <a:ahLst/>
            <a:cxnLst/>
            <a:rect l="l" t="t" r="r" b="b"/>
            <a:pathLst>
              <a:path w="781396" h="369332">
                <a:moveTo>
                  <a:pt x="0" y="369332"/>
                </a:moveTo>
                <a:lnTo>
                  <a:pt x="0" y="0"/>
                </a:lnTo>
                <a:lnTo>
                  <a:pt x="781396" y="0"/>
                </a:lnTo>
                <a:lnTo>
                  <a:pt x="781396" y="369332"/>
                </a:lnTo>
                <a:lnTo>
                  <a:pt x="0" y="369332"/>
                </a:lnTo>
              </a:path>
            </a:pathLst>
          </a:custGeom>
          <a:noFill/>
          <a:ln/>
        </p:spPr>
        <p:txBody>
          <a:bodyPr wrap="square" lIns="90000" tIns="46800" rIns="90000" bIns="46800" rtlCol="0" anchor="ctr"/>
          <a:lstStyle/>
          <a:p>
            <a:pPr algn="ctr" marL="0" indent="0">
              <a:lnSpc>
                <a:spcPct val="100000"/>
              </a:lnSpc>
              <a:buNone/>
            </a:pPr>
            <a:r>
              <a:rPr lang="en-US" sz="1800" dirty="0">
                <a:solidFill>
                  <a:srgbClr val="FFFFFF"/>
                </a:solidFill>
                <a:latin typeface="outfit semibold" pitchFamily="34" charset="0"/>
                <a:ea typeface="outfit semibold" pitchFamily="34" charset="-122"/>
                <a:cs typeface="outfit semibold" pitchFamily="34" charset="-120"/>
              </a:rPr>
              <a:t>02</a:t>
            </a:r>
            <a:endParaRPr lang="en-US" sz="1800" dirty="0"/>
          </a:p>
        </p:txBody>
      </p:sp>
      <p:sp>
        <p:nvSpPr>
          <p:cNvPr id="25" name="Text 23"/>
          <p:cNvSpPr/>
          <p:nvPr/>
        </p:nvSpPr>
        <p:spPr>
          <a:xfrm>
            <a:off x="7036306" y="2720323"/>
            <a:ext cx="781396" cy="369332"/>
          </a:xfrm>
          <a:custGeom>
            <a:avLst/>
            <a:gdLst/>
            <a:ahLst/>
            <a:cxnLst/>
            <a:rect l="l" t="t" r="r" b="b"/>
            <a:pathLst>
              <a:path w="781396" h="369332">
                <a:moveTo>
                  <a:pt x="0" y="369332"/>
                </a:moveTo>
                <a:lnTo>
                  <a:pt x="0" y="0"/>
                </a:lnTo>
                <a:lnTo>
                  <a:pt x="781396" y="0"/>
                </a:lnTo>
                <a:lnTo>
                  <a:pt x="781396" y="369332"/>
                </a:lnTo>
                <a:lnTo>
                  <a:pt x="0" y="369332"/>
                </a:lnTo>
              </a:path>
            </a:pathLst>
          </a:custGeom>
          <a:noFill/>
          <a:ln/>
        </p:spPr>
        <p:txBody>
          <a:bodyPr wrap="square" lIns="90000" tIns="46800" rIns="90000" bIns="46800" rtlCol="0" anchor="ctr"/>
          <a:lstStyle/>
          <a:p>
            <a:pPr algn="ctr" marL="0" indent="0">
              <a:lnSpc>
                <a:spcPct val="100000"/>
              </a:lnSpc>
              <a:buNone/>
            </a:pPr>
            <a:r>
              <a:rPr lang="en-US" sz="1800" dirty="0">
                <a:solidFill>
                  <a:srgbClr val="FFFFFF"/>
                </a:solidFill>
                <a:latin typeface="outfit semibold" pitchFamily="34" charset="0"/>
                <a:ea typeface="outfit semibold" pitchFamily="34" charset="-122"/>
                <a:cs typeface="outfit semibold" pitchFamily="34" charset="-120"/>
              </a:rPr>
              <a:t>03</a:t>
            </a:r>
            <a:endParaRPr lang="en-US" sz="1800" dirty="0"/>
          </a:p>
        </p:txBody>
      </p:sp>
      <p:sp>
        <p:nvSpPr>
          <p:cNvPr id="26" name="Text 24"/>
          <p:cNvSpPr/>
          <p:nvPr/>
        </p:nvSpPr>
        <p:spPr>
          <a:xfrm>
            <a:off x="9704780" y="2720323"/>
            <a:ext cx="781396" cy="369332"/>
          </a:xfrm>
          <a:custGeom>
            <a:avLst/>
            <a:gdLst/>
            <a:ahLst/>
            <a:cxnLst/>
            <a:rect l="l" t="t" r="r" b="b"/>
            <a:pathLst>
              <a:path w="781396" h="369332">
                <a:moveTo>
                  <a:pt x="0" y="369332"/>
                </a:moveTo>
                <a:lnTo>
                  <a:pt x="0" y="0"/>
                </a:lnTo>
                <a:lnTo>
                  <a:pt x="781396" y="0"/>
                </a:lnTo>
                <a:lnTo>
                  <a:pt x="781396" y="369332"/>
                </a:lnTo>
                <a:lnTo>
                  <a:pt x="0" y="369332"/>
                </a:lnTo>
              </a:path>
            </a:pathLst>
          </a:custGeom>
          <a:noFill/>
          <a:ln/>
        </p:spPr>
        <p:txBody>
          <a:bodyPr wrap="square" lIns="90000" tIns="46800" rIns="90000" bIns="46800" rtlCol="0" anchor="ctr"/>
          <a:lstStyle/>
          <a:p>
            <a:pPr algn="ctr" marL="0" indent="0">
              <a:lnSpc>
                <a:spcPct val="100000"/>
              </a:lnSpc>
              <a:buNone/>
            </a:pPr>
            <a:r>
              <a:rPr lang="en-US" sz="1800" dirty="0">
                <a:solidFill>
                  <a:srgbClr val="FFFFFF"/>
                </a:solidFill>
                <a:latin typeface="outfit semibold" pitchFamily="34" charset="0"/>
                <a:ea typeface="outfit semibold" pitchFamily="34" charset="-122"/>
                <a:cs typeface="outfit semibold" pitchFamily="34" charset="-120"/>
              </a:rPr>
              <a:t>04</a:t>
            </a:r>
            <a:endParaRPr lang="en-US" sz="1800" dirty="0"/>
          </a:p>
        </p:txBody>
      </p:sp>
      <p:sp>
        <p:nvSpPr>
          <p:cNvPr id="27" name="Text 25"/>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7</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59" y="0"/>
            <a:ext cx="3931920" cy="6857107"/>
          </a:xfrm>
          <a:custGeom>
            <a:avLst/>
            <a:gdLst/>
            <a:ahLst/>
            <a:cxnLst/>
            <a:rect l="l" t="t" r="r" b="b"/>
            <a:pathLst>
              <a:path w="3931920" h="6857107">
                <a:moveTo>
                  <a:pt x="0" y="6857107"/>
                </a:moveTo>
                <a:lnTo>
                  <a:pt x="0" y="0"/>
                </a:lnTo>
                <a:lnTo>
                  <a:pt x="3931920" y="0"/>
                </a:lnTo>
                <a:lnTo>
                  <a:pt x="3931920" y="6857107"/>
                </a:lnTo>
                <a:lnTo>
                  <a:pt x="0" y="6857107"/>
                </a:lnTo>
              </a:path>
            </a:pathLst>
          </a:custGeom>
          <a:blipFill>
            <a:blip r:embed="rId1"/>
            <a:srcRect l="34362" r="34362"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a:off x="5230526" y="2116382"/>
            <a:ext cx="2772783" cy="309783"/>
          </a:xfrm>
          <a:custGeom>
            <a:avLst/>
            <a:gdLst/>
            <a:ahLst/>
            <a:cxnLst/>
            <a:rect l="l" t="t" r="r" b="b"/>
            <a:pathLst>
              <a:path w="2772783" h="309783">
                <a:moveTo>
                  <a:pt x="0" y="309783"/>
                </a:moveTo>
                <a:lnTo>
                  <a:pt x="0" y="0"/>
                </a:lnTo>
                <a:lnTo>
                  <a:pt x="2772783" y="0"/>
                </a:lnTo>
                <a:lnTo>
                  <a:pt x="2772783"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Coral Species Decline</a:t>
            </a:r>
            <a:endParaRPr lang="en-US" sz="1400" dirty="0"/>
          </a:p>
        </p:txBody>
      </p:sp>
      <p:sp>
        <p:nvSpPr>
          <p:cNvPr id="5" name="Text 3"/>
          <p:cNvSpPr/>
          <p:nvPr/>
        </p:nvSpPr>
        <p:spPr>
          <a:xfrm>
            <a:off x="4803819"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01</a:t>
            </a:r>
            <a:endParaRPr lang="en-US" sz="1100" dirty="0"/>
          </a:p>
        </p:txBody>
      </p:sp>
      <p:sp>
        <p:nvSpPr>
          <p:cNvPr id="6" name="Text 4"/>
          <p:cNvSpPr/>
          <p:nvPr/>
        </p:nvSpPr>
        <p:spPr>
          <a:xfrm>
            <a:off x="8453072"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02</a:t>
            </a:r>
            <a:endParaRPr lang="en-US" sz="1100" dirty="0"/>
          </a:p>
        </p:txBody>
      </p:sp>
      <p:sp>
        <p:nvSpPr>
          <p:cNvPr id="7" name="Text 5"/>
          <p:cNvSpPr/>
          <p:nvPr/>
        </p:nvSpPr>
        <p:spPr>
          <a:xfrm>
            <a:off x="8453072"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04</a:t>
            </a:r>
            <a:endParaRPr lang="en-US" sz="1100" dirty="0"/>
          </a:p>
        </p:txBody>
      </p:sp>
      <p:sp>
        <p:nvSpPr>
          <p:cNvPr id="8" name="Text 6"/>
          <p:cNvSpPr/>
          <p:nvPr/>
        </p:nvSpPr>
        <p:spPr>
          <a:xfrm>
            <a:off x="4803819"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03</a:t>
            </a:r>
            <a:endParaRPr lang="en-US" sz="1100" dirty="0"/>
          </a:p>
        </p:txBody>
      </p:sp>
      <p:sp>
        <p:nvSpPr>
          <p:cNvPr id="9" name="Text 7"/>
          <p:cNvSpPr/>
          <p:nvPr/>
        </p:nvSpPr>
        <p:spPr>
          <a:xfrm>
            <a:off x="4801935"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0" name="Text 8"/>
          <p:cNvSpPr/>
          <p:nvPr/>
        </p:nvSpPr>
        <p:spPr>
          <a:xfrm>
            <a:off x="8889943" y="2112687"/>
            <a:ext cx="2763529" cy="309783"/>
          </a:xfrm>
          <a:custGeom>
            <a:avLst/>
            <a:gdLst/>
            <a:ahLst/>
            <a:cxnLst/>
            <a:rect l="l" t="t" r="r" b="b"/>
            <a:pathLst>
              <a:path w="2763529" h="309783">
                <a:moveTo>
                  <a:pt x="0" y="309783"/>
                </a:moveTo>
                <a:lnTo>
                  <a:pt x="0" y="0"/>
                </a:lnTo>
                <a:lnTo>
                  <a:pt x="2763529" y="0"/>
                </a:lnTo>
                <a:lnTo>
                  <a:pt x="2763529"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Threatened Marine Species</a:t>
            </a:r>
            <a:endParaRPr lang="en-US" sz="1400" dirty="0"/>
          </a:p>
        </p:txBody>
      </p:sp>
      <p:sp>
        <p:nvSpPr>
          <p:cNvPr id="11" name="Text 9"/>
          <p:cNvSpPr/>
          <p:nvPr/>
        </p:nvSpPr>
        <p:spPr>
          <a:xfrm>
            <a:off x="5230527" y="4270655"/>
            <a:ext cx="2772782" cy="309783"/>
          </a:xfrm>
          <a:custGeom>
            <a:avLst/>
            <a:gdLst/>
            <a:ahLst/>
            <a:cxnLst/>
            <a:rect l="l" t="t" r="r" b="b"/>
            <a:pathLst>
              <a:path w="2772782" h="309783">
                <a:moveTo>
                  <a:pt x="0" y="309783"/>
                </a:moveTo>
                <a:lnTo>
                  <a:pt x="0" y="0"/>
                </a:lnTo>
                <a:lnTo>
                  <a:pt x="2772782" y="0"/>
                </a:lnTo>
                <a:lnTo>
                  <a:pt x="2772782"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Impact on Ecosystem</a:t>
            </a:r>
            <a:endParaRPr lang="en-US" sz="1400" dirty="0"/>
          </a:p>
        </p:txBody>
      </p:sp>
      <p:sp>
        <p:nvSpPr>
          <p:cNvPr id="12" name="Text 10"/>
          <p:cNvSpPr/>
          <p:nvPr/>
        </p:nvSpPr>
        <p:spPr>
          <a:xfrm>
            <a:off x="8889943" y="4278254"/>
            <a:ext cx="2763530" cy="309783"/>
          </a:xfrm>
          <a:custGeom>
            <a:avLst/>
            <a:gdLst/>
            <a:ahLst/>
            <a:cxnLst/>
            <a:rect l="l" t="t" r="r" b="b"/>
            <a:pathLst>
              <a:path w="2763530" h="309783">
                <a:moveTo>
                  <a:pt x="0" y="309783"/>
                </a:moveTo>
                <a:lnTo>
                  <a:pt x="0" y="0"/>
                </a:lnTo>
                <a:lnTo>
                  <a:pt x="2763530" y="0"/>
                </a:lnTo>
                <a:lnTo>
                  <a:pt x="2763530"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Human Activities</a:t>
            </a:r>
            <a:endParaRPr lang="en-US" sz="1400" dirty="0"/>
          </a:p>
        </p:txBody>
      </p:sp>
      <p:sp>
        <p:nvSpPr>
          <p:cNvPr id="13" name="Text 11"/>
          <p:cNvSpPr/>
          <p:nvPr/>
        </p:nvSpPr>
        <p:spPr>
          <a:xfrm>
            <a:off x="4802910"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Over 50% of coral species in the Great Barrier Reef are at risk of extinction.</a:t>
            </a:r>
            <a:endParaRPr lang="en-US" sz="1200" dirty="0"/>
          </a:p>
        </p:txBody>
      </p:sp>
      <p:sp>
        <p:nvSpPr>
          <p:cNvPr id="14" name="Text 12"/>
          <p:cNvSpPr/>
          <p:nvPr/>
        </p:nvSpPr>
        <p:spPr>
          <a:xfrm>
            <a:off x="8453072"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More than 1,500 species of fish and 411 species of hard coral are in danger due to habitat destruction and climate change.</a:t>
            </a:r>
            <a:endParaRPr lang="en-US" sz="1200" dirty="0"/>
          </a:p>
        </p:txBody>
      </p:sp>
      <p:sp>
        <p:nvSpPr>
          <p:cNvPr id="15" name="Text 13"/>
          <p:cNvSpPr/>
          <p:nvPr/>
        </p:nvSpPr>
        <p:spPr>
          <a:xfrm>
            <a:off x="4802911" y="4748194"/>
            <a:ext cx="3200398" cy="1463040"/>
          </a:xfrm>
          <a:custGeom>
            <a:avLst/>
            <a:gdLst/>
            <a:ahLst/>
            <a:cxnLst/>
            <a:rect l="l" t="t" r="r" b="b"/>
            <a:pathLst>
              <a:path w="3200398" h="1463040">
                <a:moveTo>
                  <a:pt x="0" y="1463040"/>
                </a:moveTo>
                <a:lnTo>
                  <a:pt x="0" y="0"/>
                </a:lnTo>
                <a:lnTo>
                  <a:pt x="3200398" y="0"/>
                </a:lnTo>
                <a:lnTo>
                  <a:pt x="3200398"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Decline in marine biodiversity can disrupt the delicate balance of the ecosystem, leading to cascading effects on other species.</a:t>
            </a:r>
            <a:endParaRPr lang="en-US" sz="1200" dirty="0"/>
          </a:p>
        </p:txBody>
      </p:sp>
      <p:sp>
        <p:nvSpPr>
          <p:cNvPr id="16" name="Text 14"/>
          <p:cNvSpPr/>
          <p:nvPr/>
        </p:nvSpPr>
        <p:spPr>
          <a:xfrm>
            <a:off x="8453072" y="4748194"/>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Pollution, overfishing, and coastal development contribute to the decline of marine biodiversity in the Great Barrier Reef.</a:t>
            </a:r>
            <a:endParaRPr lang="en-US" sz="1200" dirty="0"/>
          </a:p>
        </p:txBody>
      </p:sp>
      <p:sp>
        <p:nvSpPr>
          <p:cNvPr id="17" name="Text 15"/>
          <p:cNvSpPr/>
          <p:nvPr/>
        </p:nvSpPr>
        <p:spPr>
          <a:xfrm>
            <a:off x="4787181" y="447"/>
            <a:ext cx="6866291" cy="1828353"/>
          </a:xfrm>
          <a:custGeom>
            <a:avLst/>
            <a:gdLst/>
            <a:ahLst/>
            <a:cxnLst/>
            <a:rect l="l" t="t" r="r" b="b"/>
            <a:pathLst>
              <a:path w="6866291" h="1828353">
                <a:moveTo>
                  <a:pt x="0" y="1828353"/>
                </a:moveTo>
                <a:lnTo>
                  <a:pt x="0" y="0"/>
                </a:lnTo>
                <a:lnTo>
                  <a:pt x="6866291" y="0"/>
                </a:lnTo>
                <a:lnTo>
                  <a:pt x="6866291"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Marine Biodiversity in Peril</a:t>
            </a:r>
            <a:endParaRPr lang="en-US" sz="3200" dirty="0"/>
          </a:p>
        </p:txBody>
      </p:sp>
      <p:sp>
        <p:nvSpPr>
          <p:cNvPr id="18" name="Text 16"/>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9" name="Text 17"/>
          <p:cNvSpPr/>
          <p:nvPr/>
        </p:nvSpPr>
        <p:spPr>
          <a:xfrm>
            <a:off x="4793675"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8</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016963" y="2641912"/>
            <a:ext cx="1828800" cy="343183"/>
          </a:xfrm>
          <a:custGeom>
            <a:avLst/>
            <a:gdLst/>
            <a:ahLst/>
            <a:cxnLst/>
            <a:rect l="l" t="t" r="r" b="b"/>
            <a:pathLst>
              <a:path w="1828800" h="343183">
                <a:moveTo>
                  <a:pt x="171591" y="0"/>
                </a:moveTo>
                <a:lnTo>
                  <a:pt x="171591" y="85796"/>
                </a:lnTo>
                <a:lnTo>
                  <a:pt x="1657209" y="85796"/>
                </a:lnTo>
                <a:lnTo>
                  <a:pt x="1657209" y="0"/>
                </a:lnTo>
                <a:lnTo>
                  <a:pt x="1828800" y="171592"/>
                </a:lnTo>
                <a:lnTo>
                  <a:pt x="1657209" y="343183"/>
                </a:lnTo>
                <a:lnTo>
                  <a:pt x="1657209" y="257387"/>
                </a:lnTo>
                <a:lnTo>
                  <a:pt x="171591" y="257387"/>
                </a:lnTo>
                <a:lnTo>
                  <a:pt x="171591" y="343183"/>
                </a:lnTo>
                <a:lnTo>
                  <a:pt x="0" y="171592"/>
                </a:lnTo>
                <a:lnTo>
                  <a:pt x="171591"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3" name="Text 1"/>
          <p:cNvSpPr/>
          <p:nvPr/>
        </p:nvSpPr>
        <p:spPr>
          <a:xfrm>
            <a:off x="5184847" y="2641912"/>
            <a:ext cx="1828800" cy="343183"/>
          </a:xfrm>
          <a:custGeom>
            <a:avLst/>
            <a:gdLst/>
            <a:ahLst/>
            <a:cxnLst/>
            <a:rect l="l" t="t" r="r" b="b"/>
            <a:pathLst>
              <a:path w="1828800" h="343183">
                <a:moveTo>
                  <a:pt x="171591" y="0"/>
                </a:moveTo>
                <a:lnTo>
                  <a:pt x="171591" y="85796"/>
                </a:lnTo>
                <a:lnTo>
                  <a:pt x="1657209" y="85796"/>
                </a:lnTo>
                <a:lnTo>
                  <a:pt x="1657209" y="0"/>
                </a:lnTo>
                <a:lnTo>
                  <a:pt x="1828800" y="171592"/>
                </a:lnTo>
                <a:lnTo>
                  <a:pt x="1657209" y="343183"/>
                </a:lnTo>
                <a:lnTo>
                  <a:pt x="1657209" y="257387"/>
                </a:lnTo>
                <a:lnTo>
                  <a:pt x="171591" y="257387"/>
                </a:lnTo>
                <a:lnTo>
                  <a:pt x="171591" y="343183"/>
                </a:lnTo>
                <a:lnTo>
                  <a:pt x="0" y="171592"/>
                </a:lnTo>
                <a:lnTo>
                  <a:pt x="171591"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4" name="Text 2"/>
          <p:cNvSpPr/>
          <p:nvPr/>
        </p:nvSpPr>
        <p:spPr>
          <a:xfrm>
            <a:off x="7346237" y="2641912"/>
            <a:ext cx="1828800" cy="343183"/>
          </a:xfrm>
          <a:custGeom>
            <a:avLst/>
            <a:gdLst/>
            <a:ahLst/>
            <a:cxnLst/>
            <a:rect l="l" t="t" r="r" b="b"/>
            <a:pathLst>
              <a:path w="1828800" h="343183">
                <a:moveTo>
                  <a:pt x="171591" y="0"/>
                </a:moveTo>
                <a:lnTo>
                  <a:pt x="171591" y="85796"/>
                </a:lnTo>
                <a:lnTo>
                  <a:pt x="1657209" y="85796"/>
                </a:lnTo>
                <a:lnTo>
                  <a:pt x="1657209" y="0"/>
                </a:lnTo>
                <a:lnTo>
                  <a:pt x="1828800" y="171592"/>
                </a:lnTo>
                <a:lnTo>
                  <a:pt x="1657209" y="343183"/>
                </a:lnTo>
                <a:lnTo>
                  <a:pt x="1657209" y="257387"/>
                </a:lnTo>
                <a:lnTo>
                  <a:pt x="171591" y="257387"/>
                </a:lnTo>
                <a:lnTo>
                  <a:pt x="171591" y="343183"/>
                </a:lnTo>
                <a:lnTo>
                  <a:pt x="0" y="171592"/>
                </a:lnTo>
                <a:lnTo>
                  <a:pt x="171591"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5" name="Text 3"/>
          <p:cNvSpPr/>
          <p:nvPr/>
        </p:nvSpPr>
        <p:spPr>
          <a:xfrm>
            <a:off x="855573" y="2641912"/>
            <a:ext cx="1828800" cy="343183"/>
          </a:xfrm>
          <a:custGeom>
            <a:avLst/>
            <a:gdLst/>
            <a:ahLst/>
            <a:cxnLst/>
            <a:rect l="l" t="t" r="r" b="b"/>
            <a:pathLst>
              <a:path w="1828800" h="343183">
                <a:moveTo>
                  <a:pt x="171591" y="0"/>
                </a:moveTo>
                <a:lnTo>
                  <a:pt x="171591" y="85796"/>
                </a:lnTo>
                <a:lnTo>
                  <a:pt x="1657209" y="85796"/>
                </a:lnTo>
                <a:lnTo>
                  <a:pt x="1657209" y="0"/>
                </a:lnTo>
                <a:lnTo>
                  <a:pt x="1828800" y="171592"/>
                </a:lnTo>
                <a:lnTo>
                  <a:pt x="1657209" y="343183"/>
                </a:lnTo>
                <a:lnTo>
                  <a:pt x="1657209" y="257387"/>
                </a:lnTo>
                <a:lnTo>
                  <a:pt x="171591" y="257387"/>
                </a:lnTo>
                <a:lnTo>
                  <a:pt x="171591" y="343183"/>
                </a:lnTo>
                <a:lnTo>
                  <a:pt x="0" y="171592"/>
                </a:lnTo>
                <a:lnTo>
                  <a:pt x="171591"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6" name="Text 4"/>
          <p:cNvSpPr/>
          <p:nvPr/>
        </p:nvSpPr>
        <p:spPr>
          <a:xfrm>
            <a:off x="1404213" y="2447789"/>
            <a:ext cx="731520" cy="731428"/>
          </a:xfrm>
          <a:custGeom>
            <a:avLst/>
            <a:gdLst/>
            <a:ahLst/>
            <a:cxnLst/>
            <a:rect l="l" t="t" r="r" b="b"/>
            <a:pathLst>
              <a:path w="731520" h="731428">
                <a:moveTo>
                  <a:pt x="731520" y="365714"/>
                </a:moveTo>
                <a:cubicBezTo>
                  <a:pt x="731520" y="567692"/>
                  <a:pt x="567764" y="731428"/>
                  <a:pt x="365760" y="731428"/>
                </a:cubicBezTo>
                <a:cubicBezTo>
                  <a:pt x="163756" y="731428"/>
                  <a:pt x="0" y="567692"/>
                  <a:pt x="0" y="365714"/>
                </a:cubicBezTo>
                <a:cubicBezTo>
                  <a:pt x="0" y="163736"/>
                  <a:pt x="163756" y="0"/>
                  <a:pt x="365760" y="0"/>
                </a:cubicBezTo>
                <a:cubicBezTo>
                  <a:pt x="567764" y="0"/>
                  <a:pt x="731520" y="163736"/>
                  <a:pt x="731520" y="365714"/>
                </a:cubicBezTo>
              </a:path>
            </a:pathLst>
          </a:custGeom>
          <a:solidFill>
            <a:srgbClr val="1A6847"/>
          </a:solidFill>
          <a:ln/>
        </p:spPr>
        <p:txBody>
          <a:bodyPr wrap="square" lIns="90000" tIns="46800" rIns="90000" bIns="46800" rtlCol="0" anchor="ctr"/>
          <a:lstStyle/>
          <a:p>
            <a:pPr algn="ctr" marL="0" indent="0">
              <a:lnSpc>
                <a:spcPct val="100000"/>
              </a:lnSpc>
              <a:buNone/>
            </a:pPr>
            <a:r>
              <a:rPr lang="en-US" sz="1600" dirty="0">
                <a:solidFill>
                  <a:srgbClr val="FFFFFF"/>
                </a:solidFill>
                <a:latin typeface="outfit semibold" pitchFamily="34" charset="0"/>
                <a:ea typeface="outfit semibold" pitchFamily="34" charset="-122"/>
                <a:cs typeface="outfit semibold" pitchFamily="34" charset="-120"/>
              </a:rPr>
              <a:t>01</a:t>
            </a:r>
            <a:endParaRPr lang="en-US" sz="1600" dirty="0"/>
          </a:p>
        </p:txBody>
      </p:sp>
      <p:sp>
        <p:nvSpPr>
          <p:cNvPr id="7" name="Text 5"/>
          <p:cNvSpPr/>
          <p:nvPr/>
        </p:nvSpPr>
        <p:spPr>
          <a:xfrm>
            <a:off x="3565603" y="2447789"/>
            <a:ext cx="731520" cy="731520"/>
          </a:xfrm>
          <a:custGeom>
            <a:avLst/>
            <a:gdLst/>
            <a:ahLst/>
            <a:cxnLst/>
            <a:rect l="l" t="t" r="r" b="b"/>
            <a:pathLst>
              <a:path w="731520" h="731520">
                <a:moveTo>
                  <a:pt x="731520" y="365760"/>
                </a:moveTo>
                <a:cubicBezTo>
                  <a:pt x="731520" y="567764"/>
                  <a:pt x="567764" y="731520"/>
                  <a:pt x="365760" y="731520"/>
                </a:cubicBezTo>
                <a:cubicBezTo>
                  <a:pt x="163756" y="731520"/>
                  <a:pt x="0" y="567764"/>
                  <a:pt x="0" y="365760"/>
                </a:cubicBezTo>
                <a:cubicBezTo>
                  <a:pt x="0" y="163756"/>
                  <a:pt x="163756" y="0"/>
                  <a:pt x="365760" y="0"/>
                </a:cubicBezTo>
                <a:cubicBezTo>
                  <a:pt x="567764" y="0"/>
                  <a:pt x="731520" y="163756"/>
                  <a:pt x="731520" y="365760"/>
                </a:cubicBezTo>
                <a:lnTo>
                  <a:pt x="731520" y="365760"/>
                </a:lnTo>
              </a:path>
            </a:pathLst>
          </a:custGeom>
          <a:solidFill>
            <a:srgbClr val="1A6847"/>
          </a:solidFill>
          <a:ln/>
        </p:spPr>
        <p:txBody>
          <a:bodyPr wrap="square" lIns="90000" tIns="46800" rIns="90000" bIns="46800" rtlCol="0" anchor="ctr"/>
          <a:lstStyle/>
          <a:p>
            <a:pPr algn="ctr" marL="0" indent="0">
              <a:lnSpc>
                <a:spcPct val="100000"/>
              </a:lnSpc>
              <a:buNone/>
            </a:pPr>
            <a:r>
              <a:rPr lang="en-US" sz="1600" dirty="0">
                <a:solidFill>
                  <a:srgbClr val="FFFFFF"/>
                </a:solidFill>
                <a:latin typeface="outfit semibold" pitchFamily="34" charset="0"/>
                <a:ea typeface="outfit semibold" pitchFamily="34" charset="-122"/>
                <a:cs typeface="outfit semibold" pitchFamily="34" charset="-120"/>
              </a:rPr>
              <a:t>02</a:t>
            </a:r>
            <a:endParaRPr lang="en-US" sz="1600" dirty="0"/>
          </a:p>
        </p:txBody>
      </p:sp>
      <p:sp>
        <p:nvSpPr>
          <p:cNvPr id="8" name="Text 6"/>
          <p:cNvSpPr/>
          <p:nvPr/>
        </p:nvSpPr>
        <p:spPr>
          <a:xfrm>
            <a:off x="5726993" y="2447789"/>
            <a:ext cx="731520" cy="731428"/>
          </a:xfrm>
          <a:custGeom>
            <a:avLst/>
            <a:gdLst/>
            <a:ahLst/>
            <a:cxnLst/>
            <a:rect l="l" t="t" r="r" b="b"/>
            <a:pathLst>
              <a:path w="731520" h="731428">
                <a:moveTo>
                  <a:pt x="731520" y="365714"/>
                </a:moveTo>
                <a:cubicBezTo>
                  <a:pt x="731520" y="567692"/>
                  <a:pt x="567764" y="731428"/>
                  <a:pt x="365760" y="731428"/>
                </a:cubicBezTo>
                <a:cubicBezTo>
                  <a:pt x="163756" y="731428"/>
                  <a:pt x="0" y="567692"/>
                  <a:pt x="0" y="365714"/>
                </a:cubicBezTo>
                <a:cubicBezTo>
                  <a:pt x="0" y="163736"/>
                  <a:pt x="163756" y="0"/>
                  <a:pt x="365760" y="0"/>
                </a:cubicBezTo>
                <a:cubicBezTo>
                  <a:pt x="567764" y="0"/>
                  <a:pt x="731520" y="163736"/>
                  <a:pt x="731520" y="365714"/>
                </a:cubicBezTo>
              </a:path>
            </a:pathLst>
          </a:custGeom>
          <a:solidFill>
            <a:srgbClr val="1A6847"/>
          </a:solidFill>
          <a:ln/>
        </p:spPr>
        <p:txBody>
          <a:bodyPr wrap="square" lIns="90000" tIns="46800" rIns="90000" bIns="46800" rtlCol="0" anchor="ctr"/>
          <a:lstStyle/>
          <a:p>
            <a:pPr algn="ctr" marL="0" indent="0">
              <a:lnSpc>
                <a:spcPct val="100000"/>
              </a:lnSpc>
              <a:buNone/>
            </a:pPr>
            <a:r>
              <a:rPr lang="en-US" sz="1600" dirty="0">
                <a:solidFill>
                  <a:srgbClr val="FFFFFF"/>
                </a:solidFill>
                <a:latin typeface="outfit semibold" pitchFamily="34" charset="0"/>
                <a:ea typeface="outfit semibold" pitchFamily="34" charset="-122"/>
                <a:cs typeface="outfit semibold" pitchFamily="34" charset="-120"/>
              </a:rPr>
              <a:t>03</a:t>
            </a:r>
            <a:endParaRPr lang="en-US" sz="1600" dirty="0"/>
          </a:p>
        </p:txBody>
      </p:sp>
      <p:sp>
        <p:nvSpPr>
          <p:cNvPr id="9" name="Text 7"/>
          <p:cNvSpPr/>
          <p:nvPr/>
        </p:nvSpPr>
        <p:spPr>
          <a:xfrm>
            <a:off x="855573" y="3878689"/>
            <a:ext cx="1828800" cy="1828800"/>
          </a:xfrm>
          <a:custGeom>
            <a:avLst/>
            <a:gdLst/>
            <a:ahLst/>
            <a:cxnLst/>
            <a:rect l="l" t="t" r="r" b="b"/>
            <a:pathLst>
              <a:path w="1828800" h="1828800">
                <a:moveTo>
                  <a:pt x="0" y="1828800"/>
                </a:moveTo>
                <a:lnTo>
                  <a:pt x="0" y="0"/>
                </a:lnTo>
                <a:lnTo>
                  <a:pt x="1828800" y="0"/>
                </a:lnTo>
                <a:lnTo>
                  <a:pt x="1828800" y="1828800"/>
                </a:lnTo>
                <a:lnTo>
                  <a:pt x="0" y="182880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Rising sea temperatures lead to stress in coral, causing them to expel the algae living in their tissues, turning them white.</a:t>
            </a:r>
            <a:endParaRPr lang="en-US" sz="1100" dirty="0"/>
          </a:p>
        </p:txBody>
      </p:sp>
      <p:sp>
        <p:nvSpPr>
          <p:cNvPr id="10" name="Text 8"/>
          <p:cNvSpPr/>
          <p:nvPr/>
        </p:nvSpPr>
        <p:spPr>
          <a:xfrm>
            <a:off x="855573" y="3351404"/>
            <a:ext cx="1828800" cy="411653"/>
          </a:xfrm>
          <a:custGeom>
            <a:avLst/>
            <a:gdLst/>
            <a:ahLst/>
            <a:cxnLst/>
            <a:rect l="l" t="t" r="r" b="b"/>
            <a:pathLst>
              <a:path w="1828800" h="411653">
                <a:moveTo>
                  <a:pt x="0" y="411653"/>
                </a:moveTo>
                <a:lnTo>
                  <a:pt x="0" y="0"/>
                </a:lnTo>
                <a:lnTo>
                  <a:pt x="1828800" y="0"/>
                </a:lnTo>
                <a:lnTo>
                  <a:pt x="182880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Coral Bleaching</a:t>
            </a:r>
            <a:endParaRPr lang="en-US" sz="1300" dirty="0"/>
          </a:p>
        </p:txBody>
      </p:sp>
      <p:sp>
        <p:nvSpPr>
          <p:cNvPr id="11" name="Text 9"/>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12" name="Text 10"/>
          <p:cNvSpPr/>
          <p:nvPr/>
        </p:nvSpPr>
        <p:spPr>
          <a:xfrm>
            <a:off x="860897"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3" name="Text 11"/>
          <p:cNvSpPr/>
          <p:nvPr/>
        </p:nvSpPr>
        <p:spPr>
          <a:xfrm>
            <a:off x="1182624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FFD600"/>
          </a:solidFill>
          <a:ln/>
        </p:spPr>
        <p:txBody>
          <a:bodyPr wrap="square" lIns="90000" tIns="46800" rIns="90000" bIns="46800" rtlCol="0" anchor="t"/>
          <a:lstStyle/>
          <a:p>
            <a:pPr algn="l" marL="0" indent="0">
              <a:lnSpc>
                <a:spcPct val="100000"/>
              </a:lnSpc>
              <a:buNone/>
            </a:pPr>
            <a:endParaRPr lang="en-US" sz="1800" dirty="0"/>
          </a:p>
        </p:txBody>
      </p:sp>
      <p:sp>
        <p:nvSpPr>
          <p:cNvPr id="14" name="Text 12"/>
          <p:cNvSpPr/>
          <p:nvPr/>
        </p:nvSpPr>
        <p:spPr>
          <a:xfrm>
            <a:off x="855573" y="447"/>
            <a:ext cx="10474360" cy="1828353"/>
          </a:xfrm>
          <a:custGeom>
            <a:avLst/>
            <a:gdLst/>
            <a:ahLst/>
            <a:cxnLst/>
            <a:rect l="l" t="t" r="r" b="b"/>
            <a:pathLst>
              <a:path w="10474360" h="1828353">
                <a:moveTo>
                  <a:pt x="0" y="1828353"/>
                </a:moveTo>
                <a:lnTo>
                  <a:pt x="0" y="0"/>
                </a:lnTo>
                <a:lnTo>
                  <a:pt x="10474360" y="0"/>
                </a:lnTo>
                <a:lnTo>
                  <a:pt x="10474360"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Coral Formations in Danger</a:t>
            </a:r>
            <a:endParaRPr lang="en-US" sz="3200" dirty="0"/>
          </a:p>
        </p:txBody>
      </p:sp>
      <p:sp>
        <p:nvSpPr>
          <p:cNvPr id="15" name="Text 13"/>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6" name="Text 14"/>
          <p:cNvSpPr/>
          <p:nvPr/>
        </p:nvSpPr>
        <p:spPr>
          <a:xfrm>
            <a:off x="5178353" y="3878689"/>
            <a:ext cx="1828800" cy="1828800"/>
          </a:xfrm>
          <a:custGeom>
            <a:avLst/>
            <a:gdLst/>
            <a:ahLst/>
            <a:cxnLst/>
            <a:rect l="l" t="t" r="r" b="b"/>
            <a:pathLst>
              <a:path w="1828800" h="1828800">
                <a:moveTo>
                  <a:pt x="0" y="1828800"/>
                </a:moveTo>
                <a:lnTo>
                  <a:pt x="0" y="0"/>
                </a:lnTo>
                <a:lnTo>
                  <a:pt x="1828800" y="0"/>
                </a:lnTo>
                <a:lnTo>
                  <a:pt x="1828800" y="1828800"/>
                </a:lnTo>
                <a:lnTo>
                  <a:pt x="0" y="182880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Unregulated fishing practices can disrupt the delicate balance of the reef ecosystem, impacting the health and diversity of coral formations.</a:t>
            </a:r>
            <a:endParaRPr lang="en-US" sz="1100" dirty="0"/>
          </a:p>
        </p:txBody>
      </p:sp>
      <p:sp>
        <p:nvSpPr>
          <p:cNvPr id="17" name="Text 15"/>
          <p:cNvSpPr/>
          <p:nvPr/>
        </p:nvSpPr>
        <p:spPr>
          <a:xfrm>
            <a:off x="5178353" y="3351404"/>
            <a:ext cx="1828800" cy="411653"/>
          </a:xfrm>
          <a:custGeom>
            <a:avLst/>
            <a:gdLst/>
            <a:ahLst/>
            <a:cxnLst/>
            <a:rect l="l" t="t" r="r" b="b"/>
            <a:pathLst>
              <a:path w="1828800" h="411653">
                <a:moveTo>
                  <a:pt x="0" y="411653"/>
                </a:moveTo>
                <a:lnTo>
                  <a:pt x="0" y="0"/>
                </a:lnTo>
                <a:lnTo>
                  <a:pt x="1828800" y="0"/>
                </a:lnTo>
                <a:lnTo>
                  <a:pt x="182880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Overfishing</a:t>
            </a:r>
            <a:endParaRPr lang="en-US" sz="1300" dirty="0"/>
          </a:p>
        </p:txBody>
      </p:sp>
      <p:sp>
        <p:nvSpPr>
          <p:cNvPr id="18" name="Text 16"/>
          <p:cNvSpPr/>
          <p:nvPr/>
        </p:nvSpPr>
        <p:spPr>
          <a:xfrm>
            <a:off x="3016963" y="3878689"/>
            <a:ext cx="1828800" cy="1828800"/>
          </a:xfrm>
          <a:custGeom>
            <a:avLst/>
            <a:gdLst/>
            <a:ahLst/>
            <a:cxnLst/>
            <a:rect l="l" t="t" r="r" b="b"/>
            <a:pathLst>
              <a:path w="1828800" h="1828800">
                <a:moveTo>
                  <a:pt x="0" y="1828800"/>
                </a:moveTo>
                <a:lnTo>
                  <a:pt x="0" y="0"/>
                </a:lnTo>
                <a:lnTo>
                  <a:pt x="1828800" y="0"/>
                </a:lnTo>
                <a:lnTo>
                  <a:pt x="1828800" y="1828800"/>
                </a:lnTo>
                <a:lnTo>
                  <a:pt x="0" y="182880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Increased carbon dioxide levels in the atmosphere are absorbed by the ocean, leading to a decrease in pH levels, making it harder for corals to build their calcium carbonate structures.</a:t>
            </a:r>
            <a:endParaRPr lang="en-US" sz="1100" dirty="0"/>
          </a:p>
        </p:txBody>
      </p:sp>
      <p:sp>
        <p:nvSpPr>
          <p:cNvPr id="19" name="Text 17"/>
          <p:cNvSpPr/>
          <p:nvPr/>
        </p:nvSpPr>
        <p:spPr>
          <a:xfrm>
            <a:off x="3016963" y="3351404"/>
            <a:ext cx="1828800" cy="411653"/>
          </a:xfrm>
          <a:custGeom>
            <a:avLst/>
            <a:gdLst/>
            <a:ahLst/>
            <a:cxnLst/>
            <a:rect l="l" t="t" r="r" b="b"/>
            <a:pathLst>
              <a:path w="1828800" h="411653">
                <a:moveTo>
                  <a:pt x="0" y="411653"/>
                </a:moveTo>
                <a:lnTo>
                  <a:pt x="0" y="0"/>
                </a:lnTo>
                <a:lnTo>
                  <a:pt x="1828800" y="0"/>
                </a:lnTo>
                <a:lnTo>
                  <a:pt x="182880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Ocean Acidification</a:t>
            </a:r>
            <a:endParaRPr lang="en-US" sz="1300" dirty="0"/>
          </a:p>
        </p:txBody>
      </p:sp>
      <p:sp>
        <p:nvSpPr>
          <p:cNvPr id="20" name="Text 18"/>
          <p:cNvSpPr/>
          <p:nvPr/>
        </p:nvSpPr>
        <p:spPr>
          <a:xfrm>
            <a:off x="7339743" y="3878689"/>
            <a:ext cx="1828800" cy="1828800"/>
          </a:xfrm>
          <a:custGeom>
            <a:avLst/>
            <a:gdLst/>
            <a:ahLst/>
            <a:cxnLst/>
            <a:rect l="l" t="t" r="r" b="b"/>
            <a:pathLst>
              <a:path w="1828800" h="1828800">
                <a:moveTo>
                  <a:pt x="0" y="1828800"/>
                </a:moveTo>
                <a:lnTo>
                  <a:pt x="0" y="0"/>
                </a:lnTo>
                <a:lnTo>
                  <a:pt x="1828800" y="0"/>
                </a:lnTo>
                <a:lnTo>
                  <a:pt x="1828800" y="1828800"/>
                </a:lnTo>
                <a:lnTo>
                  <a:pt x="0" y="182880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Runoff from land-based activities introduces pollutants such as chemicals and plastics into the ocean, further endangering coral health.</a:t>
            </a:r>
            <a:endParaRPr lang="en-US" sz="1100" dirty="0"/>
          </a:p>
        </p:txBody>
      </p:sp>
      <p:sp>
        <p:nvSpPr>
          <p:cNvPr id="21" name="Text 19"/>
          <p:cNvSpPr/>
          <p:nvPr/>
        </p:nvSpPr>
        <p:spPr>
          <a:xfrm>
            <a:off x="7339743" y="3351404"/>
            <a:ext cx="1828800" cy="411653"/>
          </a:xfrm>
          <a:custGeom>
            <a:avLst/>
            <a:gdLst/>
            <a:ahLst/>
            <a:cxnLst/>
            <a:rect l="l" t="t" r="r" b="b"/>
            <a:pathLst>
              <a:path w="1828800" h="411653">
                <a:moveTo>
                  <a:pt x="0" y="411653"/>
                </a:moveTo>
                <a:lnTo>
                  <a:pt x="0" y="0"/>
                </a:lnTo>
                <a:lnTo>
                  <a:pt x="1828800" y="0"/>
                </a:lnTo>
                <a:lnTo>
                  <a:pt x="182880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Pollution</a:t>
            </a:r>
            <a:endParaRPr lang="en-US" sz="1300" dirty="0"/>
          </a:p>
        </p:txBody>
      </p:sp>
      <p:sp>
        <p:nvSpPr>
          <p:cNvPr id="22" name="Text 20"/>
          <p:cNvSpPr/>
          <p:nvPr/>
        </p:nvSpPr>
        <p:spPr>
          <a:xfrm>
            <a:off x="7888383" y="2447789"/>
            <a:ext cx="731520" cy="731428"/>
          </a:xfrm>
          <a:custGeom>
            <a:avLst/>
            <a:gdLst/>
            <a:ahLst/>
            <a:cxnLst/>
            <a:rect l="l" t="t" r="r" b="b"/>
            <a:pathLst>
              <a:path w="731520" h="731428">
                <a:moveTo>
                  <a:pt x="731520" y="365714"/>
                </a:moveTo>
                <a:cubicBezTo>
                  <a:pt x="731520" y="567692"/>
                  <a:pt x="567764" y="731428"/>
                  <a:pt x="365760" y="731428"/>
                </a:cubicBezTo>
                <a:cubicBezTo>
                  <a:pt x="163756" y="731428"/>
                  <a:pt x="0" y="567692"/>
                  <a:pt x="0" y="365714"/>
                </a:cubicBezTo>
                <a:cubicBezTo>
                  <a:pt x="0" y="163736"/>
                  <a:pt x="163756" y="0"/>
                  <a:pt x="365760" y="0"/>
                </a:cubicBezTo>
                <a:cubicBezTo>
                  <a:pt x="567764" y="0"/>
                  <a:pt x="731520" y="163736"/>
                  <a:pt x="731520" y="365714"/>
                </a:cubicBezTo>
              </a:path>
            </a:pathLst>
          </a:custGeom>
          <a:solidFill>
            <a:srgbClr val="1A6847"/>
          </a:solidFill>
          <a:ln/>
        </p:spPr>
        <p:txBody>
          <a:bodyPr wrap="square" lIns="90000" tIns="46800" rIns="90000" bIns="46800" rtlCol="0" anchor="ctr"/>
          <a:lstStyle/>
          <a:p>
            <a:pPr algn="ctr" marL="0" indent="0">
              <a:lnSpc>
                <a:spcPct val="100000"/>
              </a:lnSpc>
              <a:buNone/>
            </a:pPr>
            <a:r>
              <a:rPr lang="en-US" sz="1600" dirty="0">
                <a:solidFill>
                  <a:srgbClr val="FFFFFF"/>
                </a:solidFill>
                <a:latin typeface="outfit semibold" pitchFamily="34" charset="0"/>
                <a:ea typeface="outfit semibold" pitchFamily="34" charset="-122"/>
                <a:cs typeface="outfit semibold" pitchFamily="34" charset="-120"/>
              </a:rPr>
              <a:t>04</a:t>
            </a:r>
            <a:endParaRPr lang="en-US" sz="1600" dirty="0"/>
          </a:p>
        </p:txBody>
      </p:sp>
      <p:sp>
        <p:nvSpPr>
          <p:cNvPr id="23" name="Text 21"/>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9</a:t>
            </a:r>
            <a:endParaRPr lang="en-US" sz="1600" dirty="0"/>
          </a:p>
        </p:txBody>
      </p:sp>
      <p:sp>
        <p:nvSpPr>
          <p:cNvPr id="24" name="Text 22"/>
          <p:cNvSpPr/>
          <p:nvPr/>
        </p:nvSpPr>
        <p:spPr>
          <a:xfrm>
            <a:off x="9501133" y="3878689"/>
            <a:ext cx="1828800" cy="1828800"/>
          </a:xfrm>
          <a:custGeom>
            <a:avLst/>
            <a:gdLst/>
            <a:ahLst/>
            <a:cxnLst/>
            <a:rect l="l" t="t" r="r" b="b"/>
            <a:pathLst>
              <a:path w="1828800" h="1828800">
                <a:moveTo>
                  <a:pt x="0" y="1828800"/>
                </a:moveTo>
                <a:lnTo>
                  <a:pt x="0" y="0"/>
                </a:lnTo>
                <a:lnTo>
                  <a:pt x="1828800" y="0"/>
                </a:lnTo>
                <a:lnTo>
                  <a:pt x="1828800" y="1828800"/>
                </a:lnTo>
                <a:lnTo>
                  <a:pt x="0" y="1828800"/>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Activities like anchoring, diving, and coastal development can directly damage coral formations, leading to their decline.</a:t>
            </a:r>
            <a:endParaRPr lang="en-US" sz="1100" dirty="0"/>
          </a:p>
        </p:txBody>
      </p:sp>
      <p:sp>
        <p:nvSpPr>
          <p:cNvPr id="25" name="Text 23"/>
          <p:cNvSpPr/>
          <p:nvPr/>
        </p:nvSpPr>
        <p:spPr>
          <a:xfrm>
            <a:off x="9501133" y="3351404"/>
            <a:ext cx="1828800" cy="411653"/>
          </a:xfrm>
          <a:custGeom>
            <a:avLst/>
            <a:gdLst/>
            <a:ahLst/>
            <a:cxnLst/>
            <a:rect l="l" t="t" r="r" b="b"/>
            <a:pathLst>
              <a:path w="1828800" h="411653">
                <a:moveTo>
                  <a:pt x="0" y="411653"/>
                </a:moveTo>
                <a:lnTo>
                  <a:pt x="0" y="0"/>
                </a:lnTo>
                <a:lnTo>
                  <a:pt x="1828800" y="0"/>
                </a:lnTo>
                <a:lnTo>
                  <a:pt x="182880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Physical Damage</a:t>
            </a:r>
            <a:endParaRPr lang="en-US" sz="1300" dirty="0"/>
          </a:p>
        </p:txBody>
      </p:sp>
      <p:sp>
        <p:nvSpPr>
          <p:cNvPr id="26" name="Text 24"/>
          <p:cNvSpPr/>
          <p:nvPr/>
        </p:nvSpPr>
        <p:spPr>
          <a:xfrm>
            <a:off x="9507627" y="2641912"/>
            <a:ext cx="1828800" cy="343183"/>
          </a:xfrm>
          <a:custGeom>
            <a:avLst/>
            <a:gdLst/>
            <a:ahLst/>
            <a:cxnLst/>
            <a:rect l="l" t="t" r="r" b="b"/>
            <a:pathLst>
              <a:path w="1828800" h="343183">
                <a:moveTo>
                  <a:pt x="171591" y="0"/>
                </a:moveTo>
                <a:lnTo>
                  <a:pt x="171591" y="85796"/>
                </a:lnTo>
                <a:lnTo>
                  <a:pt x="1657209" y="85796"/>
                </a:lnTo>
                <a:lnTo>
                  <a:pt x="1657209" y="0"/>
                </a:lnTo>
                <a:lnTo>
                  <a:pt x="1828800" y="171592"/>
                </a:lnTo>
                <a:lnTo>
                  <a:pt x="1657209" y="343183"/>
                </a:lnTo>
                <a:lnTo>
                  <a:pt x="1657209" y="257387"/>
                </a:lnTo>
                <a:lnTo>
                  <a:pt x="171591" y="257387"/>
                </a:lnTo>
                <a:lnTo>
                  <a:pt x="171591" y="343183"/>
                </a:lnTo>
                <a:lnTo>
                  <a:pt x="0" y="171592"/>
                </a:lnTo>
                <a:lnTo>
                  <a:pt x="171591"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27" name="Text 25"/>
          <p:cNvSpPr/>
          <p:nvPr/>
        </p:nvSpPr>
        <p:spPr>
          <a:xfrm>
            <a:off x="10056267" y="2447789"/>
            <a:ext cx="731520" cy="731428"/>
          </a:xfrm>
          <a:custGeom>
            <a:avLst/>
            <a:gdLst/>
            <a:ahLst/>
            <a:cxnLst/>
            <a:rect l="l" t="t" r="r" b="b"/>
            <a:pathLst>
              <a:path w="731520" h="731428">
                <a:moveTo>
                  <a:pt x="731520" y="365714"/>
                </a:moveTo>
                <a:cubicBezTo>
                  <a:pt x="731520" y="567692"/>
                  <a:pt x="567764" y="731428"/>
                  <a:pt x="365760" y="731428"/>
                </a:cubicBezTo>
                <a:cubicBezTo>
                  <a:pt x="163756" y="731428"/>
                  <a:pt x="0" y="567692"/>
                  <a:pt x="0" y="365714"/>
                </a:cubicBezTo>
                <a:cubicBezTo>
                  <a:pt x="0" y="163736"/>
                  <a:pt x="163756" y="0"/>
                  <a:pt x="365760" y="0"/>
                </a:cubicBezTo>
                <a:cubicBezTo>
                  <a:pt x="567764" y="0"/>
                  <a:pt x="731520" y="163736"/>
                  <a:pt x="731520" y="365714"/>
                </a:cubicBezTo>
              </a:path>
            </a:pathLst>
          </a:custGeom>
          <a:solidFill>
            <a:srgbClr val="1A6847"/>
          </a:solidFill>
          <a:ln/>
        </p:spPr>
        <p:txBody>
          <a:bodyPr wrap="square" lIns="90000" tIns="46800" rIns="90000" bIns="46800" rtlCol="0" anchor="ctr"/>
          <a:lstStyle/>
          <a:p>
            <a:pPr algn="ctr" marL="0" indent="0">
              <a:lnSpc>
                <a:spcPct val="100000"/>
              </a:lnSpc>
              <a:buNone/>
            </a:pPr>
            <a:r>
              <a:rPr lang="en-US" sz="1600" dirty="0">
                <a:solidFill>
                  <a:srgbClr val="FFFFFF"/>
                </a:solidFill>
                <a:latin typeface="outfit semibold" pitchFamily="34" charset="0"/>
                <a:ea typeface="outfit semibold" pitchFamily="34" charset="-122"/>
                <a:cs typeface="outfit semibold" pitchFamily="34" charset="-120"/>
              </a:rPr>
              <a:t>05</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3" name="Text 1"/>
          <p:cNvSpPr/>
          <p:nvPr/>
        </p:nvSpPr>
        <p:spPr>
          <a:xfrm>
            <a:off x="8077200" y="0"/>
            <a:ext cx="4114800" cy="6858000"/>
          </a:xfrm>
          <a:custGeom>
            <a:avLst/>
            <a:gdLst/>
            <a:ahLst/>
            <a:cxnLst/>
            <a:rect l="l" t="t" r="r" b="b"/>
            <a:pathLst>
              <a:path w="4114800" h="6858000">
                <a:moveTo>
                  <a:pt x="0" y="6858000"/>
                </a:moveTo>
                <a:lnTo>
                  <a:pt x="0" y="0"/>
                </a:lnTo>
                <a:lnTo>
                  <a:pt x="4114800" y="0"/>
                </a:lnTo>
                <a:lnTo>
                  <a:pt x="4114800" y="6858000"/>
                </a:lnTo>
                <a:lnTo>
                  <a:pt x="0" y="6858000"/>
                </a:lnTo>
              </a:path>
            </a:pathLst>
          </a:custGeom>
          <a:blipFill>
            <a:blip r:embed="rId1"/>
            <a:srcRect l="25180" r="25180" t="0" b="0"/>
            <a:stretch/>
          </a:blipFill>
          <a:ln/>
        </p:spPr>
        <p:txBody>
          <a:bodyPr wrap="square" lIns="90000" tIns="46800" rIns="90000" bIns="46800" rtlCol="0" anchor="ctr"/>
          <a:lstStyle/>
          <a:p>
            <a:pPr indent="0" marL="0">
              <a:buNone/>
            </a:pPr>
            <a:endParaRPr lang="en-US" dirty="0"/>
          </a:p>
        </p:txBody>
      </p:sp>
      <p:sp>
        <p:nvSpPr>
          <p:cNvPr id="4" name="Text 2"/>
          <p:cNvSpPr/>
          <p:nvPr/>
        </p:nvSpPr>
        <p:spPr>
          <a:xfrm>
            <a:off x="7993486" y="447"/>
            <a:ext cx="92364" cy="1828800"/>
          </a:xfrm>
          <a:custGeom>
            <a:avLst/>
            <a:gdLst/>
            <a:ahLst/>
            <a:cxnLst/>
            <a:rect l="l" t="t" r="r" b="b"/>
            <a:pathLst>
              <a:path w="92364" h="1828800">
                <a:moveTo>
                  <a:pt x="0" y="1828800"/>
                </a:moveTo>
                <a:lnTo>
                  <a:pt x="0" y="0"/>
                </a:lnTo>
                <a:lnTo>
                  <a:pt x="92364" y="0"/>
                </a:lnTo>
                <a:lnTo>
                  <a:pt x="92364" y="1828800"/>
                </a:lnTo>
                <a:lnTo>
                  <a:pt x="0" y="1828800"/>
                </a:lnTo>
              </a:path>
            </a:pathLst>
          </a:custGeom>
          <a:solidFill>
            <a:srgbClr val="FFD600"/>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822960" y="2060452"/>
            <a:ext cx="6550114" cy="4044784"/>
          </a:xfrm>
          <a:custGeom>
            <a:avLst/>
            <a:gdLst/>
            <a:ahLst/>
            <a:cxnLst/>
            <a:rect l="l" t="t" r="r" b="b"/>
            <a:pathLst>
              <a:path w="6550114" h="4044784">
                <a:moveTo>
                  <a:pt x="0" y="4044784"/>
                </a:moveTo>
                <a:lnTo>
                  <a:pt x="0" y="0"/>
                </a:lnTo>
                <a:lnTo>
                  <a:pt x="6550114" y="0"/>
                </a:lnTo>
                <a:lnTo>
                  <a:pt x="6550114" y="4044784"/>
                </a:lnTo>
                <a:lnTo>
                  <a:pt x="0" y="4044784"/>
                </a:lnTo>
              </a:path>
            </a:pathLst>
          </a:custGeom>
          <a:noFill/>
          <a:ln/>
        </p:spPr>
        <p:txBody>
          <a:bodyPr wrap="square" lIns="0" tIns="0" rIns="0" bIns="0" rtlCol="0" anchor="t" numCol="2" spcCol="177800"/>
          <a:lstStyle/>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Rising Sea Temperatures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The Great Barrier Reef has experienced a 0.7°C increase in sea temperatures over the past century.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Coral Bleaching Events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Severe coral bleaching events have become more frequent, with 50% of the reef affected in 2016 and 2017.</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Ocean Acidification</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The increasing levels of carbon dioxide in the atmosphere have led to ocean acidification, impacting the reef's ability to calcify.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Loss of Biodiversity</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The Great Barrier Reef has lost half of its coral cover in the last 30 years, leading to a decline in marine biodiversity.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Urgent Conservation Efforts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Collaborative efforts are underway to protect and restore the reef, including marine park management and reducing carbon emissions.</a:t>
            </a:r>
            <a:endParaRPr lang="en-US" sz="1400" dirty="0"/>
          </a:p>
        </p:txBody>
      </p:sp>
      <p:sp>
        <p:nvSpPr>
          <p:cNvPr id="6" name="Text 4"/>
          <p:cNvSpPr/>
          <p:nvPr/>
        </p:nvSpPr>
        <p:spPr>
          <a:xfrm>
            <a:off x="82296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7" name="Text 5"/>
          <p:cNvSpPr/>
          <p:nvPr/>
        </p:nvSpPr>
        <p:spPr>
          <a:xfrm>
            <a:off x="830656" y="447"/>
            <a:ext cx="6542108" cy="1828353"/>
          </a:xfrm>
          <a:custGeom>
            <a:avLst/>
            <a:gdLst/>
            <a:ahLst/>
            <a:cxnLst/>
            <a:rect l="l" t="t" r="r" b="b"/>
            <a:pathLst>
              <a:path w="6542108" h="1828353">
                <a:moveTo>
                  <a:pt x="0" y="1828353"/>
                </a:moveTo>
                <a:lnTo>
                  <a:pt x="0" y="0"/>
                </a:lnTo>
                <a:lnTo>
                  <a:pt x="6542108" y="0"/>
                </a:lnTo>
                <a:lnTo>
                  <a:pt x="6542108"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Global Environmental Transformation</a:t>
            </a:r>
            <a:endParaRPr lang="en-US" sz="3200" dirty="0"/>
          </a:p>
        </p:txBody>
      </p:sp>
      <p:sp>
        <p:nvSpPr>
          <p:cNvPr id="8" name="Text 6"/>
          <p:cNvSpPr/>
          <p:nvPr/>
        </p:nvSpPr>
        <p:spPr>
          <a:xfrm>
            <a:off x="7193195"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10</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3" name="Text 1"/>
          <p:cNvSpPr/>
          <p:nvPr/>
        </p:nvSpPr>
        <p:spPr>
          <a:xfrm>
            <a:off x="8077200" y="0"/>
            <a:ext cx="4114800" cy="6858000"/>
          </a:xfrm>
          <a:custGeom>
            <a:avLst/>
            <a:gdLst/>
            <a:ahLst/>
            <a:cxnLst/>
            <a:rect l="l" t="t" r="r" b="b"/>
            <a:pathLst>
              <a:path w="4114800" h="6858000">
                <a:moveTo>
                  <a:pt x="0" y="6858000"/>
                </a:moveTo>
                <a:lnTo>
                  <a:pt x="0" y="0"/>
                </a:lnTo>
                <a:lnTo>
                  <a:pt x="4114800" y="0"/>
                </a:lnTo>
                <a:lnTo>
                  <a:pt x="4114800" y="6858000"/>
                </a:lnTo>
                <a:lnTo>
                  <a:pt x="0" y="6858000"/>
                </a:lnTo>
              </a:path>
            </a:pathLst>
          </a:custGeom>
          <a:blipFill>
            <a:blip r:embed="rId1"/>
            <a:srcRect l="30008" r="30008" t="0" b="0"/>
            <a:stretch/>
          </a:blipFill>
          <a:ln/>
        </p:spPr>
        <p:txBody>
          <a:bodyPr wrap="square" lIns="90000" tIns="46800" rIns="90000" bIns="46800" rtlCol="0" anchor="ctr"/>
          <a:lstStyle/>
          <a:p>
            <a:pPr indent="0" marL="0">
              <a:buNone/>
            </a:pPr>
            <a:endParaRPr lang="en-US" dirty="0"/>
          </a:p>
        </p:txBody>
      </p:sp>
      <p:sp>
        <p:nvSpPr>
          <p:cNvPr id="4" name="Text 2"/>
          <p:cNvSpPr/>
          <p:nvPr/>
        </p:nvSpPr>
        <p:spPr>
          <a:xfrm>
            <a:off x="7993486" y="447"/>
            <a:ext cx="92364" cy="1828800"/>
          </a:xfrm>
          <a:custGeom>
            <a:avLst/>
            <a:gdLst/>
            <a:ahLst/>
            <a:cxnLst/>
            <a:rect l="l" t="t" r="r" b="b"/>
            <a:pathLst>
              <a:path w="92364" h="1828800">
                <a:moveTo>
                  <a:pt x="0" y="1828800"/>
                </a:moveTo>
                <a:lnTo>
                  <a:pt x="0" y="0"/>
                </a:lnTo>
                <a:lnTo>
                  <a:pt x="92364" y="0"/>
                </a:lnTo>
                <a:lnTo>
                  <a:pt x="92364" y="1828800"/>
                </a:lnTo>
                <a:lnTo>
                  <a:pt x="0" y="1828800"/>
                </a:lnTo>
              </a:path>
            </a:pathLst>
          </a:custGeom>
          <a:solidFill>
            <a:srgbClr val="FFD600"/>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822960" y="2060452"/>
            <a:ext cx="6550114" cy="4044784"/>
          </a:xfrm>
          <a:custGeom>
            <a:avLst/>
            <a:gdLst/>
            <a:ahLst/>
            <a:cxnLst/>
            <a:rect l="l" t="t" r="r" b="b"/>
            <a:pathLst>
              <a:path w="6550114" h="4044784">
                <a:moveTo>
                  <a:pt x="0" y="4044784"/>
                </a:moveTo>
                <a:lnTo>
                  <a:pt x="0" y="0"/>
                </a:lnTo>
                <a:lnTo>
                  <a:pt x="6550114" y="0"/>
                </a:lnTo>
                <a:lnTo>
                  <a:pt x="6550114" y="4044784"/>
                </a:lnTo>
                <a:lnTo>
                  <a:pt x="0" y="4044784"/>
                </a:lnTo>
              </a:path>
            </a:pathLst>
          </a:custGeom>
          <a:noFill/>
          <a:ln/>
        </p:spPr>
        <p:txBody>
          <a:bodyPr wrap="square" lIns="0" tIns="0" rIns="0" bIns="0" rtlCol="0" anchor="t" numCol="2" spcCol="177800"/>
          <a:lstStyle/>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Declining Coral Cover</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The Great Barrier Reef has experienced a significant decline in coral cover, with over 50% loss in the last three decades.</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Impact of Climate Change</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Rising sea temperatures and ocean acidification are major threats to the reef's delicate ecosystem, leading to coral bleaching and reduced biodiversity.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Loss of Marine Species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The degradation of the Great Barrier Reef puts at risk thousands of marine species that depend on its habitats for survival.</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Tourism and Economy</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The reef supports a multi-billion dollar tourism industry in Australia, and its decline could have severe economic repercussions.</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Global Significance</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As one of the world's most iconic marine ecosystems, the preservation of the Great Barrier Reef is crucial for global biodiversity and climate resilience.</a:t>
            </a:r>
            <a:endParaRPr lang="en-US" sz="1400" dirty="0"/>
          </a:p>
        </p:txBody>
      </p:sp>
      <p:sp>
        <p:nvSpPr>
          <p:cNvPr id="6" name="Text 4"/>
          <p:cNvSpPr/>
          <p:nvPr/>
        </p:nvSpPr>
        <p:spPr>
          <a:xfrm>
            <a:off x="82296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7" name="Text 5"/>
          <p:cNvSpPr/>
          <p:nvPr/>
        </p:nvSpPr>
        <p:spPr>
          <a:xfrm>
            <a:off x="830656" y="447"/>
            <a:ext cx="6542108" cy="1828353"/>
          </a:xfrm>
          <a:custGeom>
            <a:avLst/>
            <a:gdLst/>
            <a:ahLst/>
            <a:cxnLst/>
            <a:rect l="l" t="t" r="r" b="b"/>
            <a:pathLst>
              <a:path w="6542108" h="1828353">
                <a:moveTo>
                  <a:pt x="0" y="1828353"/>
                </a:moveTo>
                <a:lnTo>
                  <a:pt x="0" y="0"/>
                </a:lnTo>
                <a:lnTo>
                  <a:pt x="6542108" y="0"/>
                </a:lnTo>
                <a:lnTo>
                  <a:pt x="6542108"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The Urgent Need for Conservation Efforts</a:t>
            </a:r>
            <a:endParaRPr lang="en-US" sz="3200" dirty="0"/>
          </a:p>
        </p:txBody>
      </p:sp>
      <p:sp>
        <p:nvSpPr>
          <p:cNvPr id="8" name="Text 6"/>
          <p:cNvSpPr/>
          <p:nvPr/>
        </p:nvSpPr>
        <p:spPr>
          <a:xfrm>
            <a:off x="7193195"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11</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3" name="Text 1"/>
          <p:cNvSpPr/>
          <p:nvPr/>
        </p:nvSpPr>
        <p:spPr>
          <a:xfrm>
            <a:off x="8077200" y="0"/>
            <a:ext cx="4114800" cy="6858000"/>
          </a:xfrm>
          <a:custGeom>
            <a:avLst/>
            <a:gdLst/>
            <a:ahLst/>
            <a:cxnLst/>
            <a:rect l="l" t="t" r="r" b="b"/>
            <a:pathLst>
              <a:path w="4114800" h="6858000">
                <a:moveTo>
                  <a:pt x="0" y="6858000"/>
                </a:moveTo>
                <a:lnTo>
                  <a:pt x="0" y="0"/>
                </a:lnTo>
                <a:lnTo>
                  <a:pt x="4114800" y="0"/>
                </a:lnTo>
                <a:lnTo>
                  <a:pt x="4114800" y="6858000"/>
                </a:lnTo>
                <a:lnTo>
                  <a:pt x="0" y="6858000"/>
                </a:lnTo>
              </a:path>
            </a:pathLst>
          </a:custGeom>
          <a:blipFill>
            <a:blip r:embed="rId1"/>
            <a:srcRect l="30008" r="30008" t="0" b="0"/>
            <a:stretch/>
          </a:blipFill>
          <a:ln/>
        </p:spPr>
        <p:txBody>
          <a:bodyPr wrap="square" lIns="90000" tIns="46800" rIns="90000" bIns="46800" rtlCol="0" anchor="ctr"/>
          <a:lstStyle/>
          <a:p>
            <a:pPr indent="0" marL="0">
              <a:buNone/>
            </a:pPr>
            <a:endParaRPr lang="en-US" dirty="0"/>
          </a:p>
        </p:txBody>
      </p:sp>
      <p:sp>
        <p:nvSpPr>
          <p:cNvPr id="4" name="Text 2"/>
          <p:cNvSpPr/>
          <p:nvPr/>
        </p:nvSpPr>
        <p:spPr>
          <a:xfrm>
            <a:off x="7993486" y="447"/>
            <a:ext cx="92364" cy="1828800"/>
          </a:xfrm>
          <a:custGeom>
            <a:avLst/>
            <a:gdLst/>
            <a:ahLst/>
            <a:cxnLst/>
            <a:rect l="l" t="t" r="r" b="b"/>
            <a:pathLst>
              <a:path w="92364" h="1828800">
                <a:moveTo>
                  <a:pt x="0" y="1828800"/>
                </a:moveTo>
                <a:lnTo>
                  <a:pt x="0" y="0"/>
                </a:lnTo>
                <a:lnTo>
                  <a:pt x="92364" y="0"/>
                </a:lnTo>
                <a:lnTo>
                  <a:pt x="92364" y="1828800"/>
                </a:lnTo>
                <a:lnTo>
                  <a:pt x="0" y="1828800"/>
                </a:lnTo>
              </a:path>
            </a:pathLst>
          </a:custGeom>
          <a:solidFill>
            <a:srgbClr val="FFD600"/>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822960" y="2060452"/>
            <a:ext cx="6550114" cy="4044784"/>
          </a:xfrm>
          <a:custGeom>
            <a:avLst/>
            <a:gdLst/>
            <a:ahLst/>
            <a:cxnLst/>
            <a:rect l="l" t="t" r="r" b="b"/>
            <a:pathLst>
              <a:path w="6550114" h="4044784">
                <a:moveTo>
                  <a:pt x="0" y="4044784"/>
                </a:moveTo>
                <a:lnTo>
                  <a:pt x="0" y="0"/>
                </a:lnTo>
                <a:lnTo>
                  <a:pt x="6550114" y="0"/>
                </a:lnTo>
                <a:lnTo>
                  <a:pt x="6550114" y="4044784"/>
                </a:lnTo>
                <a:lnTo>
                  <a:pt x="0" y="4044784"/>
                </a:lnTo>
              </a:path>
            </a:pathLst>
          </a:custGeom>
          <a:noFill/>
          <a:ln/>
        </p:spPr>
        <p:txBody>
          <a:bodyPr wrap="square" lIns="0" tIns="0" rIns="0" bIns="0" rtlCol="0" anchor="t" numCol="2" spcCol="177800"/>
          <a:lstStyle/>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Climate Change</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Rising sea temperatures leading to coral bleaching</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Increased frequency of extreme weather events</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Ocean Acidification</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Absorption of excess carbon dioxide causing a decrease in pH levels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Impacting coral growth and marine life</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Pollution</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Runoff from agriculture</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Coastal development</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Marine debris harming water quality and marine species</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Overfishing</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Unsustainable fishing practices depleting fish populations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Disrupting the reef's delicate ecosystem</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Crown-of-Thorns Starfish</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Outbreaks of these coral-eating starfish causing significant damage to coral reefs</a:t>
            </a:r>
            <a:endParaRPr lang="en-US" sz="1400" dirty="0"/>
          </a:p>
        </p:txBody>
      </p:sp>
      <p:sp>
        <p:nvSpPr>
          <p:cNvPr id="6" name="Text 4"/>
          <p:cNvSpPr/>
          <p:nvPr/>
        </p:nvSpPr>
        <p:spPr>
          <a:xfrm>
            <a:off x="82296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7" name="Text 5"/>
          <p:cNvSpPr/>
          <p:nvPr/>
        </p:nvSpPr>
        <p:spPr>
          <a:xfrm>
            <a:off x="830656" y="447"/>
            <a:ext cx="6542108" cy="1828353"/>
          </a:xfrm>
          <a:custGeom>
            <a:avLst/>
            <a:gdLst/>
            <a:ahLst/>
            <a:cxnLst/>
            <a:rect l="l" t="t" r="r" b="b"/>
            <a:pathLst>
              <a:path w="6542108" h="1828353">
                <a:moveTo>
                  <a:pt x="0" y="1828353"/>
                </a:moveTo>
                <a:lnTo>
                  <a:pt x="0" y="0"/>
                </a:lnTo>
                <a:lnTo>
                  <a:pt x="6542108" y="0"/>
                </a:lnTo>
                <a:lnTo>
                  <a:pt x="6542108"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Threats to the Great Barrier Reef</a:t>
            </a:r>
            <a:endParaRPr lang="en-US" sz="3200" dirty="0"/>
          </a:p>
        </p:txBody>
      </p:sp>
      <p:sp>
        <p:nvSpPr>
          <p:cNvPr id="8" name="Text 6"/>
          <p:cNvSpPr/>
          <p:nvPr/>
        </p:nvSpPr>
        <p:spPr>
          <a:xfrm>
            <a:off x="7193195"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12</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3" name="Text 1"/>
          <p:cNvSpPr/>
          <p:nvPr/>
        </p:nvSpPr>
        <p:spPr>
          <a:xfrm>
            <a:off x="8077200" y="0"/>
            <a:ext cx="4114800" cy="6858000"/>
          </a:xfrm>
          <a:custGeom>
            <a:avLst/>
            <a:gdLst/>
            <a:ahLst/>
            <a:cxnLst/>
            <a:rect l="l" t="t" r="r" b="b"/>
            <a:pathLst>
              <a:path w="4114800" h="6858000">
                <a:moveTo>
                  <a:pt x="0" y="6858000"/>
                </a:moveTo>
                <a:lnTo>
                  <a:pt x="0" y="0"/>
                </a:lnTo>
                <a:lnTo>
                  <a:pt x="4114800" y="0"/>
                </a:lnTo>
                <a:lnTo>
                  <a:pt x="4114800" y="6858000"/>
                </a:lnTo>
                <a:lnTo>
                  <a:pt x="0" y="6858000"/>
                </a:lnTo>
              </a:path>
            </a:pathLst>
          </a:custGeom>
          <a:blipFill>
            <a:blip r:embed="rId1"/>
            <a:srcRect l="33125" r="33125" t="0" b="0"/>
            <a:stretch/>
          </a:blipFill>
          <a:ln/>
        </p:spPr>
        <p:txBody>
          <a:bodyPr wrap="square" lIns="90000" tIns="46800" rIns="90000" bIns="46800" rtlCol="0" anchor="ctr"/>
          <a:lstStyle/>
          <a:p>
            <a:pPr indent="0" marL="0">
              <a:buNone/>
            </a:pPr>
            <a:endParaRPr lang="en-US" dirty="0"/>
          </a:p>
        </p:txBody>
      </p:sp>
      <p:sp>
        <p:nvSpPr>
          <p:cNvPr id="4" name="Text 2"/>
          <p:cNvSpPr/>
          <p:nvPr/>
        </p:nvSpPr>
        <p:spPr>
          <a:xfrm>
            <a:off x="7993486" y="447"/>
            <a:ext cx="92364" cy="1828800"/>
          </a:xfrm>
          <a:custGeom>
            <a:avLst/>
            <a:gdLst/>
            <a:ahLst/>
            <a:cxnLst/>
            <a:rect l="l" t="t" r="r" b="b"/>
            <a:pathLst>
              <a:path w="92364" h="1828800">
                <a:moveTo>
                  <a:pt x="0" y="1828800"/>
                </a:moveTo>
                <a:lnTo>
                  <a:pt x="0" y="0"/>
                </a:lnTo>
                <a:lnTo>
                  <a:pt x="92364" y="0"/>
                </a:lnTo>
                <a:lnTo>
                  <a:pt x="92364" y="1828800"/>
                </a:lnTo>
                <a:lnTo>
                  <a:pt x="0" y="1828800"/>
                </a:lnTo>
              </a:path>
            </a:pathLst>
          </a:custGeom>
          <a:solidFill>
            <a:srgbClr val="FFD600"/>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822960" y="2060452"/>
            <a:ext cx="6550114" cy="4044784"/>
          </a:xfrm>
          <a:custGeom>
            <a:avLst/>
            <a:gdLst/>
            <a:ahLst/>
            <a:cxnLst/>
            <a:rect l="l" t="t" r="r" b="b"/>
            <a:pathLst>
              <a:path w="6550114" h="4044784">
                <a:moveTo>
                  <a:pt x="0" y="4044784"/>
                </a:moveTo>
                <a:lnTo>
                  <a:pt x="0" y="0"/>
                </a:lnTo>
                <a:lnTo>
                  <a:pt x="6550114" y="0"/>
                </a:lnTo>
                <a:lnTo>
                  <a:pt x="6550114" y="4044784"/>
                </a:lnTo>
                <a:lnTo>
                  <a:pt x="0" y="4044784"/>
                </a:lnTo>
              </a:path>
            </a:pathLst>
          </a:custGeom>
          <a:noFill/>
          <a:ln/>
        </p:spPr>
        <p:txBody>
          <a:bodyPr wrap="square" lIns="0" tIns="0" rIns="0" bIns="0" rtlCol="0" anchor="t" numCol="2" spcCol="177800"/>
          <a:lstStyle/>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Implementing Marine Protected Areas (MPAs)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Safeguard critical habitats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Preserve biodiversity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Enforcing Sustainable Fishing Practices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Prevent overexploitation of marine resources</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Monitoring and Reducing Pollution</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Maintain water quality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Promoting Public Awareness and Education</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Importance of marine conservation</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Collaborating with Local Communities and Stakeholders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Develop conservation initiatives</a:t>
            </a:r>
            <a:endParaRPr lang="en-US" sz="1400" dirty="0"/>
          </a:p>
        </p:txBody>
      </p:sp>
      <p:sp>
        <p:nvSpPr>
          <p:cNvPr id="6" name="Text 4"/>
          <p:cNvSpPr/>
          <p:nvPr/>
        </p:nvSpPr>
        <p:spPr>
          <a:xfrm>
            <a:off x="82296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7" name="Text 5"/>
          <p:cNvSpPr/>
          <p:nvPr/>
        </p:nvSpPr>
        <p:spPr>
          <a:xfrm>
            <a:off x="830656" y="447"/>
            <a:ext cx="6542108" cy="1828353"/>
          </a:xfrm>
          <a:custGeom>
            <a:avLst/>
            <a:gdLst/>
            <a:ahLst/>
            <a:cxnLst/>
            <a:rect l="l" t="t" r="r" b="b"/>
            <a:pathLst>
              <a:path w="6542108" h="1828353">
                <a:moveTo>
                  <a:pt x="0" y="1828353"/>
                </a:moveTo>
                <a:lnTo>
                  <a:pt x="0" y="0"/>
                </a:lnTo>
                <a:lnTo>
                  <a:pt x="6542108" y="0"/>
                </a:lnTo>
                <a:lnTo>
                  <a:pt x="6542108"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Protecting Marine Ecosystems</a:t>
            </a:r>
            <a:endParaRPr lang="en-US" sz="3200" dirty="0"/>
          </a:p>
        </p:txBody>
      </p:sp>
      <p:sp>
        <p:nvSpPr>
          <p:cNvPr id="8" name="Text 6"/>
          <p:cNvSpPr/>
          <p:nvPr/>
        </p:nvSpPr>
        <p:spPr>
          <a:xfrm>
            <a:off x="7193195"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13</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365759" y="0"/>
            <a:ext cx="3931920" cy="6857107"/>
          </a:xfrm>
          <a:custGeom>
            <a:avLst/>
            <a:gdLst/>
            <a:ahLst/>
            <a:cxnLst/>
            <a:rect l="l" t="t" r="r" b="b"/>
            <a:pathLst>
              <a:path w="3931920" h="6857107">
                <a:moveTo>
                  <a:pt x="0" y="6857107"/>
                </a:moveTo>
                <a:lnTo>
                  <a:pt x="0" y="0"/>
                </a:lnTo>
                <a:lnTo>
                  <a:pt x="3931920" y="0"/>
                </a:lnTo>
                <a:lnTo>
                  <a:pt x="3931920" y="6857107"/>
                </a:lnTo>
                <a:lnTo>
                  <a:pt x="0" y="6857107"/>
                </a:lnTo>
              </a:path>
            </a:pathLst>
          </a:custGeom>
          <a:blipFill>
            <a:blip r:embed="rId1"/>
            <a:srcRect l="30894" r="30894"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a:off x="5230526" y="2116382"/>
            <a:ext cx="2772783" cy="309783"/>
          </a:xfrm>
          <a:custGeom>
            <a:avLst/>
            <a:gdLst/>
            <a:ahLst/>
            <a:cxnLst/>
            <a:rect l="l" t="t" r="r" b="b"/>
            <a:pathLst>
              <a:path w="2772783" h="309783">
                <a:moveTo>
                  <a:pt x="0" y="309783"/>
                </a:moveTo>
                <a:lnTo>
                  <a:pt x="0" y="0"/>
                </a:lnTo>
                <a:lnTo>
                  <a:pt x="2772783" y="0"/>
                </a:lnTo>
                <a:lnTo>
                  <a:pt x="2772783"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Rising Sea Temperatures</a:t>
            </a:r>
            <a:endParaRPr lang="en-US" sz="1400" dirty="0"/>
          </a:p>
        </p:txBody>
      </p:sp>
      <p:sp>
        <p:nvSpPr>
          <p:cNvPr id="5" name="Text 3"/>
          <p:cNvSpPr/>
          <p:nvPr/>
        </p:nvSpPr>
        <p:spPr>
          <a:xfrm>
            <a:off x="4803819"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01</a:t>
            </a:r>
            <a:endParaRPr lang="en-US" sz="1100" dirty="0"/>
          </a:p>
        </p:txBody>
      </p:sp>
      <p:sp>
        <p:nvSpPr>
          <p:cNvPr id="6" name="Text 4"/>
          <p:cNvSpPr/>
          <p:nvPr/>
        </p:nvSpPr>
        <p:spPr>
          <a:xfrm>
            <a:off x="8453072"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02</a:t>
            </a:r>
            <a:endParaRPr lang="en-US" sz="1100" dirty="0"/>
          </a:p>
        </p:txBody>
      </p:sp>
      <p:sp>
        <p:nvSpPr>
          <p:cNvPr id="7" name="Text 5"/>
          <p:cNvSpPr/>
          <p:nvPr/>
        </p:nvSpPr>
        <p:spPr>
          <a:xfrm>
            <a:off x="8453072"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04</a:t>
            </a:r>
            <a:endParaRPr lang="en-US" sz="1100" dirty="0"/>
          </a:p>
        </p:txBody>
      </p:sp>
      <p:sp>
        <p:nvSpPr>
          <p:cNvPr id="8" name="Text 6"/>
          <p:cNvSpPr/>
          <p:nvPr/>
        </p:nvSpPr>
        <p:spPr>
          <a:xfrm>
            <a:off x="4803819"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03</a:t>
            </a:r>
            <a:endParaRPr lang="en-US" sz="1100" dirty="0"/>
          </a:p>
        </p:txBody>
      </p:sp>
      <p:sp>
        <p:nvSpPr>
          <p:cNvPr id="9" name="Text 7"/>
          <p:cNvSpPr/>
          <p:nvPr/>
        </p:nvSpPr>
        <p:spPr>
          <a:xfrm>
            <a:off x="4801935"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0" name="Text 8"/>
          <p:cNvSpPr/>
          <p:nvPr/>
        </p:nvSpPr>
        <p:spPr>
          <a:xfrm>
            <a:off x="8889943" y="2112687"/>
            <a:ext cx="2763529" cy="309783"/>
          </a:xfrm>
          <a:custGeom>
            <a:avLst/>
            <a:gdLst/>
            <a:ahLst/>
            <a:cxnLst/>
            <a:rect l="l" t="t" r="r" b="b"/>
            <a:pathLst>
              <a:path w="2763529" h="309783">
                <a:moveTo>
                  <a:pt x="0" y="309783"/>
                </a:moveTo>
                <a:lnTo>
                  <a:pt x="0" y="0"/>
                </a:lnTo>
                <a:lnTo>
                  <a:pt x="2763529" y="0"/>
                </a:lnTo>
                <a:lnTo>
                  <a:pt x="2763529"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Ocean Acidification</a:t>
            </a:r>
            <a:endParaRPr lang="en-US" sz="1400" dirty="0"/>
          </a:p>
        </p:txBody>
      </p:sp>
      <p:sp>
        <p:nvSpPr>
          <p:cNvPr id="11" name="Text 9"/>
          <p:cNvSpPr/>
          <p:nvPr/>
        </p:nvSpPr>
        <p:spPr>
          <a:xfrm>
            <a:off x="5230527" y="4270655"/>
            <a:ext cx="2772782" cy="309783"/>
          </a:xfrm>
          <a:custGeom>
            <a:avLst/>
            <a:gdLst/>
            <a:ahLst/>
            <a:cxnLst/>
            <a:rect l="l" t="t" r="r" b="b"/>
            <a:pathLst>
              <a:path w="2772782" h="309783">
                <a:moveTo>
                  <a:pt x="0" y="309783"/>
                </a:moveTo>
                <a:lnTo>
                  <a:pt x="0" y="0"/>
                </a:lnTo>
                <a:lnTo>
                  <a:pt x="2772782" y="0"/>
                </a:lnTo>
                <a:lnTo>
                  <a:pt x="2772782"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Extreme Weather Events</a:t>
            </a:r>
            <a:endParaRPr lang="en-US" sz="1400" dirty="0"/>
          </a:p>
        </p:txBody>
      </p:sp>
      <p:sp>
        <p:nvSpPr>
          <p:cNvPr id="12" name="Text 10"/>
          <p:cNvSpPr/>
          <p:nvPr/>
        </p:nvSpPr>
        <p:spPr>
          <a:xfrm>
            <a:off x="8889943" y="4278254"/>
            <a:ext cx="2763530" cy="309783"/>
          </a:xfrm>
          <a:custGeom>
            <a:avLst/>
            <a:gdLst/>
            <a:ahLst/>
            <a:cxnLst/>
            <a:rect l="l" t="t" r="r" b="b"/>
            <a:pathLst>
              <a:path w="2763530" h="309783">
                <a:moveTo>
                  <a:pt x="0" y="309783"/>
                </a:moveTo>
                <a:lnTo>
                  <a:pt x="0" y="0"/>
                </a:lnTo>
                <a:lnTo>
                  <a:pt x="2763530" y="0"/>
                </a:lnTo>
                <a:lnTo>
                  <a:pt x="2763530"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Habitat Loss</a:t>
            </a:r>
            <a:endParaRPr lang="en-US" sz="1400" dirty="0"/>
          </a:p>
        </p:txBody>
      </p:sp>
      <p:sp>
        <p:nvSpPr>
          <p:cNvPr id="13" name="Text 11"/>
          <p:cNvSpPr/>
          <p:nvPr/>
        </p:nvSpPr>
        <p:spPr>
          <a:xfrm>
            <a:off x="4802910"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The Great Barrier Reef is experiencing an increase in sea temperatures, leading to coral bleaching events.</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Warmer waters stress the corals, causing them to expel the algae living in their tissues, which results in the coral turning white.</a:t>
            </a:r>
            <a:endParaRPr lang="en-US" sz="1200" dirty="0"/>
          </a:p>
        </p:txBody>
      </p:sp>
      <p:sp>
        <p:nvSpPr>
          <p:cNvPr id="14" name="Text 12"/>
          <p:cNvSpPr/>
          <p:nvPr/>
        </p:nvSpPr>
        <p:spPr>
          <a:xfrm>
            <a:off x="8453072"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Increased carbon dioxide levels in the atmosphere are being absorbed by the ocean, leading to ocean acidification.</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Acidification hinders the ability of corals to build their calcium carbonate structures, impacting their growth and overall health.</a:t>
            </a:r>
            <a:endParaRPr lang="en-US" sz="1200" dirty="0"/>
          </a:p>
        </p:txBody>
      </p:sp>
      <p:sp>
        <p:nvSpPr>
          <p:cNvPr id="15" name="Text 13"/>
          <p:cNvSpPr/>
          <p:nvPr/>
        </p:nvSpPr>
        <p:spPr>
          <a:xfrm>
            <a:off x="4802911" y="4748194"/>
            <a:ext cx="3200398" cy="1463040"/>
          </a:xfrm>
          <a:custGeom>
            <a:avLst/>
            <a:gdLst/>
            <a:ahLst/>
            <a:cxnLst/>
            <a:rect l="l" t="t" r="r" b="b"/>
            <a:pathLst>
              <a:path w="3200398" h="1463040">
                <a:moveTo>
                  <a:pt x="0" y="1463040"/>
                </a:moveTo>
                <a:lnTo>
                  <a:pt x="0" y="0"/>
                </a:lnTo>
                <a:lnTo>
                  <a:pt x="3200398" y="0"/>
                </a:lnTo>
                <a:lnTo>
                  <a:pt x="3200398"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Climate change is contributing to more frequent and severe extreme weather events, such as cyclones and storms.</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These events can physically damage the reef structure and disrupt the delicate balance of the ecosystem.</a:t>
            </a:r>
            <a:endParaRPr lang="en-US" sz="1200" dirty="0"/>
          </a:p>
        </p:txBody>
      </p:sp>
      <p:sp>
        <p:nvSpPr>
          <p:cNvPr id="16" name="Text 14"/>
          <p:cNvSpPr/>
          <p:nvPr/>
        </p:nvSpPr>
        <p:spPr>
          <a:xfrm>
            <a:off x="8453072" y="4748194"/>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Climate change is causing shifts in ocean currents and temperatures, leading to habitat loss for many marine species.</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Loss of habitat can disrupt the food chain and biodiversity of the Great Barrier Reef ecosystem.</a:t>
            </a:r>
            <a:endParaRPr lang="en-US" sz="1200" dirty="0"/>
          </a:p>
        </p:txBody>
      </p:sp>
      <p:sp>
        <p:nvSpPr>
          <p:cNvPr id="17" name="Text 15"/>
          <p:cNvSpPr/>
          <p:nvPr/>
        </p:nvSpPr>
        <p:spPr>
          <a:xfrm>
            <a:off x="4787181" y="447"/>
            <a:ext cx="6866291" cy="1828353"/>
          </a:xfrm>
          <a:custGeom>
            <a:avLst/>
            <a:gdLst/>
            <a:ahLst/>
            <a:cxnLst/>
            <a:rect l="l" t="t" r="r" b="b"/>
            <a:pathLst>
              <a:path w="6866291" h="1828353">
                <a:moveTo>
                  <a:pt x="0" y="1828353"/>
                </a:moveTo>
                <a:lnTo>
                  <a:pt x="0" y="0"/>
                </a:lnTo>
                <a:lnTo>
                  <a:pt x="6866291" y="0"/>
                </a:lnTo>
                <a:lnTo>
                  <a:pt x="6866291"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Understanding Climate Change Impacts</a:t>
            </a:r>
            <a:endParaRPr lang="en-US" sz="3200" dirty="0"/>
          </a:p>
        </p:txBody>
      </p:sp>
      <p:sp>
        <p:nvSpPr>
          <p:cNvPr id="18" name="Text 16"/>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9" name="Text 17"/>
          <p:cNvSpPr/>
          <p:nvPr/>
        </p:nvSpPr>
        <p:spPr>
          <a:xfrm>
            <a:off x="4793675"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14</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3" name="Text 1"/>
          <p:cNvSpPr/>
          <p:nvPr/>
        </p:nvSpPr>
        <p:spPr>
          <a:xfrm>
            <a:off x="8077200" y="0"/>
            <a:ext cx="4114800" cy="6858000"/>
          </a:xfrm>
          <a:custGeom>
            <a:avLst/>
            <a:gdLst/>
            <a:ahLst/>
            <a:cxnLst/>
            <a:rect l="l" t="t" r="r" b="b"/>
            <a:pathLst>
              <a:path w="4114800" h="6858000">
                <a:moveTo>
                  <a:pt x="0" y="6858000"/>
                </a:moveTo>
                <a:lnTo>
                  <a:pt x="0" y="0"/>
                </a:lnTo>
                <a:lnTo>
                  <a:pt x="4114800" y="0"/>
                </a:lnTo>
                <a:lnTo>
                  <a:pt x="4114800" y="6858000"/>
                </a:lnTo>
                <a:lnTo>
                  <a:pt x="0" y="6858000"/>
                </a:lnTo>
              </a:path>
            </a:pathLst>
          </a:custGeom>
          <a:blipFill>
            <a:blip r:embed="rId1"/>
            <a:srcRect l="28695" r="28695" t="0" b="0"/>
            <a:stretch/>
          </a:blipFill>
          <a:ln/>
        </p:spPr>
        <p:txBody>
          <a:bodyPr wrap="square" lIns="90000" tIns="46800" rIns="90000" bIns="46800" rtlCol="0" anchor="ctr"/>
          <a:lstStyle/>
          <a:p>
            <a:pPr indent="0" marL="0">
              <a:buNone/>
            </a:pPr>
            <a:endParaRPr lang="en-US" dirty="0"/>
          </a:p>
        </p:txBody>
      </p:sp>
      <p:sp>
        <p:nvSpPr>
          <p:cNvPr id="4" name="Text 2"/>
          <p:cNvSpPr/>
          <p:nvPr/>
        </p:nvSpPr>
        <p:spPr>
          <a:xfrm>
            <a:off x="7993486" y="447"/>
            <a:ext cx="92364" cy="1828800"/>
          </a:xfrm>
          <a:custGeom>
            <a:avLst/>
            <a:gdLst/>
            <a:ahLst/>
            <a:cxnLst/>
            <a:rect l="l" t="t" r="r" b="b"/>
            <a:pathLst>
              <a:path w="92364" h="1828800">
                <a:moveTo>
                  <a:pt x="0" y="1828800"/>
                </a:moveTo>
                <a:lnTo>
                  <a:pt x="0" y="0"/>
                </a:lnTo>
                <a:lnTo>
                  <a:pt x="92364" y="0"/>
                </a:lnTo>
                <a:lnTo>
                  <a:pt x="92364" y="1828800"/>
                </a:lnTo>
                <a:lnTo>
                  <a:pt x="0" y="1828800"/>
                </a:lnTo>
              </a:path>
            </a:pathLst>
          </a:custGeom>
          <a:solidFill>
            <a:srgbClr val="FFD600"/>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822960" y="2060452"/>
            <a:ext cx="6550114" cy="4044784"/>
          </a:xfrm>
          <a:custGeom>
            <a:avLst/>
            <a:gdLst/>
            <a:ahLst/>
            <a:cxnLst/>
            <a:rect l="l" t="t" r="r" b="b"/>
            <a:pathLst>
              <a:path w="6550114" h="4044784">
                <a:moveTo>
                  <a:pt x="0" y="4044784"/>
                </a:moveTo>
                <a:lnTo>
                  <a:pt x="0" y="0"/>
                </a:lnTo>
                <a:lnTo>
                  <a:pt x="6550114" y="0"/>
                </a:lnTo>
                <a:lnTo>
                  <a:pt x="6550114" y="4044784"/>
                </a:lnTo>
                <a:lnTo>
                  <a:pt x="0" y="4044784"/>
                </a:lnTo>
              </a:path>
            </a:pathLst>
          </a:custGeom>
          <a:noFill/>
          <a:ln/>
        </p:spPr>
        <p:txBody>
          <a:bodyPr wrap="square" lIns="0" tIns="0" rIns="0" bIns="0" rtlCol="0" anchor="t" numCol="2" spcCol="177800"/>
          <a:lstStyle/>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Implementing Marine Protected Areas (MPAs)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Safeguard coral reef habitats.</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Promoting sustainable fishing practices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Reduce stress on coral reef ecosystems.</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Monitoring water quality</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Prevent pollution and sedimentation that harm coral reefs.</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Supporting research and conservation efforts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Understand and protect coral reef biodiversity.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Engaging local communities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Involve in coral reef conservation through education and awareness programs.</a:t>
            </a:r>
            <a:endParaRPr lang="en-US" sz="1400" dirty="0"/>
          </a:p>
        </p:txBody>
      </p:sp>
      <p:sp>
        <p:nvSpPr>
          <p:cNvPr id="6" name="Text 4"/>
          <p:cNvSpPr/>
          <p:nvPr/>
        </p:nvSpPr>
        <p:spPr>
          <a:xfrm>
            <a:off x="82296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7" name="Text 5"/>
          <p:cNvSpPr/>
          <p:nvPr/>
        </p:nvSpPr>
        <p:spPr>
          <a:xfrm>
            <a:off x="830656" y="447"/>
            <a:ext cx="6542108" cy="1828353"/>
          </a:xfrm>
          <a:custGeom>
            <a:avLst/>
            <a:gdLst/>
            <a:ahLst/>
            <a:cxnLst/>
            <a:rect l="l" t="t" r="r" b="b"/>
            <a:pathLst>
              <a:path w="6542108" h="1828353">
                <a:moveTo>
                  <a:pt x="0" y="1828353"/>
                </a:moveTo>
                <a:lnTo>
                  <a:pt x="0" y="0"/>
                </a:lnTo>
                <a:lnTo>
                  <a:pt x="6542108" y="0"/>
                </a:lnTo>
                <a:lnTo>
                  <a:pt x="6542108"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Conserving Coral Reefs</a:t>
            </a:r>
            <a:endParaRPr lang="en-US" sz="3200" dirty="0"/>
          </a:p>
        </p:txBody>
      </p:sp>
      <p:sp>
        <p:nvSpPr>
          <p:cNvPr id="8" name="Text 6"/>
          <p:cNvSpPr/>
          <p:nvPr/>
        </p:nvSpPr>
        <p:spPr>
          <a:xfrm>
            <a:off x="7193195"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15</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365759" y="0"/>
            <a:ext cx="3931920" cy="6857107"/>
          </a:xfrm>
          <a:custGeom>
            <a:avLst/>
            <a:gdLst/>
            <a:ahLst/>
            <a:cxnLst/>
            <a:rect l="l" t="t" r="r" b="b"/>
            <a:pathLst>
              <a:path w="3931920" h="6857107">
                <a:moveTo>
                  <a:pt x="0" y="6857107"/>
                </a:moveTo>
                <a:lnTo>
                  <a:pt x="0" y="0"/>
                </a:lnTo>
                <a:lnTo>
                  <a:pt x="3931920" y="0"/>
                </a:lnTo>
                <a:lnTo>
                  <a:pt x="3931920" y="6857107"/>
                </a:lnTo>
                <a:lnTo>
                  <a:pt x="0" y="6857107"/>
                </a:lnTo>
              </a:path>
            </a:pathLst>
          </a:custGeom>
          <a:blipFill>
            <a:blip r:embed="rId1"/>
            <a:srcRect l="30894" r="30894"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a:off x="5230526" y="2116382"/>
            <a:ext cx="2772783" cy="309783"/>
          </a:xfrm>
          <a:custGeom>
            <a:avLst/>
            <a:gdLst/>
            <a:ahLst/>
            <a:cxnLst/>
            <a:rect l="l" t="t" r="r" b="b"/>
            <a:pathLst>
              <a:path w="2772783" h="309783">
                <a:moveTo>
                  <a:pt x="0" y="309783"/>
                </a:moveTo>
                <a:lnTo>
                  <a:pt x="0" y="0"/>
                </a:lnTo>
                <a:lnTo>
                  <a:pt x="2772783" y="0"/>
                </a:lnTo>
                <a:lnTo>
                  <a:pt x="2772783"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Coral Reef Restoration Projects</a:t>
            </a:r>
            <a:endParaRPr lang="en-US" sz="1400" dirty="0"/>
          </a:p>
        </p:txBody>
      </p:sp>
      <p:sp>
        <p:nvSpPr>
          <p:cNvPr id="5" name="Text 3"/>
          <p:cNvSpPr/>
          <p:nvPr/>
        </p:nvSpPr>
        <p:spPr>
          <a:xfrm>
            <a:off x="4803819"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01</a:t>
            </a:r>
            <a:endParaRPr lang="en-US" sz="1100" dirty="0"/>
          </a:p>
        </p:txBody>
      </p:sp>
      <p:sp>
        <p:nvSpPr>
          <p:cNvPr id="6" name="Text 4"/>
          <p:cNvSpPr/>
          <p:nvPr/>
        </p:nvSpPr>
        <p:spPr>
          <a:xfrm>
            <a:off x="8453072"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02</a:t>
            </a:r>
            <a:endParaRPr lang="en-US" sz="1100" dirty="0"/>
          </a:p>
        </p:txBody>
      </p:sp>
      <p:sp>
        <p:nvSpPr>
          <p:cNvPr id="7" name="Text 5"/>
          <p:cNvSpPr/>
          <p:nvPr/>
        </p:nvSpPr>
        <p:spPr>
          <a:xfrm>
            <a:off x="8453072"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04</a:t>
            </a:r>
            <a:endParaRPr lang="en-US" sz="1100" dirty="0"/>
          </a:p>
        </p:txBody>
      </p:sp>
      <p:sp>
        <p:nvSpPr>
          <p:cNvPr id="8" name="Text 6"/>
          <p:cNvSpPr/>
          <p:nvPr/>
        </p:nvSpPr>
        <p:spPr>
          <a:xfrm>
            <a:off x="4803819"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03</a:t>
            </a:r>
            <a:endParaRPr lang="en-US" sz="1100" dirty="0"/>
          </a:p>
        </p:txBody>
      </p:sp>
      <p:sp>
        <p:nvSpPr>
          <p:cNvPr id="9" name="Text 7"/>
          <p:cNvSpPr/>
          <p:nvPr/>
        </p:nvSpPr>
        <p:spPr>
          <a:xfrm>
            <a:off x="4801935"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0" name="Text 8"/>
          <p:cNvSpPr/>
          <p:nvPr/>
        </p:nvSpPr>
        <p:spPr>
          <a:xfrm>
            <a:off x="8889943" y="2112687"/>
            <a:ext cx="2763529" cy="309783"/>
          </a:xfrm>
          <a:custGeom>
            <a:avLst/>
            <a:gdLst/>
            <a:ahLst/>
            <a:cxnLst/>
            <a:rect l="l" t="t" r="r" b="b"/>
            <a:pathLst>
              <a:path w="2763529" h="309783">
                <a:moveTo>
                  <a:pt x="0" y="309783"/>
                </a:moveTo>
                <a:lnTo>
                  <a:pt x="0" y="0"/>
                </a:lnTo>
                <a:lnTo>
                  <a:pt x="2763529" y="0"/>
                </a:lnTo>
                <a:lnTo>
                  <a:pt x="2763529"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Sustainable Fishing Practices</a:t>
            </a:r>
            <a:endParaRPr lang="en-US" sz="1400" dirty="0"/>
          </a:p>
        </p:txBody>
      </p:sp>
      <p:sp>
        <p:nvSpPr>
          <p:cNvPr id="11" name="Text 9"/>
          <p:cNvSpPr/>
          <p:nvPr/>
        </p:nvSpPr>
        <p:spPr>
          <a:xfrm>
            <a:off x="5230527" y="4270655"/>
            <a:ext cx="2772782" cy="309783"/>
          </a:xfrm>
          <a:custGeom>
            <a:avLst/>
            <a:gdLst/>
            <a:ahLst/>
            <a:cxnLst/>
            <a:rect l="l" t="t" r="r" b="b"/>
            <a:pathLst>
              <a:path w="2772782" h="309783">
                <a:moveTo>
                  <a:pt x="0" y="309783"/>
                </a:moveTo>
                <a:lnTo>
                  <a:pt x="0" y="0"/>
                </a:lnTo>
                <a:lnTo>
                  <a:pt x="2772782" y="0"/>
                </a:lnTo>
                <a:lnTo>
                  <a:pt x="2772782"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Reduction of Pollution</a:t>
            </a:r>
            <a:endParaRPr lang="en-US" sz="1400" dirty="0"/>
          </a:p>
        </p:txBody>
      </p:sp>
      <p:sp>
        <p:nvSpPr>
          <p:cNvPr id="12" name="Text 10"/>
          <p:cNvSpPr/>
          <p:nvPr/>
        </p:nvSpPr>
        <p:spPr>
          <a:xfrm>
            <a:off x="8889943" y="4278254"/>
            <a:ext cx="2763530" cy="309783"/>
          </a:xfrm>
          <a:custGeom>
            <a:avLst/>
            <a:gdLst/>
            <a:ahLst/>
            <a:cxnLst/>
            <a:rect l="l" t="t" r="r" b="b"/>
            <a:pathLst>
              <a:path w="2763530" h="309783">
                <a:moveTo>
                  <a:pt x="0" y="309783"/>
                </a:moveTo>
                <a:lnTo>
                  <a:pt x="0" y="0"/>
                </a:lnTo>
                <a:lnTo>
                  <a:pt x="2763530" y="0"/>
                </a:lnTo>
                <a:lnTo>
                  <a:pt x="2763530"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Climate Change Mitigation</a:t>
            </a:r>
            <a:endParaRPr lang="en-US" sz="1400" dirty="0"/>
          </a:p>
        </p:txBody>
      </p:sp>
      <p:sp>
        <p:nvSpPr>
          <p:cNvPr id="13" name="Text 11"/>
          <p:cNvSpPr/>
          <p:nvPr/>
        </p:nvSpPr>
        <p:spPr>
          <a:xfrm>
            <a:off x="4802910"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Engage in active restoration efforts to rebuild damaged coral reefs.</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Implement coral gardening techniques to propagate and transplant coral fragments.</a:t>
            </a:r>
            <a:endParaRPr lang="en-US" sz="1200" dirty="0"/>
          </a:p>
        </p:txBody>
      </p:sp>
      <p:sp>
        <p:nvSpPr>
          <p:cNvPr id="14" name="Text 12"/>
          <p:cNvSpPr/>
          <p:nvPr/>
        </p:nvSpPr>
        <p:spPr>
          <a:xfrm>
            <a:off x="8453072"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Promote responsible fishing methods to prevent overfishing and protect marine biodiversity.</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Establish marine protected areas to safeguard critical habitats for fish species.</a:t>
            </a:r>
            <a:endParaRPr lang="en-US" sz="1200" dirty="0"/>
          </a:p>
        </p:txBody>
      </p:sp>
      <p:sp>
        <p:nvSpPr>
          <p:cNvPr id="15" name="Text 13"/>
          <p:cNvSpPr/>
          <p:nvPr/>
        </p:nvSpPr>
        <p:spPr>
          <a:xfrm>
            <a:off x="4802911" y="4748194"/>
            <a:ext cx="3200398" cy="1463040"/>
          </a:xfrm>
          <a:custGeom>
            <a:avLst/>
            <a:gdLst/>
            <a:ahLst/>
            <a:cxnLst/>
            <a:rect l="l" t="t" r="r" b="b"/>
            <a:pathLst>
              <a:path w="3200398" h="1463040">
                <a:moveTo>
                  <a:pt x="0" y="1463040"/>
                </a:moveTo>
                <a:lnTo>
                  <a:pt x="0" y="0"/>
                </a:lnTo>
                <a:lnTo>
                  <a:pt x="3200398" y="0"/>
                </a:lnTo>
                <a:lnTo>
                  <a:pt x="3200398"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Implement strict regulations to minimize pollution from agricultural runoff and coastal development.</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Encourage the use of eco-friendly products to reduce plastic pollution in marine environments.</a:t>
            </a:r>
            <a:endParaRPr lang="en-US" sz="1200" dirty="0"/>
          </a:p>
        </p:txBody>
      </p:sp>
      <p:sp>
        <p:nvSpPr>
          <p:cNvPr id="16" name="Text 14"/>
          <p:cNvSpPr/>
          <p:nvPr/>
        </p:nvSpPr>
        <p:spPr>
          <a:xfrm>
            <a:off x="8453072" y="4748194"/>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Advocate for policies that reduce greenhouse gas emissions to combat ocean acidification and coral bleaching.</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Support renewable energy initiatives to transition towards a low-carbon economy.</a:t>
            </a:r>
            <a:endParaRPr lang="en-US" sz="1200" dirty="0"/>
          </a:p>
        </p:txBody>
      </p:sp>
      <p:sp>
        <p:nvSpPr>
          <p:cNvPr id="17" name="Text 15"/>
          <p:cNvSpPr/>
          <p:nvPr/>
        </p:nvSpPr>
        <p:spPr>
          <a:xfrm>
            <a:off x="4787181" y="447"/>
            <a:ext cx="6866291" cy="1828353"/>
          </a:xfrm>
          <a:custGeom>
            <a:avLst/>
            <a:gdLst/>
            <a:ahLst/>
            <a:cxnLst/>
            <a:rect l="l" t="t" r="r" b="b"/>
            <a:pathLst>
              <a:path w="6866291" h="1828353">
                <a:moveTo>
                  <a:pt x="0" y="1828353"/>
                </a:moveTo>
                <a:lnTo>
                  <a:pt x="0" y="0"/>
                </a:lnTo>
                <a:lnTo>
                  <a:pt x="6866291" y="0"/>
                </a:lnTo>
                <a:lnTo>
                  <a:pt x="6866291"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Sustainable Practices for Ecosystem Preservation</a:t>
            </a:r>
            <a:endParaRPr lang="en-US" sz="3200" dirty="0"/>
          </a:p>
        </p:txBody>
      </p:sp>
      <p:sp>
        <p:nvSpPr>
          <p:cNvPr id="18" name="Text 16"/>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9" name="Text 17"/>
          <p:cNvSpPr/>
          <p:nvPr/>
        </p:nvSpPr>
        <p:spPr>
          <a:xfrm>
            <a:off x="4793675"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16</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3526729" y="2673341"/>
            <a:ext cx="2468880" cy="463296"/>
          </a:xfrm>
          <a:custGeom>
            <a:avLst/>
            <a:gdLst/>
            <a:ahLst/>
            <a:cxnLst/>
            <a:rect l="l" t="t" r="r" b="b"/>
            <a:pathLst>
              <a:path w="2468880" h="463296">
                <a:moveTo>
                  <a:pt x="231648" y="0"/>
                </a:moveTo>
                <a:lnTo>
                  <a:pt x="231648" y="115824"/>
                </a:lnTo>
                <a:lnTo>
                  <a:pt x="2237232" y="115824"/>
                </a:lnTo>
                <a:lnTo>
                  <a:pt x="2237232" y="0"/>
                </a:lnTo>
                <a:lnTo>
                  <a:pt x="2468880" y="231648"/>
                </a:lnTo>
                <a:lnTo>
                  <a:pt x="2237232" y="463296"/>
                </a:lnTo>
                <a:lnTo>
                  <a:pt x="2237232" y="347472"/>
                </a:lnTo>
                <a:lnTo>
                  <a:pt x="231648" y="347472"/>
                </a:lnTo>
                <a:lnTo>
                  <a:pt x="231648" y="463296"/>
                </a:lnTo>
                <a:lnTo>
                  <a:pt x="0" y="231648"/>
                </a:lnTo>
                <a:lnTo>
                  <a:pt x="231648"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3" name="Text 1"/>
          <p:cNvSpPr/>
          <p:nvPr/>
        </p:nvSpPr>
        <p:spPr>
          <a:xfrm>
            <a:off x="6196391" y="2673341"/>
            <a:ext cx="2468880" cy="463296"/>
          </a:xfrm>
          <a:custGeom>
            <a:avLst/>
            <a:gdLst/>
            <a:ahLst/>
            <a:cxnLst/>
            <a:rect l="l" t="t" r="r" b="b"/>
            <a:pathLst>
              <a:path w="2468880" h="463296">
                <a:moveTo>
                  <a:pt x="231648" y="0"/>
                </a:moveTo>
                <a:lnTo>
                  <a:pt x="231648" y="115824"/>
                </a:lnTo>
                <a:lnTo>
                  <a:pt x="2237232" y="115824"/>
                </a:lnTo>
                <a:lnTo>
                  <a:pt x="2237232" y="0"/>
                </a:lnTo>
                <a:lnTo>
                  <a:pt x="2468880" y="231648"/>
                </a:lnTo>
                <a:lnTo>
                  <a:pt x="2237232" y="463296"/>
                </a:lnTo>
                <a:lnTo>
                  <a:pt x="2237232" y="347472"/>
                </a:lnTo>
                <a:lnTo>
                  <a:pt x="231648" y="347472"/>
                </a:lnTo>
                <a:lnTo>
                  <a:pt x="231648" y="463296"/>
                </a:lnTo>
                <a:lnTo>
                  <a:pt x="0" y="231648"/>
                </a:lnTo>
                <a:lnTo>
                  <a:pt x="231648"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4" name="Text 2"/>
          <p:cNvSpPr/>
          <p:nvPr/>
        </p:nvSpPr>
        <p:spPr>
          <a:xfrm>
            <a:off x="8866053" y="2673341"/>
            <a:ext cx="2468880" cy="463296"/>
          </a:xfrm>
          <a:custGeom>
            <a:avLst/>
            <a:gdLst/>
            <a:ahLst/>
            <a:cxnLst/>
            <a:rect l="l" t="t" r="r" b="b"/>
            <a:pathLst>
              <a:path w="2468880" h="463296">
                <a:moveTo>
                  <a:pt x="231648" y="0"/>
                </a:moveTo>
                <a:lnTo>
                  <a:pt x="231648" y="115824"/>
                </a:lnTo>
                <a:lnTo>
                  <a:pt x="2237232" y="115824"/>
                </a:lnTo>
                <a:lnTo>
                  <a:pt x="2237232" y="0"/>
                </a:lnTo>
                <a:lnTo>
                  <a:pt x="2468880" y="231648"/>
                </a:lnTo>
                <a:lnTo>
                  <a:pt x="2237232" y="463296"/>
                </a:lnTo>
                <a:lnTo>
                  <a:pt x="2237232" y="347472"/>
                </a:lnTo>
                <a:lnTo>
                  <a:pt x="231648" y="347472"/>
                </a:lnTo>
                <a:lnTo>
                  <a:pt x="231648" y="463296"/>
                </a:lnTo>
                <a:lnTo>
                  <a:pt x="0" y="231648"/>
                </a:lnTo>
                <a:lnTo>
                  <a:pt x="231648"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5" name="Text 3"/>
          <p:cNvSpPr/>
          <p:nvPr/>
        </p:nvSpPr>
        <p:spPr>
          <a:xfrm>
            <a:off x="855573" y="2673341"/>
            <a:ext cx="2468880" cy="463296"/>
          </a:xfrm>
          <a:custGeom>
            <a:avLst/>
            <a:gdLst/>
            <a:ahLst/>
            <a:cxnLst/>
            <a:rect l="l" t="t" r="r" b="b"/>
            <a:pathLst>
              <a:path w="2468880" h="463296">
                <a:moveTo>
                  <a:pt x="231648" y="0"/>
                </a:moveTo>
                <a:lnTo>
                  <a:pt x="231648" y="115824"/>
                </a:lnTo>
                <a:lnTo>
                  <a:pt x="2237232" y="115824"/>
                </a:lnTo>
                <a:lnTo>
                  <a:pt x="2237232" y="0"/>
                </a:lnTo>
                <a:lnTo>
                  <a:pt x="2468880" y="231648"/>
                </a:lnTo>
                <a:lnTo>
                  <a:pt x="2237232" y="463296"/>
                </a:lnTo>
                <a:lnTo>
                  <a:pt x="2237232" y="347472"/>
                </a:lnTo>
                <a:lnTo>
                  <a:pt x="231648" y="347472"/>
                </a:lnTo>
                <a:lnTo>
                  <a:pt x="231648" y="463296"/>
                </a:lnTo>
                <a:lnTo>
                  <a:pt x="0" y="231648"/>
                </a:lnTo>
                <a:lnTo>
                  <a:pt x="231648" y="0"/>
                </a:lnTo>
              </a:path>
            </a:pathLst>
          </a:custGeom>
          <a:solidFill>
            <a:srgbClr val="C2F0DC"/>
          </a:solidFill>
          <a:ln/>
        </p:spPr>
        <p:txBody>
          <a:bodyPr wrap="square" lIns="90000" tIns="46800" rIns="90000" bIns="46800" rtlCol="0" anchor="ctr"/>
          <a:lstStyle/>
          <a:p>
            <a:pPr algn="l" marL="0" indent="0">
              <a:lnSpc>
                <a:spcPct val="100000"/>
              </a:lnSpc>
              <a:buNone/>
            </a:pPr>
            <a:endParaRPr lang="en-US" sz="1800" dirty="0"/>
          </a:p>
        </p:txBody>
      </p:sp>
      <p:sp>
        <p:nvSpPr>
          <p:cNvPr id="6" name="Text 4"/>
          <p:cNvSpPr/>
          <p:nvPr/>
        </p:nvSpPr>
        <p:spPr>
          <a:xfrm>
            <a:off x="1632740" y="2447789"/>
            <a:ext cx="914516" cy="914400"/>
          </a:xfrm>
          <a:custGeom>
            <a:avLst/>
            <a:gdLst/>
            <a:ahLst/>
            <a:cxnLst/>
            <a:rect l="l" t="t" r="r" b="b"/>
            <a:pathLst>
              <a:path w="914516" h="914400">
                <a:moveTo>
                  <a:pt x="914516" y="457200"/>
                </a:moveTo>
                <a:cubicBezTo>
                  <a:pt x="914516" y="709705"/>
                  <a:pt x="709795" y="914400"/>
                  <a:pt x="457258" y="914400"/>
                </a:cubicBezTo>
                <a:cubicBezTo>
                  <a:pt x="204721" y="914400"/>
                  <a:pt x="0" y="709705"/>
                  <a:pt x="0" y="457200"/>
                </a:cubicBezTo>
                <a:cubicBezTo>
                  <a:pt x="0" y="204695"/>
                  <a:pt x="204721" y="0"/>
                  <a:pt x="457258" y="0"/>
                </a:cubicBezTo>
                <a:cubicBezTo>
                  <a:pt x="709795" y="0"/>
                  <a:pt x="914516" y="204695"/>
                  <a:pt x="914516" y="457200"/>
                </a:cubicBez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7" name="Text 5"/>
          <p:cNvSpPr/>
          <p:nvPr/>
        </p:nvSpPr>
        <p:spPr>
          <a:xfrm>
            <a:off x="4307781" y="2447789"/>
            <a:ext cx="914400" cy="914400"/>
          </a:xfrm>
          <a:custGeom>
            <a:avLst/>
            <a:gdLst/>
            <a:ahLst/>
            <a:cxnLst/>
            <a:rect l="l" t="t" r="r" b="b"/>
            <a:pathLst>
              <a:path w="914400" h="914400">
                <a:moveTo>
                  <a:pt x="914400" y="457200"/>
                </a:moveTo>
                <a:cubicBezTo>
                  <a:pt x="914400" y="709705"/>
                  <a:pt x="709705" y="914400"/>
                  <a:pt x="457200" y="914400"/>
                </a:cubicBezTo>
                <a:cubicBezTo>
                  <a:pt x="204695" y="914400"/>
                  <a:pt x="0" y="709705"/>
                  <a:pt x="0" y="457200"/>
                </a:cubicBezTo>
                <a:cubicBezTo>
                  <a:pt x="0" y="204695"/>
                  <a:pt x="204695" y="0"/>
                  <a:pt x="457200" y="0"/>
                </a:cubicBezTo>
                <a:cubicBezTo>
                  <a:pt x="709705" y="0"/>
                  <a:pt x="914400" y="204695"/>
                  <a:pt x="914400" y="457200"/>
                </a:cubicBez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8" name="Text 6"/>
          <p:cNvSpPr/>
          <p:nvPr/>
        </p:nvSpPr>
        <p:spPr>
          <a:xfrm>
            <a:off x="6969746" y="2447789"/>
            <a:ext cx="914516" cy="914400"/>
          </a:xfrm>
          <a:custGeom>
            <a:avLst/>
            <a:gdLst/>
            <a:ahLst/>
            <a:cxnLst/>
            <a:rect l="l" t="t" r="r" b="b"/>
            <a:pathLst>
              <a:path w="914516" h="914400">
                <a:moveTo>
                  <a:pt x="914516" y="457200"/>
                </a:moveTo>
                <a:cubicBezTo>
                  <a:pt x="914516" y="709705"/>
                  <a:pt x="709795" y="914400"/>
                  <a:pt x="457258" y="914400"/>
                </a:cubicBezTo>
                <a:cubicBezTo>
                  <a:pt x="204721" y="914400"/>
                  <a:pt x="0" y="709705"/>
                  <a:pt x="0" y="457200"/>
                </a:cubicBezTo>
                <a:cubicBezTo>
                  <a:pt x="0" y="204695"/>
                  <a:pt x="204721" y="0"/>
                  <a:pt x="457258" y="0"/>
                </a:cubicBezTo>
                <a:cubicBezTo>
                  <a:pt x="709795" y="0"/>
                  <a:pt x="914516" y="204695"/>
                  <a:pt x="914516" y="457200"/>
                </a:cubicBez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9" name="Text 7"/>
          <p:cNvSpPr/>
          <p:nvPr/>
        </p:nvSpPr>
        <p:spPr>
          <a:xfrm>
            <a:off x="855573" y="4091118"/>
            <a:ext cx="2468880" cy="1336601"/>
          </a:xfrm>
          <a:custGeom>
            <a:avLst/>
            <a:gdLst/>
            <a:ahLst/>
            <a:cxnLst/>
            <a:rect l="l" t="t" r="r" b="b"/>
            <a:pathLst>
              <a:path w="2468880" h="1336601">
                <a:moveTo>
                  <a:pt x="0" y="1336601"/>
                </a:moveTo>
                <a:lnTo>
                  <a:pt x="0" y="0"/>
                </a:lnTo>
                <a:lnTo>
                  <a:pt x="2468880" y="0"/>
                </a:lnTo>
                <a:lnTo>
                  <a:pt x="2468880" y="1336601"/>
                </a:lnTo>
                <a:lnTo>
                  <a:pt x="0" y="1336601"/>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Explore the biological complexity and ecological significance of the Great Barrier Reef.</a:t>
            </a:r>
            <a:endParaRPr lang="en-US" sz="1100" dirty="0"/>
          </a:p>
        </p:txBody>
      </p:sp>
      <p:sp>
        <p:nvSpPr>
          <p:cNvPr id="10" name="Text 8"/>
          <p:cNvSpPr/>
          <p:nvPr/>
        </p:nvSpPr>
        <p:spPr>
          <a:xfrm>
            <a:off x="855573" y="3563832"/>
            <a:ext cx="2468880" cy="411653"/>
          </a:xfrm>
          <a:custGeom>
            <a:avLst/>
            <a:gdLst/>
            <a:ahLst/>
            <a:cxnLst/>
            <a:rect l="l" t="t" r="r" b="b"/>
            <a:pathLst>
              <a:path w="2468880" h="411653">
                <a:moveTo>
                  <a:pt x="0" y="411653"/>
                </a:moveTo>
                <a:lnTo>
                  <a:pt x="0" y="0"/>
                </a:lnTo>
                <a:lnTo>
                  <a:pt x="2468880" y="0"/>
                </a:lnTo>
                <a:lnTo>
                  <a:pt x="246888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Understanding the Great Barrier Reef</a:t>
            </a:r>
            <a:endParaRPr lang="en-US" sz="1300" dirty="0"/>
          </a:p>
        </p:txBody>
      </p:sp>
      <p:sp>
        <p:nvSpPr>
          <p:cNvPr id="11" name="Text 9"/>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12" name="Text 10"/>
          <p:cNvSpPr/>
          <p:nvPr/>
        </p:nvSpPr>
        <p:spPr>
          <a:xfrm>
            <a:off x="860897"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3" name="Text 11"/>
          <p:cNvSpPr/>
          <p:nvPr/>
        </p:nvSpPr>
        <p:spPr>
          <a:xfrm>
            <a:off x="1182624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FFD600"/>
          </a:solidFill>
          <a:ln/>
        </p:spPr>
        <p:txBody>
          <a:bodyPr wrap="square" lIns="90000" tIns="46800" rIns="90000" bIns="46800" rtlCol="0" anchor="t"/>
          <a:lstStyle/>
          <a:p>
            <a:pPr algn="l" marL="0" indent="0">
              <a:lnSpc>
                <a:spcPct val="100000"/>
              </a:lnSpc>
              <a:buNone/>
            </a:pPr>
            <a:endParaRPr lang="en-US" sz="1800" dirty="0"/>
          </a:p>
        </p:txBody>
      </p:sp>
      <p:sp>
        <p:nvSpPr>
          <p:cNvPr id="14" name="Text 12"/>
          <p:cNvSpPr/>
          <p:nvPr/>
        </p:nvSpPr>
        <p:spPr>
          <a:xfrm>
            <a:off x="855573" y="447"/>
            <a:ext cx="10474360" cy="1828353"/>
          </a:xfrm>
          <a:custGeom>
            <a:avLst/>
            <a:gdLst/>
            <a:ahLst/>
            <a:cxnLst/>
            <a:rect l="l" t="t" r="r" b="b"/>
            <a:pathLst>
              <a:path w="10474360" h="1828353">
                <a:moveTo>
                  <a:pt x="0" y="1828353"/>
                </a:moveTo>
                <a:lnTo>
                  <a:pt x="0" y="0"/>
                </a:lnTo>
                <a:lnTo>
                  <a:pt x="10474360" y="0"/>
                </a:lnTo>
                <a:lnTo>
                  <a:pt x="10474360"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Educating for Environmental Stewardship</a:t>
            </a:r>
            <a:endParaRPr lang="en-US" sz="3200" dirty="0"/>
          </a:p>
        </p:txBody>
      </p:sp>
      <p:sp>
        <p:nvSpPr>
          <p:cNvPr id="15" name="Text 13"/>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6" name="Text 14"/>
          <p:cNvSpPr/>
          <p:nvPr/>
        </p:nvSpPr>
        <p:spPr>
          <a:xfrm>
            <a:off x="6196391" y="4091118"/>
            <a:ext cx="2468880" cy="1336601"/>
          </a:xfrm>
          <a:custGeom>
            <a:avLst/>
            <a:gdLst/>
            <a:ahLst/>
            <a:cxnLst/>
            <a:rect l="l" t="t" r="r" b="b"/>
            <a:pathLst>
              <a:path w="2468880" h="1336601">
                <a:moveTo>
                  <a:pt x="0" y="1336601"/>
                </a:moveTo>
                <a:lnTo>
                  <a:pt x="0" y="0"/>
                </a:lnTo>
                <a:lnTo>
                  <a:pt x="2468880" y="0"/>
                </a:lnTo>
                <a:lnTo>
                  <a:pt x="2468880" y="1336601"/>
                </a:lnTo>
                <a:lnTo>
                  <a:pt x="0" y="1336601"/>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Understand the intricate balance of marine biodiversity and the urgent environmental challenges facing the Great Barrier Reef.</a:t>
            </a:r>
            <a:endParaRPr lang="en-US" sz="1100" dirty="0"/>
          </a:p>
        </p:txBody>
      </p:sp>
      <p:sp>
        <p:nvSpPr>
          <p:cNvPr id="17" name="Text 15"/>
          <p:cNvSpPr/>
          <p:nvPr/>
        </p:nvSpPr>
        <p:spPr>
          <a:xfrm>
            <a:off x="6196391" y="3563832"/>
            <a:ext cx="2468880" cy="411653"/>
          </a:xfrm>
          <a:custGeom>
            <a:avLst/>
            <a:gdLst/>
            <a:ahLst/>
            <a:cxnLst/>
            <a:rect l="l" t="t" r="r" b="b"/>
            <a:pathLst>
              <a:path w="2468880" h="411653">
                <a:moveTo>
                  <a:pt x="0" y="411653"/>
                </a:moveTo>
                <a:lnTo>
                  <a:pt x="0" y="0"/>
                </a:lnTo>
                <a:lnTo>
                  <a:pt x="2468880" y="0"/>
                </a:lnTo>
                <a:lnTo>
                  <a:pt x="246888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Interconnected Nature</a:t>
            </a:r>
            <a:endParaRPr lang="en-US" sz="1300" dirty="0"/>
          </a:p>
        </p:txBody>
      </p:sp>
      <p:sp>
        <p:nvSpPr>
          <p:cNvPr id="18" name="Text 16"/>
          <p:cNvSpPr/>
          <p:nvPr/>
        </p:nvSpPr>
        <p:spPr>
          <a:xfrm>
            <a:off x="3526729" y="4091118"/>
            <a:ext cx="2468880" cy="1336601"/>
          </a:xfrm>
          <a:custGeom>
            <a:avLst/>
            <a:gdLst/>
            <a:ahLst/>
            <a:cxnLst/>
            <a:rect l="l" t="t" r="r" b="b"/>
            <a:pathLst>
              <a:path w="2468880" h="1336601">
                <a:moveTo>
                  <a:pt x="0" y="1336601"/>
                </a:moveTo>
                <a:lnTo>
                  <a:pt x="0" y="0"/>
                </a:lnTo>
                <a:lnTo>
                  <a:pt x="2468880" y="0"/>
                </a:lnTo>
                <a:lnTo>
                  <a:pt x="2468880" y="1336601"/>
                </a:lnTo>
                <a:lnTo>
                  <a:pt x="0" y="1336601"/>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Learn about the devastating impacts of human-induced climate change on the marine ecosystem.</a:t>
            </a:r>
            <a:endParaRPr lang="en-US" sz="1100" dirty="0"/>
          </a:p>
        </p:txBody>
      </p:sp>
      <p:sp>
        <p:nvSpPr>
          <p:cNvPr id="19" name="Text 17"/>
          <p:cNvSpPr/>
          <p:nvPr/>
        </p:nvSpPr>
        <p:spPr>
          <a:xfrm>
            <a:off x="3526729" y="3563832"/>
            <a:ext cx="2468880" cy="411653"/>
          </a:xfrm>
          <a:custGeom>
            <a:avLst/>
            <a:gdLst/>
            <a:ahLst/>
            <a:cxnLst/>
            <a:rect l="l" t="t" r="r" b="b"/>
            <a:pathLst>
              <a:path w="2468880" h="411653">
                <a:moveTo>
                  <a:pt x="0" y="411653"/>
                </a:moveTo>
                <a:lnTo>
                  <a:pt x="0" y="0"/>
                </a:lnTo>
                <a:lnTo>
                  <a:pt x="2468880" y="0"/>
                </a:lnTo>
                <a:lnTo>
                  <a:pt x="246888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Climate Crisis Impacts</a:t>
            </a:r>
            <a:endParaRPr lang="en-US" sz="1300" dirty="0"/>
          </a:p>
        </p:txBody>
      </p:sp>
      <p:sp>
        <p:nvSpPr>
          <p:cNvPr id="20" name="Text 18"/>
          <p:cNvSpPr/>
          <p:nvPr/>
        </p:nvSpPr>
        <p:spPr>
          <a:xfrm>
            <a:off x="8861053" y="4091118"/>
            <a:ext cx="2468880" cy="1336601"/>
          </a:xfrm>
          <a:custGeom>
            <a:avLst/>
            <a:gdLst/>
            <a:ahLst/>
            <a:cxnLst/>
            <a:rect l="l" t="t" r="r" b="b"/>
            <a:pathLst>
              <a:path w="2468880" h="1336601">
                <a:moveTo>
                  <a:pt x="0" y="1336601"/>
                </a:moveTo>
                <a:lnTo>
                  <a:pt x="0" y="0"/>
                </a:lnTo>
                <a:lnTo>
                  <a:pt x="2468880" y="0"/>
                </a:lnTo>
                <a:lnTo>
                  <a:pt x="2468880" y="1336601"/>
                </a:lnTo>
                <a:lnTo>
                  <a:pt x="0" y="1336601"/>
                </a:lnTo>
              </a:path>
            </a:pathLst>
          </a:custGeom>
          <a:noFill/>
          <a:ln/>
        </p:spPr>
        <p:txBody>
          <a:bodyPr wrap="square" lIns="0" tIns="0" rIns="0" bIns="0" rtlCol="0" anchor="t" numCol="1" spcCol="177800"/>
          <a:lstStyle/>
          <a:p>
            <a:pPr algn="ctr" marL="0" indent="0">
              <a:lnSpc>
                <a:spcPct val="152727"/>
              </a:lnSpc>
              <a:spcAft>
                <a:spcPts val="1000"/>
              </a:spcAft>
              <a:buNone/>
            </a:pPr>
            <a:r>
              <a:rPr lang="en-US" sz="1100" dirty="0">
                <a:solidFill>
                  <a:srgbClr val="000000"/>
                </a:solidFill>
                <a:latin typeface="outfit" pitchFamily="34" charset="0"/>
                <a:ea typeface="outfit" pitchFamily="34" charset="-122"/>
                <a:cs typeface="outfit" pitchFamily="34" charset="-120"/>
              </a:rPr>
              <a:t>Encourage students to recognize their role in environmental stewardship and conservation efforts.</a:t>
            </a:r>
            <a:endParaRPr lang="en-US" sz="1100" dirty="0"/>
          </a:p>
        </p:txBody>
      </p:sp>
      <p:sp>
        <p:nvSpPr>
          <p:cNvPr id="21" name="Text 19"/>
          <p:cNvSpPr/>
          <p:nvPr/>
        </p:nvSpPr>
        <p:spPr>
          <a:xfrm>
            <a:off x="8861053" y="3563832"/>
            <a:ext cx="2468880" cy="411653"/>
          </a:xfrm>
          <a:custGeom>
            <a:avLst/>
            <a:gdLst/>
            <a:ahLst/>
            <a:cxnLst/>
            <a:rect l="l" t="t" r="r" b="b"/>
            <a:pathLst>
              <a:path w="2468880" h="411653">
                <a:moveTo>
                  <a:pt x="0" y="411653"/>
                </a:moveTo>
                <a:lnTo>
                  <a:pt x="0" y="0"/>
                </a:lnTo>
                <a:lnTo>
                  <a:pt x="2468880" y="0"/>
                </a:lnTo>
                <a:lnTo>
                  <a:pt x="2468880" y="411653"/>
                </a:lnTo>
                <a:lnTo>
                  <a:pt x="0" y="411653"/>
                </a:lnTo>
              </a:path>
            </a:pathLst>
          </a:custGeom>
          <a:noFill/>
          <a:ln/>
        </p:spPr>
        <p:txBody>
          <a:bodyPr wrap="square" lIns="0" tIns="0" rIns="0" bIns="0" rtlCol="0" anchor="ctr" numCol="1" spcCol="177800"/>
          <a:lstStyle/>
          <a:p>
            <a:pPr algn="ctr" marL="0" indent="0">
              <a:lnSpc>
                <a:spcPct val="100000"/>
              </a:lnSpc>
              <a:buNone/>
            </a:pPr>
            <a:r>
              <a:rPr lang="en-US" sz="1300" b="1" dirty="0">
                <a:solidFill>
                  <a:srgbClr val="000000"/>
                </a:solidFill>
                <a:latin typeface="outfit semibold" pitchFamily="34" charset="0"/>
                <a:ea typeface="outfit semibold" pitchFamily="34" charset="-122"/>
                <a:cs typeface="outfit semibold" pitchFamily="34" charset="-120"/>
              </a:rPr>
              <a:t>Promoting Responsibility</a:t>
            </a:r>
            <a:endParaRPr lang="en-US" sz="1300" dirty="0"/>
          </a:p>
        </p:txBody>
      </p:sp>
      <p:sp>
        <p:nvSpPr>
          <p:cNvPr id="22" name="Text 20"/>
          <p:cNvSpPr/>
          <p:nvPr/>
        </p:nvSpPr>
        <p:spPr>
          <a:xfrm>
            <a:off x="9638220" y="2447789"/>
            <a:ext cx="914516" cy="914400"/>
          </a:xfrm>
          <a:custGeom>
            <a:avLst/>
            <a:gdLst/>
            <a:ahLst/>
            <a:cxnLst/>
            <a:rect l="l" t="t" r="r" b="b"/>
            <a:pathLst>
              <a:path w="914516" h="914400">
                <a:moveTo>
                  <a:pt x="914516" y="457200"/>
                </a:moveTo>
                <a:cubicBezTo>
                  <a:pt x="914516" y="709705"/>
                  <a:pt x="709795" y="914400"/>
                  <a:pt x="457258" y="914400"/>
                </a:cubicBezTo>
                <a:cubicBezTo>
                  <a:pt x="204721" y="914400"/>
                  <a:pt x="0" y="709705"/>
                  <a:pt x="0" y="457200"/>
                </a:cubicBezTo>
                <a:cubicBezTo>
                  <a:pt x="0" y="204695"/>
                  <a:pt x="204721" y="0"/>
                  <a:pt x="457258" y="0"/>
                </a:cubicBezTo>
                <a:cubicBezTo>
                  <a:pt x="709795" y="0"/>
                  <a:pt x="914516" y="204695"/>
                  <a:pt x="914516" y="457200"/>
                </a:cubicBezTo>
              </a:path>
            </a:pathLst>
          </a:custGeom>
          <a:solidFill>
            <a:srgbClr val="1A6847"/>
          </a:solidFill>
          <a:ln/>
        </p:spPr>
        <p:txBody>
          <a:bodyPr wrap="square" lIns="90000" tIns="46800" rIns="90000" bIns="46800" rtlCol="0" anchor="ctr"/>
          <a:lstStyle/>
          <a:p>
            <a:pPr algn="l" marL="0" indent="0">
              <a:lnSpc>
                <a:spcPct val="100000"/>
              </a:lnSpc>
              <a:buNone/>
            </a:pPr>
            <a:endParaRPr lang="en-US" sz="1800" dirty="0"/>
          </a:p>
        </p:txBody>
      </p:sp>
      <p:sp>
        <p:nvSpPr>
          <p:cNvPr id="23" name="Text 21"/>
          <p:cNvSpPr/>
          <p:nvPr/>
        </p:nvSpPr>
        <p:spPr>
          <a:xfrm>
            <a:off x="1699300" y="2720323"/>
            <a:ext cx="781396" cy="369332"/>
          </a:xfrm>
          <a:custGeom>
            <a:avLst/>
            <a:gdLst/>
            <a:ahLst/>
            <a:cxnLst/>
            <a:rect l="l" t="t" r="r" b="b"/>
            <a:pathLst>
              <a:path w="781396" h="369332">
                <a:moveTo>
                  <a:pt x="0" y="369332"/>
                </a:moveTo>
                <a:lnTo>
                  <a:pt x="0" y="0"/>
                </a:lnTo>
                <a:lnTo>
                  <a:pt x="781396" y="0"/>
                </a:lnTo>
                <a:lnTo>
                  <a:pt x="781396" y="369332"/>
                </a:lnTo>
                <a:lnTo>
                  <a:pt x="0" y="369332"/>
                </a:lnTo>
              </a:path>
            </a:pathLst>
          </a:custGeom>
          <a:noFill/>
          <a:ln/>
        </p:spPr>
        <p:txBody>
          <a:bodyPr wrap="square" lIns="90000" tIns="46800" rIns="90000" bIns="46800" rtlCol="0" anchor="ctr"/>
          <a:lstStyle/>
          <a:p>
            <a:pPr algn="ctr" marL="0" indent="0">
              <a:lnSpc>
                <a:spcPct val="100000"/>
              </a:lnSpc>
              <a:buNone/>
            </a:pPr>
            <a:r>
              <a:rPr lang="en-US" sz="1800" dirty="0">
                <a:solidFill>
                  <a:srgbClr val="FFFFFF"/>
                </a:solidFill>
                <a:latin typeface="outfit semibold" pitchFamily="34" charset="0"/>
                <a:ea typeface="outfit semibold" pitchFamily="34" charset="-122"/>
                <a:cs typeface="outfit semibold" pitchFamily="34" charset="-120"/>
              </a:rPr>
              <a:t>01</a:t>
            </a:r>
            <a:endParaRPr lang="en-US" sz="1800" dirty="0"/>
          </a:p>
        </p:txBody>
      </p:sp>
      <p:sp>
        <p:nvSpPr>
          <p:cNvPr id="24" name="Text 22"/>
          <p:cNvSpPr/>
          <p:nvPr/>
        </p:nvSpPr>
        <p:spPr>
          <a:xfrm>
            <a:off x="4374283" y="2720323"/>
            <a:ext cx="781396" cy="369332"/>
          </a:xfrm>
          <a:custGeom>
            <a:avLst/>
            <a:gdLst/>
            <a:ahLst/>
            <a:cxnLst/>
            <a:rect l="l" t="t" r="r" b="b"/>
            <a:pathLst>
              <a:path w="781396" h="369332">
                <a:moveTo>
                  <a:pt x="0" y="369332"/>
                </a:moveTo>
                <a:lnTo>
                  <a:pt x="0" y="0"/>
                </a:lnTo>
                <a:lnTo>
                  <a:pt x="781396" y="0"/>
                </a:lnTo>
                <a:lnTo>
                  <a:pt x="781396" y="369332"/>
                </a:lnTo>
                <a:lnTo>
                  <a:pt x="0" y="369332"/>
                </a:lnTo>
              </a:path>
            </a:pathLst>
          </a:custGeom>
          <a:noFill/>
          <a:ln/>
        </p:spPr>
        <p:txBody>
          <a:bodyPr wrap="square" lIns="90000" tIns="46800" rIns="90000" bIns="46800" rtlCol="0" anchor="ctr"/>
          <a:lstStyle/>
          <a:p>
            <a:pPr algn="ctr" marL="0" indent="0">
              <a:lnSpc>
                <a:spcPct val="100000"/>
              </a:lnSpc>
              <a:buNone/>
            </a:pPr>
            <a:r>
              <a:rPr lang="en-US" sz="1800" dirty="0">
                <a:solidFill>
                  <a:srgbClr val="FFFFFF"/>
                </a:solidFill>
                <a:latin typeface="outfit semibold" pitchFamily="34" charset="0"/>
                <a:ea typeface="outfit semibold" pitchFamily="34" charset="-122"/>
                <a:cs typeface="outfit semibold" pitchFamily="34" charset="-120"/>
              </a:rPr>
              <a:t>02</a:t>
            </a:r>
            <a:endParaRPr lang="en-US" sz="1800" dirty="0"/>
          </a:p>
        </p:txBody>
      </p:sp>
      <p:sp>
        <p:nvSpPr>
          <p:cNvPr id="25" name="Text 23"/>
          <p:cNvSpPr/>
          <p:nvPr/>
        </p:nvSpPr>
        <p:spPr>
          <a:xfrm>
            <a:off x="7036306" y="2720323"/>
            <a:ext cx="781396" cy="369332"/>
          </a:xfrm>
          <a:custGeom>
            <a:avLst/>
            <a:gdLst/>
            <a:ahLst/>
            <a:cxnLst/>
            <a:rect l="l" t="t" r="r" b="b"/>
            <a:pathLst>
              <a:path w="781396" h="369332">
                <a:moveTo>
                  <a:pt x="0" y="369332"/>
                </a:moveTo>
                <a:lnTo>
                  <a:pt x="0" y="0"/>
                </a:lnTo>
                <a:lnTo>
                  <a:pt x="781396" y="0"/>
                </a:lnTo>
                <a:lnTo>
                  <a:pt x="781396" y="369332"/>
                </a:lnTo>
                <a:lnTo>
                  <a:pt x="0" y="369332"/>
                </a:lnTo>
              </a:path>
            </a:pathLst>
          </a:custGeom>
          <a:noFill/>
          <a:ln/>
        </p:spPr>
        <p:txBody>
          <a:bodyPr wrap="square" lIns="90000" tIns="46800" rIns="90000" bIns="46800" rtlCol="0" anchor="ctr"/>
          <a:lstStyle/>
          <a:p>
            <a:pPr algn="ctr" marL="0" indent="0">
              <a:lnSpc>
                <a:spcPct val="100000"/>
              </a:lnSpc>
              <a:buNone/>
            </a:pPr>
            <a:r>
              <a:rPr lang="en-US" sz="1800" dirty="0">
                <a:solidFill>
                  <a:srgbClr val="FFFFFF"/>
                </a:solidFill>
                <a:latin typeface="outfit semibold" pitchFamily="34" charset="0"/>
                <a:ea typeface="outfit semibold" pitchFamily="34" charset="-122"/>
                <a:cs typeface="outfit semibold" pitchFamily="34" charset="-120"/>
              </a:rPr>
              <a:t>03</a:t>
            </a:r>
            <a:endParaRPr lang="en-US" sz="1800" dirty="0"/>
          </a:p>
        </p:txBody>
      </p:sp>
      <p:sp>
        <p:nvSpPr>
          <p:cNvPr id="26" name="Text 24"/>
          <p:cNvSpPr/>
          <p:nvPr/>
        </p:nvSpPr>
        <p:spPr>
          <a:xfrm>
            <a:off x="9704780" y="2720323"/>
            <a:ext cx="781396" cy="369332"/>
          </a:xfrm>
          <a:custGeom>
            <a:avLst/>
            <a:gdLst/>
            <a:ahLst/>
            <a:cxnLst/>
            <a:rect l="l" t="t" r="r" b="b"/>
            <a:pathLst>
              <a:path w="781396" h="369332">
                <a:moveTo>
                  <a:pt x="0" y="369332"/>
                </a:moveTo>
                <a:lnTo>
                  <a:pt x="0" y="0"/>
                </a:lnTo>
                <a:lnTo>
                  <a:pt x="781396" y="0"/>
                </a:lnTo>
                <a:lnTo>
                  <a:pt x="781396" y="369332"/>
                </a:lnTo>
                <a:lnTo>
                  <a:pt x="0" y="369332"/>
                </a:lnTo>
              </a:path>
            </a:pathLst>
          </a:custGeom>
          <a:noFill/>
          <a:ln/>
        </p:spPr>
        <p:txBody>
          <a:bodyPr wrap="square" lIns="90000" tIns="46800" rIns="90000" bIns="46800" rtlCol="0" anchor="ctr"/>
          <a:lstStyle/>
          <a:p>
            <a:pPr algn="ctr" marL="0" indent="0">
              <a:lnSpc>
                <a:spcPct val="100000"/>
              </a:lnSpc>
              <a:buNone/>
            </a:pPr>
            <a:r>
              <a:rPr lang="en-US" sz="1800" dirty="0">
                <a:solidFill>
                  <a:srgbClr val="FFFFFF"/>
                </a:solidFill>
                <a:latin typeface="outfit semibold" pitchFamily="34" charset="0"/>
                <a:ea typeface="outfit semibold" pitchFamily="34" charset="-122"/>
                <a:cs typeface="outfit semibold" pitchFamily="34" charset="-120"/>
              </a:rPr>
              <a:t>04</a:t>
            </a:r>
            <a:endParaRPr lang="en-US" sz="1800" dirty="0"/>
          </a:p>
        </p:txBody>
      </p:sp>
      <p:sp>
        <p:nvSpPr>
          <p:cNvPr id="27" name="Text 25"/>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17</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365759" y="0"/>
            <a:ext cx="3931920" cy="6857107"/>
          </a:xfrm>
          <a:custGeom>
            <a:avLst/>
            <a:gdLst/>
            <a:ahLst/>
            <a:cxnLst/>
            <a:rect l="l" t="t" r="r" b="b"/>
            <a:pathLst>
              <a:path w="3931920" h="6857107">
                <a:moveTo>
                  <a:pt x="0" y="6857107"/>
                </a:moveTo>
                <a:lnTo>
                  <a:pt x="0" y="0"/>
                </a:lnTo>
                <a:lnTo>
                  <a:pt x="3931920" y="0"/>
                </a:lnTo>
                <a:lnTo>
                  <a:pt x="3931920" y="6857107"/>
                </a:lnTo>
                <a:lnTo>
                  <a:pt x="0" y="6857107"/>
                </a:lnTo>
              </a:path>
            </a:pathLst>
          </a:custGeom>
          <a:blipFill>
            <a:blip r:embed="rId1"/>
            <a:srcRect l="30894" r="30894"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a:off x="5230526" y="2116382"/>
            <a:ext cx="2772783" cy="309783"/>
          </a:xfrm>
          <a:custGeom>
            <a:avLst/>
            <a:gdLst/>
            <a:ahLst/>
            <a:cxnLst/>
            <a:rect l="l" t="t" r="r" b="b"/>
            <a:pathLst>
              <a:path w="2772783" h="309783">
                <a:moveTo>
                  <a:pt x="0" y="309783"/>
                </a:moveTo>
                <a:lnTo>
                  <a:pt x="0" y="0"/>
                </a:lnTo>
                <a:lnTo>
                  <a:pt x="2772783" y="0"/>
                </a:lnTo>
                <a:lnTo>
                  <a:pt x="2772783"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Raise Awareness</a:t>
            </a:r>
            <a:endParaRPr lang="en-US" sz="1400" dirty="0"/>
          </a:p>
        </p:txBody>
      </p:sp>
      <p:sp>
        <p:nvSpPr>
          <p:cNvPr id="5" name="Text 3"/>
          <p:cNvSpPr/>
          <p:nvPr/>
        </p:nvSpPr>
        <p:spPr>
          <a:xfrm>
            <a:off x="4803819"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01</a:t>
            </a:r>
            <a:endParaRPr lang="en-US" sz="1100" dirty="0"/>
          </a:p>
        </p:txBody>
      </p:sp>
      <p:sp>
        <p:nvSpPr>
          <p:cNvPr id="6" name="Text 4"/>
          <p:cNvSpPr/>
          <p:nvPr/>
        </p:nvSpPr>
        <p:spPr>
          <a:xfrm>
            <a:off x="8453072"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02</a:t>
            </a:r>
            <a:endParaRPr lang="en-US" sz="1100" dirty="0"/>
          </a:p>
        </p:txBody>
      </p:sp>
      <p:sp>
        <p:nvSpPr>
          <p:cNvPr id="7" name="Text 5"/>
          <p:cNvSpPr/>
          <p:nvPr/>
        </p:nvSpPr>
        <p:spPr>
          <a:xfrm>
            <a:off x="8453072"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04</a:t>
            </a:r>
            <a:endParaRPr lang="en-US" sz="1100" dirty="0"/>
          </a:p>
        </p:txBody>
      </p:sp>
      <p:sp>
        <p:nvSpPr>
          <p:cNvPr id="8" name="Text 6"/>
          <p:cNvSpPr/>
          <p:nvPr/>
        </p:nvSpPr>
        <p:spPr>
          <a:xfrm>
            <a:off x="4803819"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03</a:t>
            </a:r>
            <a:endParaRPr lang="en-US" sz="1100" dirty="0"/>
          </a:p>
        </p:txBody>
      </p:sp>
      <p:sp>
        <p:nvSpPr>
          <p:cNvPr id="9" name="Text 7"/>
          <p:cNvSpPr/>
          <p:nvPr/>
        </p:nvSpPr>
        <p:spPr>
          <a:xfrm>
            <a:off x="4801935"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0" name="Text 8"/>
          <p:cNvSpPr/>
          <p:nvPr/>
        </p:nvSpPr>
        <p:spPr>
          <a:xfrm>
            <a:off x="8889943" y="2112687"/>
            <a:ext cx="2763529" cy="309783"/>
          </a:xfrm>
          <a:custGeom>
            <a:avLst/>
            <a:gdLst/>
            <a:ahLst/>
            <a:cxnLst/>
            <a:rect l="l" t="t" r="r" b="b"/>
            <a:pathLst>
              <a:path w="2763529" h="309783">
                <a:moveTo>
                  <a:pt x="0" y="309783"/>
                </a:moveTo>
                <a:lnTo>
                  <a:pt x="0" y="0"/>
                </a:lnTo>
                <a:lnTo>
                  <a:pt x="2763529" y="0"/>
                </a:lnTo>
                <a:lnTo>
                  <a:pt x="2763529"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Reduce Plastic Pollution</a:t>
            </a:r>
            <a:endParaRPr lang="en-US" sz="1400" dirty="0"/>
          </a:p>
        </p:txBody>
      </p:sp>
      <p:sp>
        <p:nvSpPr>
          <p:cNvPr id="11" name="Text 9"/>
          <p:cNvSpPr/>
          <p:nvPr/>
        </p:nvSpPr>
        <p:spPr>
          <a:xfrm>
            <a:off x="5230527" y="4270655"/>
            <a:ext cx="2772782" cy="309783"/>
          </a:xfrm>
          <a:custGeom>
            <a:avLst/>
            <a:gdLst/>
            <a:ahLst/>
            <a:cxnLst/>
            <a:rect l="l" t="t" r="r" b="b"/>
            <a:pathLst>
              <a:path w="2772782" h="309783">
                <a:moveTo>
                  <a:pt x="0" y="309783"/>
                </a:moveTo>
                <a:lnTo>
                  <a:pt x="0" y="0"/>
                </a:lnTo>
                <a:lnTo>
                  <a:pt x="2772782" y="0"/>
                </a:lnTo>
                <a:lnTo>
                  <a:pt x="2772782" y="309783"/>
                </a:lnTo>
                <a:lnTo>
                  <a:pt x="0" y="309783"/>
                </a:lnTo>
              </a:path>
            </a:pathLst>
          </a:custGeom>
          <a:noFill/>
          <a:ln/>
        </p:spPr>
        <p:txBody>
          <a:bodyPr wrap="square" lIns="0" tIns="0" rIns="0" bIns="0" rtlCol="0" anchor="ctr"/>
          <a:lstStyle/>
          <a:p>
            <a:pPr algn="l" marL="0" indent="0">
              <a:lnSpc>
                <a:spcPct val="90000"/>
              </a:lnSpc>
              <a:spcBef>
                <a:spcPts val="938"/>
              </a:spcBef>
              <a:buNone/>
            </a:pPr>
            <a:r>
              <a:rPr lang="en-US" sz="1314" b="1" dirty="0">
                <a:solidFill>
                  <a:srgbClr val="000000"/>
                </a:solidFill>
                <a:latin typeface="outfit" pitchFamily="34" charset="0"/>
                <a:ea typeface="outfit" pitchFamily="34" charset="-122"/>
                <a:cs typeface="outfit" pitchFamily="34" charset="-120"/>
              </a:rPr>
              <a:t>Support Sustainable Fishing Practices</a:t>
            </a:r>
            <a:endParaRPr lang="en-US" sz="1314" dirty="0"/>
          </a:p>
        </p:txBody>
      </p:sp>
      <p:sp>
        <p:nvSpPr>
          <p:cNvPr id="12" name="Text 10"/>
          <p:cNvSpPr/>
          <p:nvPr/>
        </p:nvSpPr>
        <p:spPr>
          <a:xfrm>
            <a:off x="8889943" y="4278254"/>
            <a:ext cx="2763530" cy="309783"/>
          </a:xfrm>
          <a:custGeom>
            <a:avLst/>
            <a:gdLst/>
            <a:ahLst/>
            <a:cxnLst/>
            <a:rect l="l" t="t" r="r" b="b"/>
            <a:pathLst>
              <a:path w="2763530" h="309783">
                <a:moveTo>
                  <a:pt x="0" y="309783"/>
                </a:moveTo>
                <a:lnTo>
                  <a:pt x="0" y="0"/>
                </a:lnTo>
                <a:lnTo>
                  <a:pt x="2763530" y="0"/>
                </a:lnTo>
                <a:lnTo>
                  <a:pt x="2763530" y="309783"/>
                </a:lnTo>
                <a:lnTo>
                  <a:pt x="0" y="309783"/>
                </a:lnTo>
              </a:path>
            </a:pathLst>
          </a:custGeom>
          <a:noFill/>
          <a:ln/>
        </p:spPr>
        <p:txBody>
          <a:bodyPr wrap="square" lIns="0" tIns="0" rIns="0" bIns="0" rtlCol="0" anchor="ctr"/>
          <a:lstStyle/>
          <a:p>
            <a:pPr algn="l" marL="0" indent="0">
              <a:lnSpc>
                <a:spcPct val="90000"/>
              </a:lnSpc>
              <a:spcBef>
                <a:spcPts val="961"/>
              </a:spcBef>
              <a:buNone/>
            </a:pPr>
            <a:r>
              <a:rPr lang="en-US" sz="1346" b="1" dirty="0">
                <a:solidFill>
                  <a:srgbClr val="000000"/>
                </a:solidFill>
                <a:latin typeface="outfit" pitchFamily="34" charset="0"/>
                <a:ea typeface="outfit" pitchFamily="34" charset="-122"/>
                <a:cs typeface="outfit" pitchFamily="34" charset="-120"/>
              </a:rPr>
              <a:t>Engage in Beach Clean-Up Initiatives</a:t>
            </a:r>
            <a:endParaRPr lang="en-US" sz="1346" dirty="0"/>
          </a:p>
        </p:txBody>
      </p:sp>
      <p:sp>
        <p:nvSpPr>
          <p:cNvPr id="13" name="Text 11"/>
          <p:cNvSpPr/>
          <p:nvPr/>
        </p:nvSpPr>
        <p:spPr>
          <a:xfrm>
            <a:off x="4802910"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Educate communities and individuals about the importance of preserving marine ecosystems like the Great Barrier Reef.</a:t>
            </a:r>
            <a:endParaRPr lang="en-US" sz="1200" dirty="0"/>
          </a:p>
        </p:txBody>
      </p:sp>
      <p:sp>
        <p:nvSpPr>
          <p:cNvPr id="14" name="Text 12"/>
          <p:cNvSpPr/>
          <p:nvPr/>
        </p:nvSpPr>
        <p:spPr>
          <a:xfrm>
            <a:off x="8453072"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Encourage the use of reusable items to minimize plastic waste that harms marine life.</a:t>
            </a:r>
            <a:endParaRPr lang="en-US" sz="1200" dirty="0"/>
          </a:p>
        </p:txBody>
      </p:sp>
      <p:sp>
        <p:nvSpPr>
          <p:cNvPr id="15" name="Text 13"/>
          <p:cNvSpPr/>
          <p:nvPr/>
        </p:nvSpPr>
        <p:spPr>
          <a:xfrm>
            <a:off x="4802911" y="4748194"/>
            <a:ext cx="3200398" cy="1463040"/>
          </a:xfrm>
          <a:custGeom>
            <a:avLst/>
            <a:gdLst/>
            <a:ahLst/>
            <a:cxnLst/>
            <a:rect l="l" t="t" r="r" b="b"/>
            <a:pathLst>
              <a:path w="3200398" h="1463040">
                <a:moveTo>
                  <a:pt x="0" y="1463040"/>
                </a:moveTo>
                <a:lnTo>
                  <a:pt x="0" y="0"/>
                </a:lnTo>
                <a:lnTo>
                  <a:pt x="3200398" y="0"/>
                </a:lnTo>
                <a:lnTo>
                  <a:pt x="3200398"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Advocate for responsible fishing methods to protect marine biodiversity.</a:t>
            </a:r>
            <a:endParaRPr lang="en-US" sz="1200" dirty="0"/>
          </a:p>
        </p:txBody>
      </p:sp>
      <p:sp>
        <p:nvSpPr>
          <p:cNvPr id="16" name="Text 14"/>
          <p:cNvSpPr/>
          <p:nvPr/>
        </p:nvSpPr>
        <p:spPr>
          <a:xfrm>
            <a:off x="8453072" y="4748194"/>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Organize and participate in beach clean-up events to prevent pollution from reaching the ocean.</a:t>
            </a:r>
            <a:endParaRPr lang="en-US" sz="1200" dirty="0"/>
          </a:p>
        </p:txBody>
      </p:sp>
      <p:sp>
        <p:nvSpPr>
          <p:cNvPr id="17" name="Text 15"/>
          <p:cNvSpPr/>
          <p:nvPr/>
        </p:nvSpPr>
        <p:spPr>
          <a:xfrm>
            <a:off x="4787181" y="447"/>
            <a:ext cx="6866291" cy="1828353"/>
          </a:xfrm>
          <a:custGeom>
            <a:avLst/>
            <a:gdLst/>
            <a:ahLst/>
            <a:cxnLst/>
            <a:rect l="l" t="t" r="r" b="b"/>
            <a:pathLst>
              <a:path w="6866291" h="1828353">
                <a:moveTo>
                  <a:pt x="0" y="1828353"/>
                </a:moveTo>
                <a:lnTo>
                  <a:pt x="0" y="0"/>
                </a:lnTo>
                <a:lnTo>
                  <a:pt x="6866291" y="0"/>
                </a:lnTo>
                <a:lnTo>
                  <a:pt x="6866291"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Promoting Ocean Conservation</a:t>
            </a:r>
            <a:endParaRPr lang="en-US" sz="3200" dirty="0"/>
          </a:p>
        </p:txBody>
      </p:sp>
      <p:sp>
        <p:nvSpPr>
          <p:cNvPr id="18" name="Text 16"/>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9" name="Text 17"/>
          <p:cNvSpPr/>
          <p:nvPr/>
        </p:nvSpPr>
        <p:spPr>
          <a:xfrm>
            <a:off x="4793675"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18</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3" name="Text 1"/>
          <p:cNvSpPr/>
          <p:nvPr/>
        </p:nvSpPr>
        <p:spPr>
          <a:xfrm>
            <a:off x="8077200" y="0"/>
            <a:ext cx="4114800" cy="6858000"/>
          </a:xfrm>
          <a:custGeom>
            <a:avLst/>
            <a:gdLst/>
            <a:ahLst/>
            <a:cxnLst/>
            <a:rect l="l" t="t" r="r" b="b"/>
            <a:pathLst>
              <a:path w="4114800" h="6858000">
                <a:moveTo>
                  <a:pt x="0" y="6858000"/>
                </a:moveTo>
                <a:lnTo>
                  <a:pt x="0" y="0"/>
                </a:lnTo>
                <a:lnTo>
                  <a:pt x="4114800" y="0"/>
                </a:lnTo>
                <a:lnTo>
                  <a:pt x="4114800" y="6858000"/>
                </a:lnTo>
                <a:lnTo>
                  <a:pt x="0" y="6858000"/>
                </a:lnTo>
              </a:path>
            </a:pathLst>
          </a:custGeom>
          <a:blipFill>
            <a:blip r:embed="rId1"/>
            <a:srcRect l="29984" r="29984" t="0" b="0"/>
            <a:stretch/>
          </a:blipFill>
          <a:ln/>
        </p:spPr>
        <p:txBody>
          <a:bodyPr wrap="square" lIns="90000" tIns="46800" rIns="90000" bIns="46800" rtlCol="0" anchor="ctr"/>
          <a:lstStyle/>
          <a:p>
            <a:pPr indent="0" marL="0">
              <a:buNone/>
            </a:pPr>
            <a:endParaRPr lang="en-US" dirty="0"/>
          </a:p>
        </p:txBody>
      </p:sp>
      <p:sp>
        <p:nvSpPr>
          <p:cNvPr id="4" name="Text 2"/>
          <p:cNvSpPr/>
          <p:nvPr/>
        </p:nvSpPr>
        <p:spPr>
          <a:xfrm>
            <a:off x="7993486" y="447"/>
            <a:ext cx="92364" cy="1828800"/>
          </a:xfrm>
          <a:custGeom>
            <a:avLst/>
            <a:gdLst/>
            <a:ahLst/>
            <a:cxnLst/>
            <a:rect l="l" t="t" r="r" b="b"/>
            <a:pathLst>
              <a:path w="92364" h="1828800">
                <a:moveTo>
                  <a:pt x="0" y="1828800"/>
                </a:moveTo>
                <a:lnTo>
                  <a:pt x="0" y="0"/>
                </a:lnTo>
                <a:lnTo>
                  <a:pt x="92364" y="0"/>
                </a:lnTo>
                <a:lnTo>
                  <a:pt x="92364" y="1828800"/>
                </a:lnTo>
                <a:lnTo>
                  <a:pt x="0" y="1828800"/>
                </a:lnTo>
              </a:path>
            </a:pathLst>
          </a:custGeom>
          <a:solidFill>
            <a:srgbClr val="FFD600"/>
          </a:solidFill>
          <a:ln/>
        </p:spPr>
        <p:txBody>
          <a:bodyPr wrap="square" lIns="90000" tIns="46800" rIns="90000" bIns="46800" rtlCol="0" anchor="ctr"/>
          <a:lstStyle/>
          <a:p>
            <a:pPr algn="ctr" marL="0" indent="0">
              <a:lnSpc>
                <a:spcPct val="100000"/>
              </a:lnSpc>
              <a:buNone/>
            </a:pPr>
            <a:endParaRPr lang="en-US" sz="1800" dirty="0"/>
          </a:p>
        </p:txBody>
      </p:sp>
      <p:sp>
        <p:nvSpPr>
          <p:cNvPr id="5" name="Text 3"/>
          <p:cNvSpPr/>
          <p:nvPr/>
        </p:nvSpPr>
        <p:spPr>
          <a:xfrm>
            <a:off x="822960" y="2060452"/>
            <a:ext cx="6550114" cy="4044784"/>
          </a:xfrm>
          <a:custGeom>
            <a:avLst/>
            <a:gdLst/>
            <a:ahLst/>
            <a:cxnLst/>
            <a:rect l="l" t="t" r="r" b="b"/>
            <a:pathLst>
              <a:path w="6550114" h="4044784">
                <a:moveTo>
                  <a:pt x="0" y="4044784"/>
                </a:moveTo>
                <a:lnTo>
                  <a:pt x="0" y="0"/>
                </a:lnTo>
                <a:lnTo>
                  <a:pt x="6550114" y="0"/>
                </a:lnTo>
                <a:lnTo>
                  <a:pt x="6550114" y="4044784"/>
                </a:lnTo>
                <a:lnTo>
                  <a:pt x="0" y="4044784"/>
                </a:lnTo>
              </a:path>
            </a:pathLst>
          </a:custGeom>
          <a:noFill/>
          <a:ln/>
        </p:spPr>
        <p:txBody>
          <a:bodyPr wrap="square" lIns="0" tIns="0" rIns="0" bIns="0" rtlCol="0" anchor="t" numCol="2" spcCol="177800"/>
          <a:lstStyle/>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Implementing Marine Protected Areas (MPAs)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Establishing designated areas to safeguard marine habitats and species.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Regulating human activities to minimize negative impacts on biodiversity.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Sustainable Fishing Practices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Promoting responsible fishing methods to prevent overfishing and protect marine species.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Enforcing regulations to ensure the long-term health of marine ecosystems.</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Reducing Pollution</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Implementing measures to minimize plastic pollution and chemical runoff into marine environments.</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Raising awareness about the importance of clean oceans for marine biodiversity.</a:t>
            </a:r>
            <a:endParaRPr lang="en-US" sz="1400" dirty="0"/>
          </a:p>
          <a:p>
            <a:pPr algn="l" marL="0" indent="0">
              <a:lnSpc>
                <a:spcPct val="90000"/>
              </a:lnSpc>
              <a:spcBef>
                <a:spcPts val="1500"/>
              </a:spcBef>
              <a:buNone/>
            </a:pPr>
            <a:r>
              <a:rPr lang="en-US" sz="1400" b="1" dirty="0">
                <a:solidFill>
                  <a:srgbClr val="000000"/>
                </a:solidFill>
                <a:latin typeface="outfit" pitchFamily="34" charset="0"/>
                <a:ea typeface="outfit" pitchFamily="34" charset="-122"/>
                <a:cs typeface="outfit" pitchFamily="34" charset="-120"/>
              </a:rPr>
              <a:t>Climate Change Mitigation</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Addressing carbon emissions to reduce ocean acidification and coral bleaching.</a:t>
            </a:r>
            <a:endParaRPr lang="en-US" sz="1400" dirty="0"/>
          </a:p>
          <a:p>
            <a:pPr algn="l" marL="0" indent="0">
              <a:lnSpc>
                <a:spcPct val="90000"/>
              </a:lnSpc>
              <a:spcBef>
                <a:spcPts val="800"/>
              </a:spcBef>
              <a:buNone/>
            </a:pPr>
            <a:r>
              <a:rPr lang="en-US" sz="1200" dirty="0">
                <a:solidFill>
                  <a:srgbClr val="000000"/>
                </a:solidFill>
                <a:latin typeface="outfit" pitchFamily="34" charset="0"/>
                <a:ea typeface="outfit" pitchFamily="34" charset="-122"/>
                <a:cs typeface="outfit" pitchFamily="34" charset="-120"/>
              </a:rPr>
              <a:t>Supporting initiatives to combat global warming and preserve marine ecosystems.</a:t>
            </a:r>
            <a:endParaRPr lang="en-US" sz="1400" dirty="0"/>
          </a:p>
        </p:txBody>
      </p:sp>
      <p:sp>
        <p:nvSpPr>
          <p:cNvPr id="6" name="Text 4"/>
          <p:cNvSpPr/>
          <p:nvPr/>
        </p:nvSpPr>
        <p:spPr>
          <a:xfrm>
            <a:off x="822960" y="6495651"/>
            <a:ext cx="6207291" cy="182880"/>
          </a:xfrm>
          <a:custGeom>
            <a:avLst/>
            <a:gdLst/>
            <a:ahLst/>
            <a:cxnLst/>
            <a:rect l="l" t="t" r="r" b="b"/>
            <a:pathLst>
              <a:path w="6207291" h="182880">
                <a:moveTo>
                  <a:pt x="0" y="182880"/>
                </a:moveTo>
                <a:lnTo>
                  <a:pt x="0" y="0"/>
                </a:lnTo>
                <a:lnTo>
                  <a:pt x="6207291" y="0"/>
                </a:lnTo>
                <a:lnTo>
                  <a:pt x="6207291"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7" name="Text 5"/>
          <p:cNvSpPr/>
          <p:nvPr/>
        </p:nvSpPr>
        <p:spPr>
          <a:xfrm>
            <a:off x="830656" y="447"/>
            <a:ext cx="6542108" cy="1828353"/>
          </a:xfrm>
          <a:custGeom>
            <a:avLst/>
            <a:gdLst/>
            <a:ahLst/>
            <a:cxnLst/>
            <a:rect l="l" t="t" r="r" b="b"/>
            <a:pathLst>
              <a:path w="6542108" h="1828353">
                <a:moveTo>
                  <a:pt x="0" y="1828353"/>
                </a:moveTo>
                <a:lnTo>
                  <a:pt x="0" y="0"/>
                </a:lnTo>
                <a:lnTo>
                  <a:pt x="6542108" y="0"/>
                </a:lnTo>
                <a:lnTo>
                  <a:pt x="6542108"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Preserving Marine Biodiversity</a:t>
            </a:r>
            <a:endParaRPr lang="en-US" sz="3200" dirty="0"/>
          </a:p>
        </p:txBody>
      </p:sp>
      <p:sp>
        <p:nvSpPr>
          <p:cNvPr id="8" name="Text 6"/>
          <p:cNvSpPr/>
          <p:nvPr/>
        </p:nvSpPr>
        <p:spPr>
          <a:xfrm>
            <a:off x="7193195"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9" name="Text 7"/>
          <p:cNvSpPr/>
          <p:nvPr/>
        </p:nvSpPr>
        <p:spPr>
          <a:xfrm>
            <a:off x="852637"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19</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365759" y="0"/>
            <a:ext cx="3931920" cy="6857107"/>
          </a:xfrm>
          <a:custGeom>
            <a:avLst/>
            <a:gdLst/>
            <a:ahLst/>
            <a:cxnLst/>
            <a:rect l="l" t="t" r="r" b="b"/>
            <a:pathLst>
              <a:path w="3931920" h="6857107">
                <a:moveTo>
                  <a:pt x="0" y="6857107"/>
                </a:moveTo>
                <a:lnTo>
                  <a:pt x="0" y="0"/>
                </a:lnTo>
                <a:lnTo>
                  <a:pt x="3931920" y="0"/>
                </a:lnTo>
                <a:lnTo>
                  <a:pt x="3931920" y="6857107"/>
                </a:lnTo>
                <a:lnTo>
                  <a:pt x="0" y="6857107"/>
                </a:lnTo>
              </a:path>
            </a:pathLst>
          </a:custGeom>
          <a:blipFill>
            <a:blip r:embed="rId1"/>
            <a:srcRect l="30894" r="30894" t="0" b="0"/>
            <a:stretch/>
          </a:blipFill>
          <a:ln/>
        </p:spPr>
        <p:txBody>
          <a:bodyPr wrap="square" lIns="90000" tIns="46800" rIns="90000" bIns="46800" rtlCol="0" anchor="ctr"/>
          <a:lstStyle/>
          <a:p>
            <a:pPr indent="0" marL="0">
              <a:buNone/>
            </a:pPr>
            <a:endParaRPr lang="en-US" dirty="0"/>
          </a:p>
        </p:txBody>
      </p:sp>
      <p:sp>
        <p:nvSpPr>
          <p:cNvPr id="3" name="Text 1"/>
          <p:cNvSpPr/>
          <p:nvPr/>
        </p:nvSpPr>
        <p:spPr>
          <a:xfrm>
            <a:off x="0" y="447"/>
            <a:ext cx="365760" cy="6857553"/>
          </a:xfrm>
          <a:custGeom>
            <a:avLst/>
            <a:gdLst/>
            <a:ahLst/>
            <a:cxnLst/>
            <a:rect l="l" t="t" r="r" b="b"/>
            <a:pathLst>
              <a:path w="365760" h="6857553">
                <a:moveTo>
                  <a:pt x="0" y="6857553"/>
                </a:moveTo>
                <a:lnTo>
                  <a:pt x="0" y="0"/>
                </a:lnTo>
                <a:lnTo>
                  <a:pt x="365760" y="0"/>
                </a:lnTo>
                <a:lnTo>
                  <a:pt x="365760" y="6857553"/>
                </a:lnTo>
                <a:lnTo>
                  <a:pt x="0" y="6857553"/>
                </a:lnTo>
              </a:path>
            </a:pathLst>
          </a:custGeom>
          <a:solidFill>
            <a:srgbClr val="1A6847"/>
          </a:solidFill>
          <a:ln/>
        </p:spPr>
        <p:txBody>
          <a:bodyPr wrap="square" lIns="90000" tIns="46800" rIns="90000" bIns="46800" rtlCol="0" anchor="t"/>
          <a:lstStyle/>
          <a:p>
            <a:pPr algn="l" marL="0" indent="0">
              <a:lnSpc>
                <a:spcPct val="100000"/>
              </a:lnSpc>
              <a:buNone/>
            </a:pPr>
            <a:endParaRPr lang="en-US" sz="1800" dirty="0"/>
          </a:p>
        </p:txBody>
      </p:sp>
      <p:sp>
        <p:nvSpPr>
          <p:cNvPr id="4" name="Text 2"/>
          <p:cNvSpPr/>
          <p:nvPr/>
        </p:nvSpPr>
        <p:spPr>
          <a:xfrm>
            <a:off x="5230526" y="2116382"/>
            <a:ext cx="2772783" cy="309783"/>
          </a:xfrm>
          <a:custGeom>
            <a:avLst/>
            <a:gdLst/>
            <a:ahLst/>
            <a:cxnLst/>
            <a:rect l="l" t="t" r="r" b="b"/>
            <a:pathLst>
              <a:path w="2772783" h="309783">
                <a:moveTo>
                  <a:pt x="0" y="309783"/>
                </a:moveTo>
                <a:lnTo>
                  <a:pt x="0" y="0"/>
                </a:lnTo>
                <a:lnTo>
                  <a:pt x="2772783" y="0"/>
                </a:lnTo>
                <a:lnTo>
                  <a:pt x="2772783"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Rising Sea Temperatures</a:t>
            </a:r>
            <a:endParaRPr lang="en-US" sz="1400" dirty="0"/>
          </a:p>
        </p:txBody>
      </p:sp>
      <p:sp>
        <p:nvSpPr>
          <p:cNvPr id="5" name="Text 3"/>
          <p:cNvSpPr/>
          <p:nvPr/>
        </p:nvSpPr>
        <p:spPr>
          <a:xfrm>
            <a:off x="4803819"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01</a:t>
            </a:r>
            <a:endParaRPr lang="en-US" sz="1100" dirty="0"/>
          </a:p>
        </p:txBody>
      </p:sp>
      <p:sp>
        <p:nvSpPr>
          <p:cNvPr id="6" name="Text 4"/>
          <p:cNvSpPr/>
          <p:nvPr/>
        </p:nvSpPr>
        <p:spPr>
          <a:xfrm>
            <a:off x="8453072" y="2119845"/>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02</a:t>
            </a:r>
            <a:endParaRPr lang="en-US" sz="1100" dirty="0"/>
          </a:p>
        </p:txBody>
      </p:sp>
      <p:sp>
        <p:nvSpPr>
          <p:cNvPr id="7" name="Text 5"/>
          <p:cNvSpPr/>
          <p:nvPr/>
        </p:nvSpPr>
        <p:spPr>
          <a:xfrm>
            <a:off x="8453072"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04</a:t>
            </a:r>
            <a:endParaRPr lang="en-US" sz="1100" dirty="0"/>
          </a:p>
        </p:txBody>
      </p:sp>
      <p:sp>
        <p:nvSpPr>
          <p:cNvPr id="8" name="Text 6"/>
          <p:cNvSpPr/>
          <p:nvPr/>
        </p:nvSpPr>
        <p:spPr>
          <a:xfrm>
            <a:off x="4803819" y="4274119"/>
            <a:ext cx="320040" cy="320040"/>
          </a:xfrm>
          <a:custGeom>
            <a:avLst/>
            <a:gdLst/>
            <a:ahLst/>
            <a:cxnLst/>
            <a:rect l="l" t="t" r="r" b="b"/>
            <a:pathLst>
              <a:path w="320040" h="320040">
                <a:moveTo>
                  <a:pt x="0" y="320040"/>
                </a:moveTo>
                <a:lnTo>
                  <a:pt x="0" y="0"/>
                </a:lnTo>
                <a:lnTo>
                  <a:pt x="320040" y="0"/>
                </a:lnTo>
                <a:lnTo>
                  <a:pt x="320040" y="320040"/>
                </a:lnTo>
                <a:lnTo>
                  <a:pt x="0" y="320040"/>
                </a:lnTo>
              </a:path>
            </a:pathLst>
          </a:custGeom>
          <a:solidFill>
            <a:srgbClr val="FF7733"/>
          </a:solidFill>
          <a:ln/>
        </p:spPr>
        <p:txBody>
          <a:bodyPr wrap="square" lIns="0" tIns="0" rIns="0" bIns="0" rtlCol="0" anchor="ctr"/>
          <a:lstStyle/>
          <a:p>
            <a:pPr algn="ctr" marL="0" indent="0">
              <a:lnSpc>
                <a:spcPct val="100000"/>
              </a:lnSpc>
              <a:buNone/>
            </a:pPr>
            <a:r>
              <a:rPr lang="en-US" sz="1100" dirty="0">
                <a:solidFill>
                  <a:srgbClr val="FFFFFF"/>
                </a:solidFill>
                <a:latin typeface="Outfit SemiBold" pitchFamily="34" charset="0"/>
                <a:ea typeface="Outfit SemiBold" pitchFamily="34" charset="-122"/>
                <a:cs typeface="Outfit SemiBold" pitchFamily="34" charset="-120"/>
              </a:rPr>
              <a:t>03</a:t>
            </a:r>
            <a:endParaRPr lang="en-US" sz="1100" dirty="0"/>
          </a:p>
        </p:txBody>
      </p:sp>
      <p:sp>
        <p:nvSpPr>
          <p:cNvPr id="9" name="Text 7"/>
          <p:cNvSpPr/>
          <p:nvPr/>
        </p:nvSpPr>
        <p:spPr>
          <a:xfrm>
            <a:off x="4801935" y="6495651"/>
            <a:ext cx="6018528" cy="182880"/>
          </a:xfrm>
          <a:custGeom>
            <a:avLst/>
            <a:gdLst/>
            <a:ahLst/>
            <a:cxnLst/>
            <a:rect l="l" t="t" r="r" b="b"/>
            <a:pathLst>
              <a:path w="6018528" h="182880">
                <a:moveTo>
                  <a:pt x="0" y="182880"/>
                </a:moveTo>
                <a:lnTo>
                  <a:pt x="0" y="0"/>
                </a:lnTo>
                <a:lnTo>
                  <a:pt x="6018528" y="0"/>
                </a:lnTo>
                <a:lnTo>
                  <a:pt x="6018528"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1000" dirty="0">
                <a:solidFill>
                  <a:srgbClr val="A6A6A6"/>
                </a:solidFill>
                <a:latin typeface="outfit" pitchFamily="34" charset="0"/>
                <a:ea typeface="outfit" pitchFamily="34" charset="-122"/>
                <a:cs typeface="outfit" pitchFamily="34" charset="-120"/>
              </a:rPr>
              <a:t>Preserving the Great Barrier Reef</a:t>
            </a:r>
            <a:endParaRPr lang="en-US" sz="1000" dirty="0"/>
          </a:p>
        </p:txBody>
      </p:sp>
      <p:sp>
        <p:nvSpPr>
          <p:cNvPr id="10" name="Text 8"/>
          <p:cNvSpPr/>
          <p:nvPr/>
        </p:nvSpPr>
        <p:spPr>
          <a:xfrm>
            <a:off x="8889943" y="2112687"/>
            <a:ext cx="2763529" cy="309783"/>
          </a:xfrm>
          <a:custGeom>
            <a:avLst/>
            <a:gdLst/>
            <a:ahLst/>
            <a:cxnLst/>
            <a:rect l="l" t="t" r="r" b="b"/>
            <a:pathLst>
              <a:path w="2763529" h="309783">
                <a:moveTo>
                  <a:pt x="0" y="309783"/>
                </a:moveTo>
                <a:lnTo>
                  <a:pt x="0" y="0"/>
                </a:lnTo>
                <a:lnTo>
                  <a:pt x="2763529" y="0"/>
                </a:lnTo>
                <a:lnTo>
                  <a:pt x="2763529"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Ocean Acidification</a:t>
            </a:r>
            <a:endParaRPr lang="en-US" sz="1400" dirty="0"/>
          </a:p>
        </p:txBody>
      </p:sp>
      <p:sp>
        <p:nvSpPr>
          <p:cNvPr id="11" name="Text 9"/>
          <p:cNvSpPr/>
          <p:nvPr/>
        </p:nvSpPr>
        <p:spPr>
          <a:xfrm>
            <a:off x="5230527" y="4270655"/>
            <a:ext cx="2772782" cy="309783"/>
          </a:xfrm>
          <a:custGeom>
            <a:avLst/>
            <a:gdLst/>
            <a:ahLst/>
            <a:cxnLst/>
            <a:rect l="l" t="t" r="r" b="b"/>
            <a:pathLst>
              <a:path w="2772782" h="309783">
                <a:moveTo>
                  <a:pt x="0" y="309783"/>
                </a:moveTo>
                <a:lnTo>
                  <a:pt x="0" y="0"/>
                </a:lnTo>
                <a:lnTo>
                  <a:pt x="2772782" y="0"/>
                </a:lnTo>
                <a:lnTo>
                  <a:pt x="2772782"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Extreme Weather Events</a:t>
            </a:r>
            <a:endParaRPr lang="en-US" sz="1400" dirty="0"/>
          </a:p>
        </p:txBody>
      </p:sp>
      <p:sp>
        <p:nvSpPr>
          <p:cNvPr id="12" name="Text 10"/>
          <p:cNvSpPr/>
          <p:nvPr/>
        </p:nvSpPr>
        <p:spPr>
          <a:xfrm>
            <a:off x="8889943" y="4278254"/>
            <a:ext cx="2763530" cy="309783"/>
          </a:xfrm>
          <a:custGeom>
            <a:avLst/>
            <a:gdLst/>
            <a:ahLst/>
            <a:cxnLst/>
            <a:rect l="l" t="t" r="r" b="b"/>
            <a:pathLst>
              <a:path w="2763530" h="309783">
                <a:moveTo>
                  <a:pt x="0" y="309783"/>
                </a:moveTo>
                <a:lnTo>
                  <a:pt x="0" y="0"/>
                </a:lnTo>
                <a:lnTo>
                  <a:pt x="2763530" y="0"/>
                </a:lnTo>
                <a:lnTo>
                  <a:pt x="2763530" y="309783"/>
                </a:lnTo>
                <a:lnTo>
                  <a:pt x="0" y="309783"/>
                </a:lnTo>
              </a:path>
            </a:pathLst>
          </a:custGeom>
          <a:noFill/>
          <a:ln/>
        </p:spPr>
        <p:txBody>
          <a:bodyPr wrap="square" lIns="0" tIns="0" rIns="0" bIns="0" rtlCol="0" anchor="ctr"/>
          <a:lstStyle/>
          <a:p>
            <a:pPr algn="l" marL="0" indent="0">
              <a:lnSpc>
                <a:spcPct val="90000"/>
              </a:lnSpc>
              <a:spcBef>
                <a:spcPts val="1000"/>
              </a:spcBef>
              <a:buNone/>
            </a:pPr>
            <a:r>
              <a:rPr lang="en-US" sz="1400" b="1" dirty="0">
                <a:solidFill>
                  <a:srgbClr val="000000"/>
                </a:solidFill>
                <a:latin typeface="outfit" pitchFamily="34" charset="0"/>
                <a:ea typeface="outfit" pitchFamily="34" charset="-122"/>
                <a:cs typeface="outfit" pitchFamily="34" charset="-120"/>
              </a:rPr>
              <a:t>Coral Bleaching</a:t>
            </a:r>
            <a:endParaRPr lang="en-US" sz="1400" dirty="0"/>
          </a:p>
        </p:txBody>
      </p:sp>
      <p:sp>
        <p:nvSpPr>
          <p:cNvPr id="13" name="Text 11"/>
          <p:cNvSpPr/>
          <p:nvPr/>
        </p:nvSpPr>
        <p:spPr>
          <a:xfrm>
            <a:off x="4802910"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The Great Barrier Reef is experiencing increased sea temperatures due to climate change.</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Warmer waters lead to coral bleaching, endangering the delicate ecosystem.</a:t>
            </a:r>
            <a:endParaRPr lang="en-US" sz="1200" dirty="0"/>
          </a:p>
        </p:txBody>
      </p:sp>
      <p:sp>
        <p:nvSpPr>
          <p:cNvPr id="14" name="Text 12"/>
          <p:cNvSpPr/>
          <p:nvPr/>
        </p:nvSpPr>
        <p:spPr>
          <a:xfrm>
            <a:off x="8453072" y="2572898"/>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Increased carbon dioxide levels in the atmosphere are causing ocean acidification.</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Acidification hinders the ability of corals to build their calcium carbonate structures.</a:t>
            </a:r>
            <a:endParaRPr lang="en-US" sz="1200" dirty="0"/>
          </a:p>
        </p:txBody>
      </p:sp>
      <p:sp>
        <p:nvSpPr>
          <p:cNvPr id="15" name="Text 13"/>
          <p:cNvSpPr/>
          <p:nvPr/>
        </p:nvSpPr>
        <p:spPr>
          <a:xfrm>
            <a:off x="4802911" y="4748194"/>
            <a:ext cx="3200398" cy="1463040"/>
          </a:xfrm>
          <a:custGeom>
            <a:avLst/>
            <a:gdLst/>
            <a:ahLst/>
            <a:cxnLst/>
            <a:rect l="l" t="t" r="r" b="b"/>
            <a:pathLst>
              <a:path w="3200398" h="1463040">
                <a:moveTo>
                  <a:pt x="0" y="1463040"/>
                </a:moveTo>
                <a:lnTo>
                  <a:pt x="0" y="0"/>
                </a:lnTo>
                <a:lnTo>
                  <a:pt x="3200398" y="0"/>
                </a:lnTo>
                <a:lnTo>
                  <a:pt x="3200398"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More frequent and severe storms pose a threat to the stability of the reef ecosystem.</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Storm damage can disrupt coral growth and recovery processes.</a:t>
            </a:r>
            <a:endParaRPr lang="en-US" sz="1200" dirty="0"/>
          </a:p>
        </p:txBody>
      </p:sp>
      <p:sp>
        <p:nvSpPr>
          <p:cNvPr id="16" name="Text 14"/>
          <p:cNvSpPr/>
          <p:nvPr/>
        </p:nvSpPr>
        <p:spPr>
          <a:xfrm>
            <a:off x="8453072" y="4748194"/>
            <a:ext cx="3200400" cy="1463040"/>
          </a:xfrm>
          <a:custGeom>
            <a:avLst/>
            <a:gdLst/>
            <a:ahLst/>
            <a:cxnLst/>
            <a:rect l="l" t="t" r="r" b="b"/>
            <a:pathLst>
              <a:path w="3200400" h="1463040">
                <a:moveTo>
                  <a:pt x="0" y="1463040"/>
                </a:moveTo>
                <a:lnTo>
                  <a:pt x="0" y="0"/>
                </a:lnTo>
                <a:lnTo>
                  <a:pt x="3200400" y="0"/>
                </a:lnTo>
                <a:lnTo>
                  <a:pt x="3200400" y="1463040"/>
                </a:lnTo>
                <a:lnTo>
                  <a:pt x="0" y="1463040"/>
                </a:lnTo>
              </a:path>
            </a:pathLst>
          </a:custGeom>
          <a:noFill/>
          <a:ln/>
        </p:spPr>
        <p:txBody>
          <a:bodyPr wrap="square" lIns="0" tIns="0" rIns="0" bIns="0" rtlCol="0" anchor="t"/>
          <a:lstStyle/>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Elevated sea temperatures stress the corals, leading to bleaching events.</a:t>
            </a:r>
            <a:endParaRPr lang="en-US" sz="1200" dirty="0"/>
          </a:p>
          <a:p>
            <a:pPr algn="l" marL="0" indent="0">
              <a:lnSpc>
                <a:spcPct val="90000"/>
              </a:lnSpc>
              <a:spcBef>
                <a:spcPts val="1000"/>
              </a:spcBef>
              <a:buNone/>
            </a:pPr>
            <a:r>
              <a:rPr lang="en-US" sz="1200" dirty="0">
                <a:solidFill>
                  <a:srgbClr val="000000"/>
                </a:solidFill>
                <a:latin typeface="outfit" pitchFamily="34" charset="0"/>
                <a:ea typeface="outfit" pitchFamily="34" charset="-122"/>
                <a:cs typeface="outfit" pitchFamily="34" charset="-120"/>
              </a:rPr>
              <a:t>Bleaching weakens the corals and makes them more susceptible to disease and death.</a:t>
            </a:r>
            <a:endParaRPr lang="en-US" sz="1200" dirty="0"/>
          </a:p>
        </p:txBody>
      </p:sp>
      <p:sp>
        <p:nvSpPr>
          <p:cNvPr id="17" name="Text 15"/>
          <p:cNvSpPr/>
          <p:nvPr/>
        </p:nvSpPr>
        <p:spPr>
          <a:xfrm>
            <a:off x="4787181" y="447"/>
            <a:ext cx="6866291" cy="1828353"/>
          </a:xfrm>
          <a:custGeom>
            <a:avLst/>
            <a:gdLst/>
            <a:ahLst/>
            <a:cxnLst/>
            <a:rect l="l" t="t" r="r" b="b"/>
            <a:pathLst>
              <a:path w="6866291" h="1828353">
                <a:moveTo>
                  <a:pt x="0" y="1828353"/>
                </a:moveTo>
                <a:lnTo>
                  <a:pt x="0" y="0"/>
                </a:lnTo>
                <a:lnTo>
                  <a:pt x="6866291" y="0"/>
                </a:lnTo>
                <a:lnTo>
                  <a:pt x="6866291" y="1828353"/>
                </a:lnTo>
                <a:lnTo>
                  <a:pt x="0" y="1828353"/>
                </a:lnTo>
              </a:path>
            </a:pathLst>
          </a:custGeom>
          <a:noFill/>
          <a:ln/>
        </p:spPr>
        <p:txBody>
          <a:bodyPr wrap="square" lIns="0" tIns="0" rIns="0" bIns="0" rtlCol="0" anchor="b"/>
          <a:lstStyle/>
          <a:p>
            <a:pPr algn="l" marL="0" indent="0">
              <a:lnSpc>
                <a:spcPct val="90000"/>
              </a:lnSpc>
              <a:spcBef>
                <a:spcPts val="1000"/>
              </a:spcBef>
              <a:buNone/>
            </a:pPr>
            <a:r>
              <a:rPr lang="en-US" sz="3200" dirty="0">
                <a:solidFill>
                  <a:srgbClr val="1A6847"/>
                </a:solidFill>
                <a:latin typeface="outfit semibold" pitchFamily="34" charset="0"/>
                <a:ea typeface="outfit semibold" pitchFamily="34" charset="-122"/>
                <a:cs typeface="outfit semibold" pitchFamily="34" charset="-120"/>
              </a:rPr>
              <a:t>Challenges of Climate Crisis</a:t>
            </a:r>
            <a:endParaRPr lang="en-US" sz="3200" dirty="0"/>
          </a:p>
        </p:txBody>
      </p:sp>
      <p:sp>
        <p:nvSpPr>
          <p:cNvPr id="18" name="Text 16"/>
          <p:cNvSpPr/>
          <p:nvPr/>
        </p:nvSpPr>
        <p:spPr>
          <a:xfrm>
            <a:off x="11166764" y="6221331"/>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noFill/>
          <a:ln/>
        </p:spPr>
        <p:txBody>
          <a:bodyPr wrap="square" lIns="90000" tIns="46800" rIns="90000" bIns="46800" rtlCol="0" anchor="ctr"/>
          <a:lstStyle/>
          <a:p>
            <a:pPr indent="0" marL="0">
              <a:buNone/>
            </a:pPr>
            <a:endParaRPr lang="en-US" dirty="0"/>
          </a:p>
        </p:txBody>
      </p:sp>
      <p:sp>
        <p:nvSpPr>
          <p:cNvPr id="19" name="Text 17"/>
          <p:cNvSpPr/>
          <p:nvPr/>
        </p:nvSpPr>
        <p:spPr>
          <a:xfrm>
            <a:off x="4793675" y="-6164"/>
            <a:ext cx="457200" cy="457200"/>
          </a:xfrm>
          <a:custGeom>
            <a:avLst/>
            <a:gdLst/>
            <a:ahLst/>
            <a:cxnLst/>
            <a:rect l="l" t="t" r="r" b="b"/>
            <a:pathLst>
              <a:path w="457200" h="457200">
                <a:moveTo>
                  <a:pt x="0" y="457200"/>
                </a:moveTo>
                <a:lnTo>
                  <a:pt x="0" y="0"/>
                </a:lnTo>
                <a:lnTo>
                  <a:pt x="457200" y="0"/>
                </a:lnTo>
                <a:lnTo>
                  <a:pt x="457200" y="457200"/>
                </a:lnTo>
                <a:lnTo>
                  <a:pt x="0" y="457200"/>
                </a:lnTo>
              </a:path>
            </a:pathLst>
          </a:custGeom>
          <a:solidFill>
            <a:srgbClr val="1A6847"/>
          </a:solidFill>
          <a:ln/>
        </p:spPr>
        <p:txBody>
          <a:bodyPr wrap="square" lIns="90000" tIns="46800" rIns="90000" bIns="46800" rtlCol="0" anchor="ctr"/>
          <a:lstStyle/>
          <a:p>
            <a:pPr algn="ctr" marL="0" indent="0">
              <a:lnSpc>
                <a:spcPct val="90000"/>
              </a:lnSpc>
              <a:spcBef>
                <a:spcPts val="1000"/>
              </a:spcBef>
              <a:buNone/>
            </a:pPr>
            <a:r>
              <a:rPr lang="en-US" sz="1600" b="1" dirty="0">
                <a:solidFill>
                  <a:srgbClr val="FFFFFF"/>
                </a:solidFill>
                <a:latin typeface="Outfit" pitchFamily="34" charset="0"/>
                <a:ea typeface="Outfit" pitchFamily="34" charset="-122"/>
                <a:cs typeface="Outfit" pitchFamily="34" charset="-120"/>
              </a:rPr>
              <a:t>20</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2024-11-12T00:06:00Z</dcterms:created>
  <dcterms:modified xsi:type="dcterms:W3CDTF">2024-11-12T00:06:00Z</dcterms:modified>
</cp:coreProperties>
</file>