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41db4c3c1a0617062ead43b05fa6fe19d43b95ee.png"/><Relationship Id="rId2" Type="http://schemas.openxmlformats.org/officeDocument/2006/relationships/image" Target="../media/b3cf850e5aa5151a948e2c0b76878c67221de245.jpg"/><Relationship Id="rId3" Type="http://schemas.openxmlformats.org/officeDocument/2006/relationships/image" Target="../media/1e31688f44223f45d597e7de8df64f83c37bb61a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2912b18c87d8aa1edfd28685cc3e719dfee47e4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dd6d36b100513e9f0671a38f72bd4be90a89a744.png"/><Relationship Id="rId2" Type="http://schemas.openxmlformats.org/officeDocument/2006/relationships/image" Target="../media/2fc472cf34f48142207e24b78f1917223d3bd13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bdad889dd493b762dcd34a2e125a503f61ba06da.png"/><Relationship Id="rId2" Type="http://schemas.openxmlformats.org/officeDocument/2006/relationships/image" Target="../media/85f10ab62322fc6cb4a33dfc6b2db5a9993adffc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E231C">
              <a:alpha val="9804"/>
            </a:srgbClr>
          </a:solidFill>
          <a:ln w="9525">
            <a:solidFill>
              <a:srgbClr val="020806">
                <a:alpha val="10196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-1" y="4039565"/>
            <a:ext cx="2818435" cy="2818435"/>
          </a:xfrm>
          <a:custGeom>
            <a:avLst/>
            <a:gdLst/>
            <a:ahLst/>
            <a:cxnLst/>
            <a:rect l="l" t="t" r="r" b="b"/>
            <a:pathLst>
              <a:path w="2818435" h="2818435">
                <a:moveTo>
                  <a:pt x="0" y="2818435"/>
                </a:moveTo>
                <a:lnTo>
                  <a:pt x="0" y="0"/>
                </a:lnTo>
                <a:lnTo>
                  <a:pt x="2818435" y="0"/>
                </a:lnTo>
                <a:lnTo>
                  <a:pt x="2818435" y="2818435"/>
                </a:lnTo>
                <a:lnTo>
                  <a:pt x="0" y="2818435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14045" y="1390650"/>
            <a:ext cx="4069080" cy="4069080"/>
          </a:xfrm>
          <a:custGeom>
            <a:avLst/>
            <a:gdLst/>
            <a:ahLst/>
            <a:cxnLst/>
            <a:rect l="l" t="t" r="r" b="b"/>
            <a:pathLst>
              <a:path w="4069080" h="4069080">
                <a:moveTo>
                  <a:pt x="0" y="2034540"/>
                </a:moveTo>
                <a:cubicBezTo>
                  <a:pt x="0" y="910895"/>
                  <a:pt x="919773" y="0"/>
                  <a:pt x="2034540" y="0"/>
                </a:cubicBezTo>
                <a:cubicBezTo>
                  <a:pt x="3149307" y="0"/>
                  <a:pt x="4069080" y="910895"/>
                  <a:pt x="4069080" y="2034540"/>
                </a:cubicBezTo>
                <a:cubicBezTo>
                  <a:pt x="4069080" y="3158185"/>
                  <a:pt x="3158185" y="4069080"/>
                  <a:pt x="2034540" y="4069080"/>
                </a:cubicBezTo>
                <a:cubicBezTo>
                  <a:pt x="910895" y="4069080"/>
                  <a:pt x="0" y="3158185"/>
                  <a:pt x="0" y="2034540"/>
                </a:cubicBezTo>
              </a:path>
            </a:pathLst>
          </a:custGeom>
          <a:blipFill>
            <a:blip r:embed="rId2"/>
            <a:srcRect l="16602" r="1660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47352" y="4419471"/>
            <a:ext cx="3143234" cy="69841"/>
          </a:xfrm>
          <a:custGeom>
            <a:avLst/>
            <a:gdLst/>
            <a:ahLst/>
            <a:cxnLst/>
            <a:rect l="l" t="t" r="r" b="b"/>
            <a:pathLst>
              <a:path w="3143234" h="69841">
                <a:moveTo>
                  <a:pt x="0" y="69841"/>
                </a:moveTo>
                <a:lnTo>
                  <a:pt x="0" y="0"/>
                </a:lnTo>
                <a:lnTo>
                  <a:pt x="3143234" y="0"/>
                </a:lnTo>
                <a:lnTo>
                  <a:pt x="3143234" y="69841"/>
                </a:lnTo>
                <a:lnTo>
                  <a:pt x="0" y="69841"/>
                </a:lnTo>
              </a:path>
            </a:pathLst>
          </a:custGeom>
          <a:solidFill>
            <a:srgbClr val="ADDECE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47351" y="457201"/>
            <a:ext cx="6287449" cy="3732530"/>
          </a:xfrm>
          <a:custGeom>
            <a:avLst/>
            <a:gdLst/>
            <a:ahLst/>
            <a:cxnLst/>
            <a:rect l="l" t="t" r="r" b="b"/>
            <a:pathLst>
              <a:path w="6287449" h="3732530">
                <a:moveTo>
                  <a:pt x="0" y="3732530"/>
                </a:moveTo>
                <a:lnTo>
                  <a:pt x="0" y="0"/>
                </a:lnTo>
                <a:lnTo>
                  <a:pt x="6287449" y="0"/>
                </a:lnTo>
                <a:lnTo>
                  <a:pt x="6287449" y="3732530"/>
                </a:lnTo>
                <a:lnTo>
                  <a:pt x="0" y="373253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33333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Enhancing Learning Through Personalized Homework Assignments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5447351" y="4795520"/>
            <a:ext cx="6287449" cy="1605279"/>
          </a:xfrm>
          <a:custGeom>
            <a:avLst/>
            <a:gdLst/>
            <a:ahLst/>
            <a:cxnLst/>
            <a:rect l="l" t="t" r="r" b="b"/>
            <a:pathLst>
              <a:path w="6287449" h="1605279">
                <a:moveTo>
                  <a:pt x="0" y="1605279"/>
                </a:moveTo>
                <a:lnTo>
                  <a:pt x="0" y="0"/>
                </a:lnTo>
                <a:lnTo>
                  <a:pt x="6287449" y="0"/>
                </a:lnTo>
                <a:lnTo>
                  <a:pt x="6287449" y="1605279"/>
                </a:lnTo>
                <a:lnTo>
                  <a:pt x="0" y="16052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Engaging Activities and Adaptive Tasks for Football Vocabulary Mastery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63492" y="1133475"/>
            <a:ext cx="1777855" cy="1733549"/>
          </a:xfrm>
          <a:custGeom>
            <a:avLst/>
            <a:gdLst/>
            <a:ahLst/>
            <a:cxnLst/>
            <a:rect l="l" t="t" r="r" b="b"/>
            <a:pathLst>
              <a:path w="1777855" h="1733549">
                <a:moveTo>
                  <a:pt x="0" y="1733549"/>
                </a:moveTo>
                <a:lnTo>
                  <a:pt x="0" y="0"/>
                </a:lnTo>
                <a:lnTo>
                  <a:pt x="1777855" y="0"/>
                </a:lnTo>
                <a:lnTo>
                  <a:pt x="1777855" y="1733549"/>
                </a:lnTo>
                <a:lnTo>
                  <a:pt x="0" y="1733549"/>
                </a:lnTo>
              </a:path>
            </a:pathLst>
          </a:cu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E231C">
              <a:alpha val="9804"/>
            </a:srgbClr>
          </a:solidFill>
          <a:ln w="9525">
            <a:solidFill>
              <a:srgbClr val="020806">
                <a:alpha val="10196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-1073782" y="4750587"/>
            <a:ext cx="3158490" cy="3158490"/>
          </a:xfrm>
          <a:custGeom>
            <a:avLst/>
            <a:gdLst/>
            <a:ahLst/>
            <a:cxnLst/>
            <a:rect l="l" t="t" r="r" b="b"/>
            <a:pathLst>
              <a:path w="3158490" h="3158490">
                <a:moveTo>
                  <a:pt x="0" y="3158490"/>
                </a:moveTo>
                <a:lnTo>
                  <a:pt x="0" y="0"/>
                </a:lnTo>
                <a:lnTo>
                  <a:pt x="3158490" y="0"/>
                </a:lnTo>
                <a:lnTo>
                  <a:pt x="3158490" y="3158490"/>
                </a:lnTo>
                <a:lnTo>
                  <a:pt x="0" y="315849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286175" y="1009966"/>
            <a:ext cx="6751312" cy="5321386"/>
          </a:xfrm>
          <a:custGeom>
            <a:avLst/>
            <a:gdLst/>
            <a:ahLst/>
            <a:cxnLst/>
            <a:rect l="l" t="t" r="r" b="b"/>
            <a:pathLst>
              <a:path w="6751312" h="5321386">
                <a:moveTo>
                  <a:pt x="0" y="5321386"/>
                </a:moveTo>
                <a:lnTo>
                  <a:pt x="0" y="0"/>
                </a:lnTo>
                <a:lnTo>
                  <a:pt x="6751312" y="0"/>
                </a:lnTo>
                <a:lnTo>
                  <a:pt x="6751312" y="5321386"/>
                </a:lnTo>
                <a:lnTo>
                  <a:pt x="0" y="53213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Introduction</a:t>
            </a:r>
            <a:endParaRPr lang="en-US" sz="2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Personalized Homework Assignment</a:t>
            </a:r>
            <a:endParaRPr lang="en-US" sz="2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Learning Objectives</a:t>
            </a:r>
            <a:endParaRPr lang="en-US" sz="2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Adaptive Tasks</a:t>
            </a:r>
            <a:endParaRPr lang="en-US" sz="2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Football Vocabulary Match 🤓 (5-10 minutes) - Match…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1191874" y="1009966"/>
            <a:ext cx="542925" cy="5321386"/>
          </a:xfrm>
          <a:custGeom>
            <a:avLst/>
            <a:gdLst/>
            <a:ahLst/>
            <a:cxnLst/>
            <a:rect l="l" t="t" r="r" b="b"/>
            <a:pathLst>
              <a:path w="542925" h="5321386">
                <a:moveTo>
                  <a:pt x="0" y="5321386"/>
                </a:moveTo>
                <a:lnTo>
                  <a:pt x="0" y="0"/>
                </a:lnTo>
                <a:lnTo>
                  <a:pt x="542925" y="0"/>
                </a:lnTo>
                <a:lnTo>
                  <a:pt x="542925" y="5321386"/>
                </a:lnTo>
                <a:lnTo>
                  <a:pt x="0" y="532138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01</a:t>
            </a:r>
            <a:endParaRPr lang="en-US" sz="20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02</a:t>
            </a:r>
            <a:endParaRPr lang="en-US" sz="20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03</a:t>
            </a:r>
            <a:endParaRPr lang="en-US" sz="20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04</a:t>
            </a:r>
            <a:endParaRPr lang="en-US" sz="20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05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57200" y="137160"/>
            <a:ext cx="7363463" cy="182880"/>
          </a:xfrm>
          <a:custGeom>
            <a:avLst/>
            <a:gdLst/>
            <a:ahLst/>
            <a:cxnLst/>
            <a:rect l="l" t="t" r="r" b="b"/>
            <a:pathLst>
              <a:path w="7363463" h="182880">
                <a:moveTo>
                  <a:pt x="0" y="18288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57200" y="505205"/>
            <a:ext cx="11247120" cy="6349"/>
          </a:xfrm>
          <a:custGeom>
            <a:avLst/>
            <a:gdLst/>
            <a:ahLst/>
            <a:cxnLst/>
            <a:rect l="l" t="t" r="r" b="b"/>
            <a:pathLst>
              <a:path w="11247120" h="6349">
                <a:moveTo>
                  <a:pt x="0" y="0"/>
                </a:moveTo>
                <a:lnTo>
                  <a:pt x="11247120" y="0"/>
                </a:lnTo>
              </a:path>
            </a:pathLst>
          </a:custGeom>
          <a:noFill/>
          <a:ln w="6348">
            <a:solidFill>
              <a:srgbClr val="DAF6ED">
                <a:alpha val="2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38065" y="990796"/>
            <a:ext cx="2252662" cy="1560513"/>
          </a:xfrm>
          <a:custGeom>
            <a:avLst/>
            <a:gdLst/>
            <a:ahLst/>
            <a:cxnLst/>
            <a:rect l="l" t="t" r="r" b="b"/>
            <a:pathLst>
              <a:path w="2252662" h="1560513">
                <a:moveTo>
                  <a:pt x="0" y="1560513"/>
                </a:moveTo>
                <a:lnTo>
                  <a:pt x="0" y="0"/>
                </a:lnTo>
                <a:lnTo>
                  <a:pt x="2252662" y="0"/>
                </a:lnTo>
                <a:lnTo>
                  <a:pt x="2252662" y="1560513"/>
                </a:lnTo>
                <a:lnTo>
                  <a:pt x="0" y="1560513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E231C">
              <a:alpha val="9804"/>
            </a:srgbClr>
          </a:solidFill>
          <a:ln w="9525">
            <a:solidFill>
              <a:srgbClr val="020806">
                <a:alpha val="10196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867275" y="1988535"/>
            <a:ext cx="866775" cy="866775"/>
          </a:xfrm>
          <a:custGeom>
            <a:avLst/>
            <a:gdLst/>
            <a:ahLst/>
            <a:cxnLst/>
            <a:rect l="l" t="t" r="r" b="b"/>
            <a:pathLst>
              <a:path w="866775" h="866775">
                <a:moveTo>
                  <a:pt x="0" y="433388"/>
                </a:moveTo>
                <a:cubicBezTo>
                  <a:pt x="0" y="194034"/>
                  <a:pt x="194034" y="0"/>
                  <a:pt x="433388" y="0"/>
                </a:cubicBezTo>
                <a:cubicBezTo>
                  <a:pt x="672741" y="0"/>
                  <a:pt x="866775" y="194034"/>
                  <a:pt x="866775" y="433388"/>
                </a:cubicBezTo>
                <a:cubicBezTo>
                  <a:pt x="866775" y="672741"/>
                  <a:pt x="672741" y="866775"/>
                  <a:pt x="433388" y="866775"/>
                </a:cubicBezTo>
                <a:cubicBezTo>
                  <a:pt x="194034" y="866775"/>
                  <a:pt x="0" y="672741"/>
                  <a:pt x="0" y="433388"/>
                </a:cubicBezTo>
              </a:path>
            </a:pathLst>
          </a:custGeom>
          <a:solidFill>
            <a:srgbClr val="B0DCCA">
              <a:alpha val="5098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588911" y="3962020"/>
            <a:ext cx="3809980" cy="3809980"/>
          </a:xfrm>
          <a:custGeom>
            <a:avLst/>
            <a:gdLst/>
            <a:ahLst/>
            <a:cxnLst/>
            <a:rect l="l" t="t" r="r" b="b"/>
            <a:pathLst>
              <a:path w="3809980" h="3809980">
                <a:moveTo>
                  <a:pt x="0" y="3809980"/>
                </a:moveTo>
                <a:lnTo>
                  <a:pt x="0" y="0"/>
                </a:lnTo>
                <a:lnTo>
                  <a:pt x="3809980" y="0"/>
                </a:lnTo>
                <a:lnTo>
                  <a:pt x="3809980" y="3809980"/>
                </a:lnTo>
                <a:lnTo>
                  <a:pt x="0" y="380998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83930" y="1748553"/>
            <a:ext cx="7670801" cy="4460270"/>
          </a:xfrm>
          <a:custGeom>
            <a:avLst/>
            <a:gdLst/>
            <a:ahLst/>
            <a:cxnLst/>
            <a:rect l="l" t="t" r="r" b="b"/>
            <a:pathLst>
              <a:path w="7670801" h="4460270">
                <a:moveTo>
                  <a:pt x="174798" y="4460270"/>
                </a:moveTo>
                <a:cubicBezTo>
                  <a:pt x="78260" y="4460270"/>
                  <a:pt x="0" y="4382010"/>
                  <a:pt x="0" y="4285472"/>
                </a:cubicBezTo>
                <a:lnTo>
                  <a:pt x="0" y="174798"/>
                </a:lnTo>
                <a:cubicBezTo>
                  <a:pt x="0" y="78260"/>
                  <a:pt x="78260" y="0"/>
                  <a:pt x="174798" y="0"/>
                </a:cubicBezTo>
                <a:lnTo>
                  <a:pt x="7496003" y="0"/>
                </a:lnTo>
                <a:cubicBezTo>
                  <a:pt x="7592541" y="0"/>
                  <a:pt x="7670801" y="78260"/>
                  <a:pt x="7670801" y="174798"/>
                </a:cubicBezTo>
                <a:lnTo>
                  <a:pt x="7670801" y="4285472"/>
                </a:lnTo>
                <a:cubicBezTo>
                  <a:pt x="7670801" y="4382010"/>
                  <a:pt x="7592541" y="4460270"/>
                  <a:pt x="7496003" y="4460270"/>
                </a:cubicBezTo>
              </a:path>
            </a:pathLst>
          </a:custGeom>
          <a:solidFill>
            <a:srgbClr val="000000">
              <a:alpha val="3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15739" y="1905574"/>
            <a:ext cx="7132320" cy="526420"/>
          </a:xfrm>
          <a:custGeom>
            <a:avLst/>
            <a:gdLst/>
            <a:ahLst/>
            <a:cxnLst/>
            <a:rect l="l" t="t" r="r" b="b"/>
            <a:pathLst>
              <a:path w="7132320" h="526420">
                <a:moveTo>
                  <a:pt x="0" y="526420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526420"/>
                </a:lnTo>
                <a:lnTo>
                  <a:pt x="0" y="52642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Introduction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815739" y="2592046"/>
            <a:ext cx="7132320" cy="3444596"/>
          </a:xfrm>
          <a:custGeom>
            <a:avLst/>
            <a:gdLst/>
            <a:ahLst/>
            <a:cxnLst/>
            <a:rect l="l" t="t" r="r" b="b"/>
            <a:pathLst>
              <a:path w="7132320" h="3444596">
                <a:moveTo>
                  <a:pt x="0" y="3444596"/>
                </a:moveTo>
                <a:lnTo>
                  <a:pt x="0" y="0"/>
                </a:lnTo>
                <a:lnTo>
                  <a:pt x="7132320" y="0"/>
                </a:lnTo>
                <a:lnTo>
                  <a:pt x="7132320" y="3444596"/>
                </a:lnTo>
                <a:lnTo>
                  <a:pt x="0" y="3444596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Adaptive homework assignments are a powerful tool for engaging students and tailoring the learning experience to their individual needs.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By adjusting the difficulty and content based on the student's performance, we can ensure that they are challenged appropriately and stay motivated throughout the learning process.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This approach not only improves academic outcomes but also fosters a positive attitude towards learning.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7200" y="137160"/>
            <a:ext cx="7363463" cy="182880"/>
          </a:xfrm>
          <a:custGeom>
            <a:avLst/>
            <a:gdLst/>
            <a:ahLst/>
            <a:cxnLst/>
            <a:rect l="l" t="t" r="r" b="b"/>
            <a:pathLst>
              <a:path w="7363463" h="182880">
                <a:moveTo>
                  <a:pt x="0" y="18288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D9D9D9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Enhancing Learning Through Personalized Homework Assignments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8503920" y="1796558"/>
            <a:ext cx="3200400" cy="4412265"/>
          </a:xfrm>
          <a:custGeom>
            <a:avLst/>
            <a:gdLst/>
            <a:ahLst/>
            <a:cxnLst/>
            <a:rect l="l" t="t" r="r" b="b"/>
            <a:pathLst>
              <a:path w="3200400" h="4412265">
                <a:moveTo>
                  <a:pt x="0" y="1600200"/>
                </a:moveTo>
                <a:cubicBezTo>
                  <a:pt x="0" y="716434"/>
                  <a:pt x="716434" y="0"/>
                  <a:pt x="1600200" y="0"/>
                </a:cubicBezTo>
                <a:lnTo>
                  <a:pt x="1600200" y="0"/>
                </a:lnTo>
                <a:cubicBezTo>
                  <a:pt x="2483966" y="0"/>
                  <a:pt x="3200400" y="716434"/>
                  <a:pt x="3200400" y="1600200"/>
                </a:cubicBezTo>
                <a:lnTo>
                  <a:pt x="3200400" y="2812065"/>
                </a:lnTo>
                <a:cubicBezTo>
                  <a:pt x="3200400" y="3695831"/>
                  <a:pt x="2483966" y="4412265"/>
                  <a:pt x="1600200" y="4412265"/>
                </a:cubicBezTo>
                <a:lnTo>
                  <a:pt x="1600200" y="4412265"/>
                </a:lnTo>
                <a:cubicBezTo>
                  <a:pt x="716434" y="4412265"/>
                  <a:pt x="0" y="3695831"/>
                  <a:pt x="0" y="2812065"/>
                </a:cubicBezTo>
                <a:lnTo>
                  <a:pt x="0" y="1600200"/>
                </a:lnTo>
              </a:path>
            </a:pathLst>
          </a:custGeom>
          <a:blipFill>
            <a:blip r:embed="rId2"/>
            <a:srcRect l="28155" r="2815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57200" y="505205"/>
            <a:ext cx="11247120" cy="6349"/>
          </a:xfrm>
          <a:custGeom>
            <a:avLst/>
            <a:gdLst/>
            <a:ahLst/>
            <a:cxnLst/>
            <a:rect l="l" t="t" r="r" b="b"/>
            <a:pathLst>
              <a:path w="11247120" h="6349">
                <a:moveTo>
                  <a:pt x="0" y="0"/>
                </a:moveTo>
                <a:lnTo>
                  <a:pt x="11247120" y="0"/>
                </a:lnTo>
              </a:path>
            </a:pathLst>
          </a:custGeom>
          <a:noFill/>
          <a:ln w="6348">
            <a:solidFill>
              <a:srgbClr val="DAF6ED">
                <a:alpha val="2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57200" y="821358"/>
            <a:ext cx="7697531" cy="774412"/>
          </a:xfrm>
          <a:custGeom>
            <a:avLst/>
            <a:gdLst/>
            <a:ahLst/>
            <a:cxnLst/>
            <a:rect l="l" t="t" r="r" b="b"/>
            <a:pathLst>
              <a:path w="7697531" h="774412">
                <a:moveTo>
                  <a:pt x="0" y="774412"/>
                </a:moveTo>
                <a:lnTo>
                  <a:pt x="0" y="0"/>
                </a:lnTo>
                <a:lnTo>
                  <a:pt x="7697531" y="0"/>
                </a:lnTo>
                <a:lnTo>
                  <a:pt x="7697531" y="774412"/>
                </a:lnTo>
                <a:lnTo>
                  <a:pt x="0" y="774412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Introduction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10883150" y="136525"/>
            <a:ext cx="850900" cy="192088"/>
          </a:xfrm>
          <a:custGeom>
            <a:avLst/>
            <a:gdLst/>
            <a:ahLst/>
            <a:cxnLst/>
            <a:rect l="l" t="t" r="r" b="b"/>
            <a:pathLst>
              <a:path w="850900" h="192088">
                <a:moveTo>
                  <a:pt x="0" y="192088"/>
                </a:moveTo>
                <a:lnTo>
                  <a:pt x="0" y="0"/>
                </a:lnTo>
                <a:lnTo>
                  <a:pt x="850900" y="0"/>
                </a:lnTo>
                <a:lnTo>
                  <a:pt x="850900" y="192088"/>
                </a:lnTo>
                <a:lnTo>
                  <a:pt x="0" y="19208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r" marL="0" indent="0">
              <a:lnSpc>
                <a:spcPct val="90000"/>
              </a:lnSpc>
              <a:spcBef>
                <a:spcPts val="882"/>
              </a:spcBef>
              <a:buNone/>
            </a:pPr>
            <a:r>
              <a:rPr lang="en-US" sz="706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1</a:t>
            </a:r>
            <a:endParaRPr lang="en-US" sz="70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E231C">
              <a:alpha val="9804"/>
            </a:srgbClr>
          </a:solidFill>
          <a:ln w="9525">
            <a:solidFill>
              <a:srgbClr val="020806">
                <a:alpha val="10196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57200" y="1347292"/>
            <a:ext cx="866775" cy="866775"/>
          </a:xfrm>
          <a:custGeom>
            <a:avLst/>
            <a:gdLst/>
            <a:ahLst/>
            <a:cxnLst/>
            <a:rect l="l" t="t" r="r" b="b"/>
            <a:pathLst>
              <a:path w="866775" h="866775">
                <a:moveTo>
                  <a:pt x="0" y="433388"/>
                </a:moveTo>
                <a:cubicBezTo>
                  <a:pt x="0" y="194034"/>
                  <a:pt x="194034" y="0"/>
                  <a:pt x="433388" y="0"/>
                </a:cubicBezTo>
                <a:cubicBezTo>
                  <a:pt x="672741" y="0"/>
                  <a:pt x="866775" y="194034"/>
                  <a:pt x="866775" y="433388"/>
                </a:cubicBezTo>
                <a:cubicBezTo>
                  <a:pt x="866775" y="672741"/>
                  <a:pt x="672741" y="866775"/>
                  <a:pt x="433388" y="866775"/>
                </a:cubicBezTo>
                <a:cubicBezTo>
                  <a:pt x="194034" y="866775"/>
                  <a:pt x="0" y="672741"/>
                  <a:pt x="0" y="433388"/>
                </a:cubicBezTo>
              </a:path>
            </a:pathLst>
          </a:custGeom>
          <a:solidFill>
            <a:srgbClr val="B0DCCA">
              <a:alpha val="5098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-822970" y="4401164"/>
            <a:ext cx="3234690" cy="3234690"/>
          </a:xfrm>
          <a:custGeom>
            <a:avLst/>
            <a:gdLst/>
            <a:ahLst/>
            <a:cxnLst/>
            <a:rect l="l" t="t" r="r" b="b"/>
            <a:pathLst>
              <a:path w="3234690" h="3234690">
                <a:moveTo>
                  <a:pt x="0" y="3234690"/>
                </a:moveTo>
                <a:lnTo>
                  <a:pt x="0" y="0"/>
                </a:lnTo>
                <a:lnTo>
                  <a:pt x="3234690" y="0"/>
                </a:lnTo>
                <a:lnTo>
                  <a:pt x="3234690" y="3234690"/>
                </a:lnTo>
                <a:lnTo>
                  <a:pt x="0" y="323469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101048" y="890092"/>
            <a:ext cx="7633751" cy="914400"/>
          </a:xfrm>
          <a:custGeom>
            <a:avLst/>
            <a:gdLst/>
            <a:ahLst/>
            <a:cxnLst/>
            <a:rect l="l" t="t" r="r" b="b"/>
            <a:pathLst>
              <a:path w="7633751" h="914400">
                <a:moveTo>
                  <a:pt x="0" y="914400"/>
                </a:moveTo>
                <a:lnTo>
                  <a:pt x="0" y="0"/>
                </a:lnTo>
                <a:lnTo>
                  <a:pt x="7633751" y="0"/>
                </a:lnTo>
                <a:lnTo>
                  <a:pt x="7633751" y="914400"/>
                </a:lnTo>
                <a:lnTo>
                  <a:pt x="0" y="91440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Personalized Homework Assignment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37160"/>
            <a:ext cx="7363463" cy="182880"/>
          </a:xfrm>
          <a:custGeom>
            <a:avLst/>
            <a:gdLst/>
            <a:ahLst/>
            <a:cxnLst/>
            <a:rect l="l" t="t" r="r" b="b"/>
            <a:pathLst>
              <a:path w="7363463" h="182880">
                <a:moveTo>
                  <a:pt x="0" y="18288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D9D9D9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Enhancing Learning Through Personalized Homework Assignments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100945" y="1980394"/>
            <a:ext cx="7633105" cy="4420405"/>
          </a:xfrm>
          <a:custGeom>
            <a:avLst/>
            <a:gdLst/>
            <a:ahLst/>
            <a:cxnLst/>
            <a:rect l="l" t="t" r="r" b="b"/>
            <a:pathLst>
              <a:path w="7633105" h="4420405">
                <a:moveTo>
                  <a:pt x="0" y="4420405"/>
                </a:moveTo>
                <a:lnTo>
                  <a:pt x="0" y="0"/>
                </a:lnTo>
                <a:lnTo>
                  <a:pt x="7633105" y="0"/>
                </a:lnTo>
                <a:lnTo>
                  <a:pt x="7633105" y="4420405"/>
                </a:lnTo>
                <a:lnTo>
                  <a:pt x="0" y="442040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spcBef>
                <a:spcPts val="8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Learning Objectives</a:t>
            </a:r>
            <a:endParaRPr lang="en-US" sz="1800" dirty="0"/>
          </a:p>
          <a:p>
            <a:pPr algn="l" marL="457200" indent="0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sz="15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Develop a basic understanding of football rules and terminology</a:t>
            </a:r>
            <a:endParaRPr lang="en-US" sz="1800" dirty="0"/>
          </a:p>
          <a:p>
            <a:pPr algn="l" marL="457200" indent="0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sz="15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Practice fundamental football skills, such as passing, catching, and running</a:t>
            </a:r>
            <a:endParaRPr lang="en-US" sz="1800" dirty="0"/>
          </a:p>
          <a:p>
            <a:pPr algn="l" marL="457200" indent="0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sz="15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Enhance hand-eye coordination and spatial awareness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57200" y="505205"/>
            <a:ext cx="11247120" cy="6349"/>
          </a:xfrm>
          <a:custGeom>
            <a:avLst/>
            <a:gdLst/>
            <a:ahLst/>
            <a:cxnLst/>
            <a:rect l="l" t="t" r="r" b="b"/>
            <a:pathLst>
              <a:path w="11247120" h="6349">
                <a:moveTo>
                  <a:pt x="0" y="0"/>
                </a:moveTo>
                <a:lnTo>
                  <a:pt x="11247120" y="0"/>
                </a:lnTo>
              </a:path>
            </a:pathLst>
          </a:custGeom>
          <a:noFill/>
          <a:ln w="6348">
            <a:solidFill>
              <a:srgbClr val="DAF6ED">
                <a:alpha val="2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57200" y="1256247"/>
            <a:ext cx="3200400" cy="4572000"/>
          </a:xfrm>
          <a:custGeom>
            <a:avLst/>
            <a:gdLst/>
            <a:ahLst/>
            <a:cxnLst/>
            <a:rect l="l" t="t" r="r" b="b"/>
            <a:pathLst>
              <a:path w="3200400" h="4572000">
                <a:moveTo>
                  <a:pt x="0" y="4572000"/>
                </a:moveTo>
                <a:lnTo>
                  <a:pt x="0" y="1600200"/>
                </a:lnTo>
                <a:cubicBezTo>
                  <a:pt x="0" y="716434"/>
                  <a:pt x="716434" y="0"/>
                  <a:pt x="1600200" y="0"/>
                </a:cubicBezTo>
                <a:lnTo>
                  <a:pt x="1600200" y="0"/>
                </a:lnTo>
                <a:cubicBezTo>
                  <a:pt x="2483966" y="0"/>
                  <a:pt x="3200400" y="716434"/>
                  <a:pt x="3200400" y="1600200"/>
                </a:cubicBezTo>
                <a:lnTo>
                  <a:pt x="3200400" y="4572000"/>
                </a:lnTo>
              </a:path>
            </a:pathLst>
          </a:custGeom>
          <a:blipFill>
            <a:blip r:embed="rId2"/>
            <a:srcRect l="26566" r="2656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0883150" y="136525"/>
            <a:ext cx="850900" cy="192088"/>
          </a:xfrm>
          <a:custGeom>
            <a:avLst/>
            <a:gdLst/>
            <a:ahLst/>
            <a:cxnLst/>
            <a:rect l="l" t="t" r="r" b="b"/>
            <a:pathLst>
              <a:path w="850900" h="192088">
                <a:moveTo>
                  <a:pt x="0" y="192088"/>
                </a:moveTo>
                <a:lnTo>
                  <a:pt x="0" y="0"/>
                </a:lnTo>
                <a:lnTo>
                  <a:pt x="850900" y="0"/>
                </a:lnTo>
                <a:lnTo>
                  <a:pt x="850900" y="192088"/>
                </a:lnTo>
                <a:lnTo>
                  <a:pt x="0" y="19208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r" marL="0" indent="0">
              <a:lnSpc>
                <a:spcPct val="90000"/>
              </a:lnSpc>
              <a:spcBef>
                <a:spcPts val="882"/>
              </a:spcBef>
              <a:buNone/>
            </a:pPr>
            <a:r>
              <a:rPr lang="en-US" sz="706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2</a:t>
            </a:r>
            <a:endParaRPr lang="en-US" sz="70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E231C">
              <a:alpha val="9804"/>
            </a:srgbClr>
          </a:solidFill>
          <a:ln w="9525">
            <a:solidFill>
              <a:srgbClr val="020806">
                <a:alpha val="10196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413649" y="2349639"/>
            <a:ext cx="2460192" cy="3403157"/>
          </a:xfrm>
          <a:custGeom>
            <a:avLst/>
            <a:gdLst/>
            <a:ahLst/>
            <a:cxnLst/>
            <a:rect l="l" t="t" r="r" b="b"/>
            <a:pathLst>
              <a:path w="2460192" h="3403157">
                <a:moveTo>
                  <a:pt x="1230096" y="3403157"/>
                </a:moveTo>
                <a:cubicBezTo>
                  <a:pt x="550733" y="3403157"/>
                  <a:pt x="0" y="2852424"/>
                  <a:pt x="0" y="2173061"/>
                </a:cubicBezTo>
                <a:lnTo>
                  <a:pt x="0" y="1230096"/>
                </a:lnTo>
                <a:cubicBezTo>
                  <a:pt x="0" y="550733"/>
                  <a:pt x="550733" y="0"/>
                  <a:pt x="1230096" y="0"/>
                </a:cubicBezTo>
                <a:lnTo>
                  <a:pt x="1230096" y="0"/>
                </a:lnTo>
                <a:cubicBezTo>
                  <a:pt x="1909459" y="0"/>
                  <a:pt x="2460192" y="550733"/>
                  <a:pt x="2460192" y="1230096"/>
                </a:cubicBezTo>
                <a:lnTo>
                  <a:pt x="2460192" y="2173061"/>
                </a:lnTo>
                <a:cubicBezTo>
                  <a:pt x="2460192" y="2852424"/>
                  <a:pt x="1909459" y="3403157"/>
                  <a:pt x="1230096" y="3403157"/>
                </a:cubicBezTo>
              </a:path>
            </a:pathLst>
          </a:custGeom>
          <a:solidFill>
            <a:srgbClr val="000000">
              <a:alpha val="3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553441" y="2349639"/>
            <a:ext cx="2460192" cy="3403157"/>
          </a:xfrm>
          <a:custGeom>
            <a:avLst/>
            <a:gdLst/>
            <a:ahLst/>
            <a:cxnLst/>
            <a:rect l="l" t="t" r="r" b="b"/>
            <a:pathLst>
              <a:path w="2460192" h="3403157">
                <a:moveTo>
                  <a:pt x="1230096" y="3403157"/>
                </a:moveTo>
                <a:cubicBezTo>
                  <a:pt x="550733" y="3403157"/>
                  <a:pt x="0" y="2852424"/>
                  <a:pt x="0" y="2173061"/>
                </a:cubicBezTo>
                <a:lnTo>
                  <a:pt x="0" y="1230096"/>
                </a:lnTo>
                <a:cubicBezTo>
                  <a:pt x="0" y="550733"/>
                  <a:pt x="550733" y="0"/>
                  <a:pt x="1230096" y="0"/>
                </a:cubicBezTo>
                <a:lnTo>
                  <a:pt x="1230096" y="0"/>
                </a:lnTo>
                <a:cubicBezTo>
                  <a:pt x="1909459" y="0"/>
                  <a:pt x="2460192" y="550733"/>
                  <a:pt x="2460192" y="1230096"/>
                </a:cubicBezTo>
                <a:lnTo>
                  <a:pt x="2460192" y="2173061"/>
                </a:lnTo>
                <a:cubicBezTo>
                  <a:pt x="2460192" y="2852424"/>
                  <a:pt x="1909459" y="3403157"/>
                  <a:pt x="1230096" y="3403157"/>
                </a:cubicBezTo>
              </a:path>
            </a:pathLst>
          </a:custGeom>
          <a:solidFill>
            <a:srgbClr val="000000">
              <a:alpha val="3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11696" y="3294323"/>
            <a:ext cx="2023267" cy="411653"/>
          </a:xfrm>
          <a:custGeom>
            <a:avLst/>
            <a:gdLst/>
            <a:ahLst/>
            <a:cxnLst/>
            <a:rect l="l" t="t" r="r" b="b"/>
            <a:pathLst>
              <a:path w="2023267" h="411653">
                <a:moveTo>
                  <a:pt x="0" y="411653"/>
                </a:moveTo>
                <a:lnTo>
                  <a:pt x="0" y="0"/>
                </a:lnTo>
                <a:lnTo>
                  <a:pt x="2023267" y="0"/>
                </a:lnTo>
                <a:lnTo>
                  <a:pt x="2023267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Develop a basic understanding of football rules and terminology</a:t>
            </a:r>
            <a:endParaRPr lang="en-US" sz="1104" dirty="0"/>
          </a:p>
        </p:txBody>
      </p:sp>
      <p:sp>
        <p:nvSpPr>
          <p:cNvPr id="7" name="Text 5"/>
          <p:cNvSpPr/>
          <p:nvPr/>
        </p:nvSpPr>
        <p:spPr>
          <a:xfrm>
            <a:off x="693233" y="2349639"/>
            <a:ext cx="2460192" cy="3403157"/>
          </a:xfrm>
          <a:custGeom>
            <a:avLst/>
            <a:gdLst/>
            <a:ahLst/>
            <a:cxnLst/>
            <a:rect l="l" t="t" r="r" b="b"/>
            <a:pathLst>
              <a:path w="2460192" h="3403157">
                <a:moveTo>
                  <a:pt x="1230096" y="3403157"/>
                </a:moveTo>
                <a:cubicBezTo>
                  <a:pt x="550733" y="3403157"/>
                  <a:pt x="0" y="2852424"/>
                  <a:pt x="0" y="2173061"/>
                </a:cubicBezTo>
                <a:lnTo>
                  <a:pt x="0" y="1230096"/>
                </a:lnTo>
                <a:cubicBezTo>
                  <a:pt x="0" y="550733"/>
                  <a:pt x="550733" y="0"/>
                  <a:pt x="1230096" y="0"/>
                </a:cubicBezTo>
                <a:lnTo>
                  <a:pt x="1230096" y="0"/>
                </a:lnTo>
                <a:cubicBezTo>
                  <a:pt x="1909459" y="0"/>
                  <a:pt x="2460192" y="550733"/>
                  <a:pt x="2460192" y="1230096"/>
                </a:cubicBezTo>
                <a:lnTo>
                  <a:pt x="2460192" y="2173061"/>
                </a:lnTo>
                <a:cubicBezTo>
                  <a:pt x="2460192" y="2852424"/>
                  <a:pt x="1909459" y="3403157"/>
                  <a:pt x="1230096" y="3403157"/>
                </a:cubicBezTo>
              </a:path>
            </a:pathLst>
          </a:custGeom>
          <a:solidFill>
            <a:srgbClr val="000000">
              <a:alpha val="3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11696" y="3806241"/>
            <a:ext cx="1920240" cy="1280160"/>
          </a:xfrm>
          <a:custGeom>
            <a:avLst/>
            <a:gdLst/>
            <a:ahLst/>
            <a:cxnLst/>
            <a:rect l="l" t="t" r="r" b="b"/>
            <a:pathLst>
              <a:path w="1920240" h="1280160">
                <a:moveTo>
                  <a:pt x="0" y="12801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Learn key terms like touchdown, quarterback, and linebacker.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Understand the rules governing gameplay.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7200" y="137160"/>
            <a:ext cx="7363463" cy="182880"/>
          </a:xfrm>
          <a:custGeom>
            <a:avLst/>
            <a:gdLst/>
            <a:ahLst/>
            <a:cxnLst/>
            <a:rect l="l" t="t" r="r" b="b"/>
            <a:pathLst>
              <a:path w="7363463" h="182880">
                <a:moveTo>
                  <a:pt x="0" y="18288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D9D9D9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Enhancing Learning Through Personalized Homework Assignments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457200" y="505205"/>
            <a:ext cx="11247120" cy="6349"/>
          </a:xfrm>
          <a:custGeom>
            <a:avLst/>
            <a:gdLst/>
            <a:ahLst/>
            <a:cxnLst/>
            <a:rect l="l" t="t" r="r" b="b"/>
            <a:pathLst>
              <a:path w="11247120" h="6349">
                <a:moveTo>
                  <a:pt x="0" y="0"/>
                </a:moveTo>
                <a:lnTo>
                  <a:pt x="11247120" y="0"/>
                </a:lnTo>
              </a:path>
            </a:pathLst>
          </a:custGeom>
          <a:noFill/>
          <a:ln w="6348">
            <a:solidFill>
              <a:srgbClr val="DAF6ED">
                <a:alpha val="2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57200" y="843915"/>
            <a:ext cx="11276849" cy="731520"/>
          </a:xfrm>
          <a:custGeom>
            <a:avLst/>
            <a:gdLst/>
            <a:ahLst/>
            <a:cxnLst/>
            <a:rect l="l" t="t" r="r" b="b"/>
            <a:pathLst>
              <a:path w="11276849" h="731520">
                <a:moveTo>
                  <a:pt x="0" y="731520"/>
                </a:moveTo>
                <a:lnTo>
                  <a:pt x="0" y="0"/>
                </a:lnTo>
                <a:lnTo>
                  <a:pt x="11276849" y="0"/>
                </a:lnTo>
                <a:lnTo>
                  <a:pt x="11276849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Learning Objectives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10883150" y="136525"/>
            <a:ext cx="850900" cy="192088"/>
          </a:xfrm>
          <a:custGeom>
            <a:avLst/>
            <a:gdLst/>
            <a:ahLst/>
            <a:cxnLst/>
            <a:rect l="l" t="t" r="r" b="b"/>
            <a:pathLst>
              <a:path w="850900" h="192088">
                <a:moveTo>
                  <a:pt x="0" y="192088"/>
                </a:moveTo>
                <a:lnTo>
                  <a:pt x="0" y="0"/>
                </a:lnTo>
                <a:lnTo>
                  <a:pt x="850900" y="0"/>
                </a:lnTo>
                <a:lnTo>
                  <a:pt x="850900" y="192088"/>
                </a:lnTo>
                <a:lnTo>
                  <a:pt x="0" y="19208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r" marL="0" indent="0">
              <a:lnSpc>
                <a:spcPct val="90000"/>
              </a:lnSpc>
              <a:spcBef>
                <a:spcPts val="882"/>
              </a:spcBef>
              <a:buNone/>
            </a:pPr>
            <a:r>
              <a:rPr lang="en-US" sz="706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3</a:t>
            </a:r>
            <a:endParaRPr lang="en-US" sz="706" dirty="0"/>
          </a:p>
        </p:txBody>
      </p:sp>
      <p:sp>
        <p:nvSpPr>
          <p:cNvPr id="13" name="Text 11"/>
          <p:cNvSpPr/>
          <p:nvPr/>
        </p:nvSpPr>
        <p:spPr>
          <a:xfrm>
            <a:off x="3771904" y="3294323"/>
            <a:ext cx="2023267" cy="411653"/>
          </a:xfrm>
          <a:custGeom>
            <a:avLst/>
            <a:gdLst/>
            <a:ahLst/>
            <a:cxnLst/>
            <a:rect l="l" t="t" r="r" b="b"/>
            <a:pathLst>
              <a:path w="2023267" h="411653">
                <a:moveTo>
                  <a:pt x="0" y="411653"/>
                </a:moveTo>
                <a:lnTo>
                  <a:pt x="0" y="0"/>
                </a:lnTo>
                <a:lnTo>
                  <a:pt x="2023267" y="0"/>
                </a:lnTo>
                <a:lnTo>
                  <a:pt x="2023267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Practice fundamental football skills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71904" y="3806241"/>
            <a:ext cx="1920240" cy="1280160"/>
          </a:xfrm>
          <a:custGeom>
            <a:avLst/>
            <a:gdLst/>
            <a:ahLst/>
            <a:cxnLst/>
            <a:rect l="l" t="t" r="r" b="b"/>
            <a:pathLst>
              <a:path w="1920240" h="1280160">
                <a:moveTo>
                  <a:pt x="0" y="12801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Improve passing, catching, and running techniques.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Enhance overall gameplay abilities.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632112" y="3294323"/>
            <a:ext cx="2023267" cy="411653"/>
          </a:xfrm>
          <a:custGeom>
            <a:avLst/>
            <a:gdLst/>
            <a:ahLst/>
            <a:cxnLst/>
            <a:rect l="l" t="t" r="r" b="b"/>
            <a:pathLst>
              <a:path w="2023267" h="411653">
                <a:moveTo>
                  <a:pt x="0" y="411653"/>
                </a:moveTo>
                <a:lnTo>
                  <a:pt x="0" y="0"/>
                </a:lnTo>
                <a:lnTo>
                  <a:pt x="2023267" y="0"/>
                </a:lnTo>
                <a:lnTo>
                  <a:pt x="2023267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Enhance hand-eye coordination and spatial awareness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632112" y="3806241"/>
            <a:ext cx="1920240" cy="1280160"/>
          </a:xfrm>
          <a:custGeom>
            <a:avLst/>
            <a:gdLst/>
            <a:ahLst/>
            <a:cxnLst/>
            <a:rect l="l" t="t" r="r" b="b"/>
            <a:pathLst>
              <a:path w="1920240" h="1280160">
                <a:moveTo>
                  <a:pt x="0" y="12801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Improve coordination through targeted drills.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Develop spatial awareness on the field.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9273857" y="2349639"/>
            <a:ext cx="2460192" cy="3403157"/>
          </a:xfrm>
          <a:custGeom>
            <a:avLst/>
            <a:gdLst/>
            <a:ahLst/>
            <a:cxnLst/>
            <a:rect l="l" t="t" r="r" b="b"/>
            <a:pathLst>
              <a:path w="2460192" h="3403157">
                <a:moveTo>
                  <a:pt x="1230096" y="3403157"/>
                </a:moveTo>
                <a:cubicBezTo>
                  <a:pt x="550733" y="3403157"/>
                  <a:pt x="0" y="2852424"/>
                  <a:pt x="0" y="2173061"/>
                </a:cubicBezTo>
                <a:lnTo>
                  <a:pt x="0" y="1230096"/>
                </a:lnTo>
                <a:cubicBezTo>
                  <a:pt x="0" y="550733"/>
                  <a:pt x="550733" y="0"/>
                  <a:pt x="1230096" y="0"/>
                </a:cubicBezTo>
                <a:lnTo>
                  <a:pt x="1230096" y="0"/>
                </a:lnTo>
                <a:cubicBezTo>
                  <a:pt x="1909459" y="0"/>
                  <a:pt x="2460192" y="550733"/>
                  <a:pt x="2460192" y="1230096"/>
                </a:cubicBezTo>
                <a:lnTo>
                  <a:pt x="2460192" y="2173061"/>
                </a:lnTo>
                <a:cubicBezTo>
                  <a:pt x="2460192" y="2852424"/>
                  <a:pt x="1909459" y="3403157"/>
                  <a:pt x="1230096" y="3403157"/>
                </a:cubicBezTo>
              </a:path>
            </a:pathLst>
          </a:custGeom>
          <a:solidFill>
            <a:srgbClr val="000000">
              <a:alpha val="3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9492320" y="3294323"/>
            <a:ext cx="2023267" cy="411653"/>
          </a:xfrm>
          <a:custGeom>
            <a:avLst/>
            <a:gdLst/>
            <a:ahLst/>
            <a:cxnLst/>
            <a:rect l="l" t="t" r="r" b="b"/>
            <a:pathLst>
              <a:path w="2023267" h="411653">
                <a:moveTo>
                  <a:pt x="0" y="411653"/>
                </a:moveTo>
                <a:lnTo>
                  <a:pt x="0" y="0"/>
                </a:lnTo>
                <a:lnTo>
                  <a:pt x="2023267" y="0"/>
                </a:lnTo>
                <a:lnTo>
                  <a:pt x="2023267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Adaptive Tasks: Football Vocabulary Match 🤓 (5-10 minutes)</a:t>
            </a:r>
            <a:endParaRPr lang="en-US" sz="1178" dirty="0"/>
          </a:p>
        </p:txBody>
      </p:sp>
      <p:sp>
        <p:nvSpPr>
          <p:cNvPr id="19" name="Text 17"/>
          <p:cNvSpPr/>
          <p:nvPr/>
        </p:nvSpPr>
        <p:spPr>
          <a:xfrm>
            <a:off x="9492320" y="3806241"/>
            <a:ext cx="1920240" cy="1280160"/>
          </a:xfrm>
          <a:custGeom>
            <a:avLst/>
            <a:gdLst/>
            <a:ahLst/>
            <a:cxnLst/>
            <a:rect l="l" t="t" r="r" b="b"/>
            <a:pathLst>
              <a:path w="1920240" h="1280160">
                <a:moveTo>
                  <a:pt x="0" y="12801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Match football terms with their definitions.</a:t>
            </a:r>
            <a:endParaRPr lang="en-US" sz="1100" dirty="0"/>
          </a:p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Difficulty adjusts based on performance.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7369425" y="25556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1C44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AF6ED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03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509217" y="25556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1C44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AF6ED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02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649009" y="25556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1C44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AF6ED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01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0229633" y="25556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1C44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AF6ED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03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E231C">
              <a:alpha val="9804"/>
            </a:srgbClr>
          </a:solidFill>
          <a:ln w="9525">
            <a:solidFill>
              <a:srgbClr val="020806">
                <a:alpha val="10196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807978" y="2349638"/>
            <a:ext cx="2926080" cy="3840480"/>
          </a:xfrm>
          <a:custGeom>
            <a:avLst/>
            <a:gdLst/>
            <a:ahLst/>
            <a:cxnLst/>
            <a:rect l="l" t="t" r="r" b="b"/>
            <a:pathLst>
              <a:path w="2926080" h="3840480">
                <a:moveTo>
                  <a:pt x="1463040" y="3840480"/>
                </a:moveTo>
                <a:cubicBezTo>
                  <a:pt x="655025" y="3840480"/>
                  <a:pt x="0" y="3185455"/>
                  <a:pt x="0" y="2377440"/>
                </a:cubicBezTo>
                <a:lnTo>
                  <a:pt x="0" y="1463040"/>
                </a:lnTo>
                <a:cubicBezTo>
                  <a:pt x="0" y="655025"/>
                  <a:pt x="655025" y="0"/>
                  <a:pt x="1463040" y="0"/>
                </a:cubicBezTo>
                <a:lnTo>
                  <a:pt x="1463040" y="0"/>
                </a:lnTo>
                <a:cubicBezTo>
                  <a:pt x="2271055" y="0"/>
                  <a:pt x="2926080" y="655025"/>
                  <a:pt x="2926080" y="1463040"/>
                </a:cubicBezTo>
                <a:lnTo>
                  <a:pt x="2926080" y="2377440"/>
                </a:lnTo>
                <a:cubicBezTo>
                  <a:pt x="2926080" y="3185455"/>
                  <a:pt x="2271055" y="3840480"/>
                  <a:pt x="1463040" y="3840480"/>
                </a:cubicBezTo>
              </a:path>
            </a:pathLst>
          </a:custGeom>
          <a:solidFill>
            <a:srgbClr val="000000">
              <a:alpha val="3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65904" y="2349638"/>
            <a:ext cx="2926080" cy="3840480"/>
          </a:xfrm>
          <a:custGeom>
            <a:avLst/>
            <a:gdLst/>
            <a:ahLst/>
            <a:cxnLst/>
            <a:rect l="l" t="t" r="r" b="b"/>
            <a:pathLst>
              <a:path w="2926080" h="3840480">
                <a:moveTo>
                  <a:pt x="1463040" y="3840480"/>
                </a:moveTo>
                <a:cubicBezTo>
                  <a:pt x="655025" y="3840480"/>
                  <a:pt x="0" y="3185455"/>
                  <a:pt x="0" y="2377440"/>
                </a:cubicBezTo>
                <a:lnTo>
                  <a:pt x="0" y="1463040"/>
                </a:lnTo>
                <a:cubicBezTo>
                  <a:pt x="0" y="655025"/>
                  <a:pt x="655025" y="0"/>
                  <a:pt x="1463040" y="0"/>
                </a:cubicBezTo>
                <a:lnTo>
                  <a:pt x="1463040" y="0"/>
                </a:lnTo>
                <a:cubicBezTo>
                  <a:pt x="2271055" y="0"/>
                  <a:pt x="2926080" y="655025"/>
                  <a:pt x="2926080" y="1463040"/>
                </a:cubicBezTo>
                <a:lnTo>
                  <a:pt x="2926080" y="2377440"/>
                </a:lnTo>
                <a:cubicBezTo>
                  <a:pt x="2926080" y="3185455"/>
                  <a:pt x="2271055" y="3840480"/>
                  <a:pt x="1463040" y="3840480"/>
                </a:cubicBezTo>
              </a:path>
            </a:pathLst>
          </a:custGeom>
          <a:solidFill>
            <a:srgbClr val="000000">
              <a:alpha val="3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93233" y="2349638"/>
            <a:ext cx="2926080" cy="3840480"/>
          </a:xfrm>
          <a:custGeom>
            <a:avLst/>
            <a:gdLst/>
            <a:ahLst/>
            <a:cxnLst/>
            <a:rect l="l" t="t" r="r" b="b"/>
            <a:pathLst>
              <a:path w="2926080" h="3840480">
                <a:moveTo>
                  <a:pt x="1463040" y="3840480"/>
                </a:moveTo>
                <a:cubicBezTo>
                  <a:pt x="655025" y="3840480"/>
                  <a:pt x="0" y="3185455"/>
                  <a:pt x="0" y="2377440"/>
                </a:cubicBezTo>
                <a:lnTo>
                  <a:pt x="0" y="1463040"/>
                </a:lnTo>
                <a:cubicBezTo>
                  <a:pt x="0" y="655025"/>
                  <a:pt x="655025" y="0"/>
                  <a:pt x="1463040" y="0"/>
                </a:cubicBezTo>
                <a:lnTo>
                  <a:pt x="1463040" y="0"/>
                </a:lnTo>
                <a:cubicBezTo>
                  <a:pt x="2271055" y="0"/>
                  <a:pt x="2926080" y="655025"/>
                  <a:pt x="2926080" y="1463040"/>
                </a:cubicBezTo>
                <a:lnTo>
                  <a:pt x="2926080" y="2377440"/>
                </a:lnTo>
                <a:cubicBezTo>
                  <a:pt x="2926080" y="3185455"/>
                  <a:pt x="2271055" y="3840480"/>
                  <a:pt x="1463040" y="3840480"/>
                </a:cubicBezTo>
              </a:path>
            </a:pathLst>
          </a:custGeom>
          <a:solidFill>
            <a:srgbClr val="000000">
              <a:alpha val="3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13273" y="3429000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Step 1: Introduction to Football Terms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13273" y="3940918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Familiarize yourself with common football terms such as touchdown, quarterback, and linebacker.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185944" y="3429000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Step 2: Matching Activity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185944" y="3940918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Match each football term with its correct definition.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9128018" y="3429000"/>
            <a:ext cx="2286000" cy="411653"/>
          </a:xfrm>
          <a:custGeom>
            <a:avLst/>
            <a:gdLst/>
            <a:ahLst/>
            <a:cxnLst/>
            <a:rect l="l" t="t" r="r" b="b"/>
            <a:pathLst>
              <a:path w="2286000" h="411653">
                <a:moveTo>
                  <a:pt x="0" y="411653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Step 3: Progression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9128018" y="3940918"/>
            <a:ext cx="2286000" cy="1371600"/>
          </a:xfrm>
          <a:custGeom>
            <a:avLst/>
            <a:gdLst/>
            <a:ahLst/>
            <a:cxnLst/>
            <a:rect l="l" t="t" r="r" b="b"/>
            <a:pathLst>
              <a:path w="2286000" h="1371600">
                <a:moveTo>
                  <a:pt x="0" y="1371600"/>
                </a:moveTo>
                <a:lnTo>
                  <a:pt x="0" y="0"/>
                </a:lnTo>
                <a:lnTo>
                  <a:pt x="2286000" y="0"/>
                </a:lnTo>
                <a:lnTo>
                  <a:pt x="22860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The difficulty of the terms will adjust based on your progress.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57200" y="137160"/>
            <a:ext cx="7363463" cy="182880"/>
          </a:xfrm>
          <a:custGeom>
            <a:avLst/>
            <a:gdLst/>
            <a:ahLst/>
            <a:cxnLst/>
            <a:rect l="l" t="t" r="r" b="b"/>
            <a:pathLst>
              <a:path w="7363463" h="182880">
                <a:moveTo>
                  <a:pt x="0" y="18288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D9D9D9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Enhancing Learning Through Personalized Homework Assignments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57200" y="505205"/>
            <a:ext cx="11247120" cy="6349"/>
          </a:xfrm>
          <a:custGeom>
            <a:avLst/>
            <a:gdLst/>
            <a:ahLst/>
            <a:cxnLst/>
            <a:rect l="l" t="t" r="r" b="b"/>
            <a:pathLst>
              <a:path w="11247120" h="6349">
                <a:moveTo>
                  <a:pt x="0" y="0"/>
                </a:moveTo>
                <a:lnTo>
                  <a:pt x="11247120" y="0"/>
                </a:lnTo>
              </a:path>
            </a:pathLst>
          </a:custGeom>
          <a:noFill/>
          <a:ln w="6348">
            <a:solidFill>
              <a:srgbClr val="DAF6ED">
                <a:alpha val="2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57200" y="843915"/>
            <a:ext cx="11276849" cy="731520"/>
          </a:xfrm>
          <a:custGeom>
            <a:avLst/>
            <a:gdLst/>
            <a:ahLst/>
            <a:cxnLst/>
            <a:rect l="l" t="t" r="r" b="b"/>
            <a:pathLst>
              <a:path w="11276849" h="731520">
                <a:moveTo>
                  <a:pt x="0" y="731520"/>
                </a:moveTo>
                <a:lnTo>
                  <a:pt x="0" y="0"/>
                </a:lnTo>
                <a:lnTo>
                  <a:pt x="11276849" y="0"/>
                </a:lnTo>
                <a:lnTo>
                  <a:pt x="11276849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Adaptive Tasks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10883150" y="136525"/>
            <a:ext cx="850900" cy="192088"/>
          </a:xfrm>
          <a:custGeom>
            <a:avLst/>
            <a:gdLst/>
            <a:ahLst/>
            <a:cxnLst/>
            <a:rect l="l" t="t" r="r" b="b"/>
            <a:pathLst>
              <a:path w="850900" h="192088">
                <a:moveTo>
                  <a:pt x="0" y="192088"/>
                </a:moveTo>
                <a:lnTo>
                  <a:pt x="0" y="0"/>
                </a:lnTo>
                <a:lnTo>
                  <a:pt x="850900" y="0"/>
                </a:lnTo>
                <a:lnTo>
                  <a:pt x="850900" y="192088"/>
                </a:lnTo>
                <a:lnTo>
                  <a:pt x="0" y="19208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r" marL="0" indent="0">
              <a:lnSpc>
                <a:spcPct val="90000"/>
              </a:lnSpc>
              <a:spcBef>
                <a:spcPts val="882"/>
              </a:spcBef>
              <a:buNone/>
            </a:pPr>
            <a:r>
              <a:rPr lang="en-US" sz="706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4</a:t>
            </a:r>
            <a:endParaRPr lang="en-US" sz="706" dirty="0"/>
          </a:p>
        </p:txBody>
      </p:sp>
      <p:sp>
        <p:nvSpPr>
          <p:cNvPr id="17" name="Text 15"/>
          <p:cNvSpPr/>
          <p:nvPr/>
        </p:nvSpPr>
        <p:spPr>
          <a:xfrm>
            <a:off x="9905258" y="255564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1C44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DAF6ED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03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5963184" y="255564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1C44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DAF6ED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02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790513" y="255564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solidFill>
            <a:srgbClr val="1C44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DAF6ED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01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E231C">
              <a:alpha val="9804"/>
            </a:srgbClr>
          </a:solidFill>
          <a:ln w="9525">
            <a:solidFill>
              <a:srgbClr val="020806">
                <a:alpha val="10196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441169" y="2349638"/>
            <a:ext cx="2011680" cy="3474720"/>
          </a:xfrm>
          <a:custGeom>
            <a:avLst/>
            <a:gdLst/>
            <a:ahLst/>
            <a:cxnLst/>
            <a:rect l="l" t="t" r="r" b="b"/>
            <a:pathLst>
              <a:path w="2011680" h="3474720">
                <a:moveTo>
                  <a:pt x="1005840" y="3474720"/>
                </a:moveTo>
                <a:cubicBezTo>
                  <a:pt x="450330" y="3474720"/>
                  <a:pt x="0" y="3024390"/>
                  <a:pt x="0" y="2468880"/>
                </a:cubicBezTo>
                <a:lnTo>
                  <a:pt x="0" y="1005840"/>
                </a:lnTo>
                <a:cubicBezTo>
                  <a:pt x="0" y="450330"/>
                  <a:pt x="450330" y="0"/>
                  <a:pt x="1005840" y="0"/>
                </a:cubicBezTo>
                <a:lnTo>
                  <a:pt x="1005840" y="0"/>
                </a:lnTo>
                <a:cubicBezTo>
                  <a:pt x="1561350" y="0"/>
                  <a:pt x="2011680" y="450330"/>
                  <a:pt x="2011680" y="1005840"/>
                </a:cubicBezTo>
                <a:lnTo>
                  <a:pt x="2011680" y="2468880"/>
                </a:lnTo>
                <a:cubicBezTo>
                  <a:pt x="2011680" y="3024390"/>
                  <a:pt x="1561350" y="3474720"/>
                  <a:pt x="1005840" y="3474720"/>
                </a:cubicBezTo>
              </a:path>
            </a:pathLst>
          </a:custGeom>
          <a:solidFill>
            <a:srgbClr val="000000">
              <a:alpha val="3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191857" y="2349638"/>
            <a:ext cx="2011680" cy="3474720"/>
          </a:xfrm>
          <a:custGeom>
            <a:avLst/>
            <a:gdLst/>
            <a:ahLst/>
            <a:cxnLst/>
            <a:rect l="l" t="t" r="r" b="b"/>
            <a:pathLst>
              <a:path w="2011680" h="3474720">
                <a:moveTo>
                  <a:pt x="1005840" y="3474720"/>
                </a:moveTo>
                <a:cubicBezTo>
                  <a:pt x="450330" y="3474720"/>
                  <a:pt x="0" y="3024390"/>
                  <a:pt x="0" y="2468880"/>
                </a:cubicBezTo>
                <a:lnTo>
                  <a:pt x="0" y="1005840"/>
                </a:lnTo>
                <a:cubicBezTo>
                  <a:pt x="0" y="450330"/>
                  <a:pt x="450330" y="0"/>
                  <a:pt x="1005840" y="0"/>
                </a:cubicBezTo>
                <a:lnTo>
                  <a:pt x="1005840" y="0"/>
                </a:lnTo>
                <a:cubicBezTo>
                  <a:pt x="1561350" y="0"/>
                  <a:pt x="2011680" y="450330"/>
                  <a:pt x="2011680" y="1005840"/>
                </a:cubicBezTo>
                <a:lnTo>
                  <a:pt x="2011680" y="2468880"/>
                </a:lnTo>
                <a:cubicBezTo>
                  <a:pt x="2011680" y="3024390"/>
                  <a:pt x="1561350" y="3474720"/>
                  <a:pt x="1005840" y="3474720"/>
                </a:cubicBezTo>
              </a:path>
            </a:pathLst>
          </a:custGeom>
          <a:solidFill>
            <a:srgbClr val="000000">
              <a:alpha val="3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2942545" y="2349638"/>
            <a:ext cx="2011680" cy="3474720"/>
          </a:xfrm>
          <a:custGeom>
            <a:avLst/>
            <a:gdLst/>
            <a:ahLst/>
            <a:cxnLst/>
            <a:rect l="l" t="t" r="r" b="b"/>
            <a:pathLst>
              <a:path w="2011680" h="3474720">
                <a:moveTo>
                  <a:pt x="1005840" y="3474720"/>
                </a:moveTo>
                <a:cubicBezTo>
                  <a:pt x="450330" y="3474720"/>
                  <a:pt x="0" y="3024390"/>
                  <a:pt x="0" y="2468880"/>
                </a:cubicBezTo>
                <a:lnTo>
                  <a:pt x="0" y="1005840"/>
                </a:lnTo>
                <a:cubicBezTo>
                  <a:pt x="0" y="450330"/>
                  <a:pt x="450330" y="0"/>
                  <a:pt x="1005840" y="0"/>
                </a:cubicBezTo>
                <a:lnTo>
                  <a:pt x="1005840" y="0"/>
                </a:lnTo>
                <a:cubicBezTo>
                  <a:pt x="1561350" y="0"/>
                  <a:pt x="2011680" y="450330"/>
                  <a:pt x="2011680" y="1005840"/>
                </a:cubicBezTo>
                <a:lnTo>
                  <a:pt x="2011680" y="2468880"/>
                </a:lnTo>
                <a:cubicBezTo>
                  <a:pt x="2011680" y="3024390"/>
                  <a:pt x="1561350" y="3474720"/>
                  <a:pt x="1005840" y="3474720"/>
                </a:cubicBezTo>
              </a:path>
            </a:pathLst>
          </a:custGeom>
          <a:solidFill>
            <a:srgbClr val="000000">
              <a:alpha val="3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93233" y="2349638"/>
            <a:ext cx="2011680" cy="3474720"/>
          </a:xfrm>
          <a:custGeom>
            <a:avLst/>
            <a:gdLst/>
            <a:ahLst/>
            <a:cxnLst/>
            <a:rect l="l" t="t" r="r" b="b"/>
            <a:pathLst>
              <a:path w="2011680" h="3474720">
                <a:moveTo>
                  <a:pt x="1005840" y="3474720"/>
                </a:moveTo>
                <a:cubicBezTo>
                  <a:pt x="450330" y="3474720"/>
                  <a:pt x="0" y="3024390"/>
                  <a:pt x="0" y="2468880"/>
                </a:cubicBezTo>
                <a:lnTo>
                  <a:pt x="0" y="1005840"/>
                </a:lnTo>
                <a:cubicBezTo>
                  <a:pt x="0" y="450330"/>
                  <a:pt x="450330" y="0"/>
                  <a:pt x="1005840" y="0"/>
                </a:cubicBezTo>
                <a:lnTo>
                  <a:pt x="1005840" y="0"/>
                </a:lnTo>
                <a:cubicBezTo>
                  <a:pt x="1561350" y="0"/>
                  <a:pt x="2011680" y="450330"/>
                  <a:pt x="2011680" y="1005840"/>
                </a:cubicBezTo>
                <a:lnTo>
                  <a:pt x="2011680" y="2468880"/>
                </a:lnTo>
                <a:cubicBezTo>
                  <a:pt x="2011680" y="3024390"/>
                  <a:pt x="1561350" y="3474720"/>
                  <a:pt x="1005840" y="3474720"/>
                </a:cubicBezTo>
              </a:path>
            </a:pathLst>
          </a:custGeom>
          <a:solidFill>
            <a:srgbClr val="000000">
              <a:alpha val="3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690482" y="2349638"/>
            <a:ext cx="2011680" cy="3474720"/>
          </a:xfrm>
          <a:custGeom>
            <a:avLst/>
            <a:gdLst/>
            <a:ahLst/>
            <a:cxnLst/>
            <a:rect l="l" t="t" r="r" b="b"/>
            <a:pathLst>
              <a:path w="2011680" h="3474720">
                <a:moveTo>
                  <a:pt x="1005840" y="3474720"/>
                </a:moveTo>
                <a:cubicBezTo>
                  <a:pt x="450330" y="3474720"/>
                  <a:pt x="0" y="3024390"/>
                  <a:pt x="0" y="2468880"/>
                </a:cubicBezTo>
                <a:lnTo>
                  <a:pt x="0" y="1005840"/>
                </a:lnTo>
                <a:cubicBezTo>
                  <a:pt x="0" y="450330"/>
                  <a:pt x="450330" y="0"/>
                  <a:pt x="1005840" y="0"/>
                </a:cubicBezTo>
                <a:lnTo>
                  <a:pt x="1005840" y="0"/>
                </a:lnTo>
                <a:cubicBezTo>
                  <a:pt x="1561350" y="0"/>
                  <a:pt x="2011680" y="450330"/>
                  <a:pt x="2011680" y="1005840"/>
                </a:cubicBezTo>
                <a:lnTo>
                  <a:pt x="2011680" y="2468880"/>
                </a:lnTo>
                <a:cubicBezTo>
                  <a:pt x="2011680" y="3024390"/>
                  <a:pt x="1561350" y="3474720"/>
                  <a:pt x="1005840" y="3474720"/>
                </a:cubicBezTo>
              </a:path>
            </a:pathLst>
          </a:custGeom>
          <a:solidFill>
            <a:srgbClr val="000000">
              <a:alpha val="30196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923377" y="25556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1C44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AF6ED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03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674065" y="25556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1C44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AF6ED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02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424753" y="25556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1C44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AF6ED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01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172689" y="25556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1C44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AF6ED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04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76113" y="3294323"/>
            <a:ext cx="1645920" cy="411653"/>
          </a:xfrm>
          <a:custGeom>
            <a:avLst/>
            <a:gdLst/>
            <a:ahLst/>
            <a:cxnLst/>
            <a:rect l="l" t="t" r="r" b="b"/>
            <a:pathLst>
              <a:path w="1645920" h="411653">
                <a:moveTo>
                  <a:pt x="0" y="411653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Touchdown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76113" y="3806241"/>
            <a:ext cx="1645920" cy="1737360"/>
          </a:xfrm>
          <a:custGeom>
            <a:avLst/>
            <a:gdLst/>
            <a:ahLst/>
            <a:cxnLst/>
            <a:rect l="l" t="t" r="r" b="b"/>
            <a:pathLst>
              <a:path w="1645920" h="1737360">
                <a:moveTo>
                  <a:pt x="0" y="173736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737360"/>
                </a:lnTo>
                <a:lnTo>
                  <a:pt x="0" y="17373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A scoring play in football worth six points, achieved by carrying the ball into the opponent's end zone or catching a pass in the end zone.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57200" y="137160"/>
            <a:ext cx="7363463" cy="182880"/>
          </a:xfrm>
          <a:custGeom>
            <a:avLst/>
            <a:gdLst/>
            <a:ahLst/>
            <a:cxnLst/>
            <a:rect l="l" t="t" r="r" b="b"/>
            <a:pathLst>
              <a:path w="7363463" h="182880">
                <a:moveTo>
                  <a:pt x="0" y="182880"/>
                </a:moveTo>
                <a:lnTo>
                  <a:pt x="0" y="0"/>
                </a:lnTo>
                <a:lnTo>
                  <a:pt x="7363463" y="0"/>
                </a:lnTo>
                <a:lnTo>
                  <a:pt x="7363463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D9D9D9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Enhancing Learning Through Personalized Homework Assignments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457200" y="505205"/>
            <a:ext cx="11247120" cy="6349"/>
          </a:xfrm>
          <a:custGeom>
            <a:avLst/>
            <a:gdLst/>
            <a:ahLst/>
            <a:cxnLst/>
            <a:rect l="l" t="t" r="r" b="b"/>
            <a:pathLst>
              <a:path w="11247120" h="6349">
                <a:moveTo>
                  <a:pt x="0" y="0"/>
                </a:moveTo>
                <a:lnTo>
                  <a:pt x="11247120" y="0"/>
                </a:lnTo>
              </a:path>
            </a:pathLst>
          </a:custGeom>
          <a:noFill/>
          <a:ln w="6348">
            <a:solidFill>
              <a:srgbClr val="DAF6ED">
                <a:alpha val="2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457200" y="843915"/>
            <a:ext cx="11276849" cy="731520"/>
          </a:xfrm>
          <a:custGeom>
            <a:avLst/>
            <a:gdLst/>
            <a:ahLst/>
            <a:cxnLst/>
            <a:rect l="l" t="t" r="r" b="b"/>
            <a:pathLst>
              <a:path w="11276849" h="731520">
                <a:moveTo>
                  <a:pt x="0" y="731520"/>
                </a:moveTo>
                <a:lnTo>
                  <a:pt x="0" y="0"/>
                </a:lnTo>
                <a:lnTo>
                  <a:pt x="11276849" y="0"/>
                </a:lnTo>
                <a:lnTo>
                  <a:pt x="11276849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Football Vocabulary Match 🤓 (5-10 minutes) - Match football terms (e.g., touchdown, quarterback, linebacker) with their definitions. - Difficulty adjusts based You must only use the following language: English. If the context provided is in a different language, you must still only answer in English.</a:t>
            </a:r>
            <a:endParaRPr lang="en-US" sz="1570" dirty="0"/>
          </a:p>
        </p:txBody>
      </p:sp>
      <p:sp>
        <p:nvSpPr>
          <p:cNvPr id="18" name="Text 16"/>
          <p:cNvSpPr/>
          <p:nvPr/>
        </p:nvSpPr>
        <p:spPr>
          <a:xfrm>
            <a:off x="10883150" y="136525"/>
            <a:ext cx="850900" cy="192088"/>
          </a:xfrm>
          <a:custGeom>
            <a:avLst/>
            <a:gdLst/>
            <a:ahLst/>
            <a:cxnLst/>
            <a:rect l="l" t="t" r="r" b="b"/>
            <a:pathLst>
              <a:path w="850900" h="192088">
                <a:moveTo>
                  <a:pt x="0" y="192088"/>
                </a:moveTo>
                <a:lnTo>
                  <a:pt x="0" y="0"/>
                </a:lnTo>
                <a:lnTo>
                  <a:pt x="850900" y="0"/>
                </a:lnTo>
                <a:lnTo>
                  <a:pt x="850900" y="192088"/>
                </a:lnTo>
                <a:lnTo>
                  <a:pt x="0" y="192088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r" marL="0" indent="0">
              <a:lnSpc>
                <a:spcPct val="90000"/>
              </a:lnSpc>
              <a:spcBef>
                <a:spcPts val="882"/>
              </a:spcBef>
              <a:buNone/>
            </a:pPr>
            <a:r>
              <a:rPr lang="en-US" sz="706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5</a:t>
            </a:r>
            <a:endParaRPr lang="en-US" sz="706" dirty="0"/>
          </a:p>
        </p:txBody>
      </p:sp>
      <p:sp>
        <p:nvSpPr>
          <p:cNvPr id="19" name="Text 17"/>
          <p:cNvSpPr/>
          <p:nvPr/>
        </p:nvSpPr>
        <p:spPr>
          <a:xfrm>
            <a:off x="3125425" y="3294323"/>
            <a:ext cx="1645920" cy="411653"/>
          </a:xfrm>
          <a:custGeom>
            <a:avLst/>
            <a:gdLst/>
            <a:ahLst/>
            <a:cxnLst/>
            <a:rect l="l" t="t" r="r" b="b"/>
            <a:pathLst>
              <a:path w="1645920" h="411653">
                <a:moveTo>
                  <a:pt x="0" y="411653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Quarterback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125425" y="3806241"/>
            <a:ext cx="1645920" cy="1737360"/>
          </a:xfrm>
          <a:custGeom>
            <a:avLst/>
            <a:gdLst/>
            <a:ahLst/>
            <a:cxnLst/>
            <a:rect l="l" t="t" r="r" b="b"/>
            <a:pathLst>
              <a:path w="1645920" h="1737360">
                <a:moveTo>
                  <a:pt x="0" y="173736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737360"/>
                </a:lnTo>
                <a:lnTo>
                  <a:pt x="0" y="17373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The player who leads the offense, responsible for passing or handing off the ball to teammates and making strategic decisions on the field.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374737" y="3294323"/>
            <a:ext cx="1645920" cy="411653"/>
          </a:xfrm>
          <a:custGeom>
            <a:avLst/>
            <a:gdLst/>
            <a:ahLst/>
            <a:cxnLst/>
            <a:rect l="l" t="t" r="r" b="b"/>
            <a:pathLst>
              <a:path w="1645920" h="411653">
                <a:moveTo>
                  <a:pt x="0" y="411653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Linebacker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374737" y="3806241"/>
            <a:ext cx="1645920" cy="1737360"/>
          </a:xfrm>
          <a:custGeom>
            <a:avLst/>
            <a:gdLst/>
            <a:ahLst/>
            <a:cxnLst/>
            <a:rect l="l" t="t" r="r" b="b"/>
            <a:pathLst>
              <a:path w="1645920" h="1737360">
                <a:moveTo>
                  <a:pt x="0" y="173736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737360"/>
                </a:lnTo>
                <a:lnTo>
                  <a:pt x="0" y="17373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A defensive player positioned behind the defensive linemen, responsible for stopping the run, covering receivers, and rushing the quarterback.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624049" y="3294323"/>
            <a:ext cx="1645920" cy="411653"/>
          </a:xfrm>
          <a:custGeom>
            <a:avLst/>
            <a:gdLst/>
            <a:ahLst/>
            <a:cxnLst/>
            <a:rect l="l" t="t" r="r" b="b"/>
            <a:pathLst>
              <a:path w="1645920" h="411653">
                <a:moveTo>
                  <a:pt x="0" y="411653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Field Goal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624049" y="3806241"/>
            <a:ext cx="1645920" cy="1737360"/>
          </a:xfrm>
          <a:custGeom>
            <a:avLst/>
            <a:gdLst/>
            <a:ahLst/>
            <a:cxnLst/>
            <a:rect l="l" t="t" r="r" b="b"/>
            <a:pathLst>
              <a:path w="1645920" h="1737360">
                <a:moveTo>
                  <a:pt x="0" y="173736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737360"/>
                </a:lnTo>
                <a:lnTo>
                  <a:pt x="0" y="17373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A scoring play worth three points, achieved by kicking the ball through the opponent's goalposts.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10422002" y="25556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solidFill>
            <a:srgbClr val="1C4435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AF6ED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05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9873362" y="3294323"/>
            <a:ext cx="1645920" cy="411653"/>
          </a:xfrm>
          <a:custGeom>
            <a:avLst/>
            <a:gdLst/>
            <a:ahLst/>
            <a:cxnLst/>
            <a:rect l="l" t="t" r="r" b="b"/>
            <a:pathLst>
              <a:path w="1645920" h="411653">
                <a:moveTo>
                  <a:pt x="0" y="411653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Interception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9873362" y="3806241"/>
            <a:ext cx="1645920" cy="1737360"/>
          </a:xfrm>
          <a:custGeom>
            <a:avLst/>
            <a:gdLst/>
            <a:ahLst/>
            <a:cxnLst/>
            <a:rect l="l" t="t" r="r" b="b"/>
            <a:pathLst>
              <a:path w="1645920" h="1737360">
                <a:moveTo>
                  <a:pt x="0" y="173736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737360"/>
                </a:lnTo>
                <a:lnTo>
                  <a:pt x="0" y="173736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When a defensive player catches a pass thrown by the opposing team's quarterback, gaining possession for their own team.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2024-11-03T21:27:36Z</dcterms:created>
  <dcterms:modified xsi:type="dcterms:W3CDTF">2024-11-03T21:27:36Z</dcterms:modified>
</cp:coreProperties>
</file>