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d36f0dc42173784d2cdf386b7da4390e24e086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2a45bc7ec62a1abf1d83a6eb77ac6285389541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b6a3e54993d9e530a67b40f44a6c93ccc87686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69d13d16d3fb7f6513410d8ea419b09f56c398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b17ecf7312811f04981c7bdaeb26ddf56bd21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c8cff4390f261fc5037d8fa977ac357d2a845a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1fee88628c41871c3f634753de90b24caa5bb79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33a83bef7c2afc36770dae175252a56864b399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d9f25d4e9ace3856b1b6f5c0081093b3c842b5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dc02a1ce415ca5dff5ccc617d5ff2da56754ca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56058a7bbc9255a78dd47affb25e5f0052f0b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fe0754d6af250abe46fdc3730ffb7a301984250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Strategies for Vocabulary Building, Pronunciation Improvement, and Academic Success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English Language Skills for ELL Students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Vocabulary Building and Pronun…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Vocabulary Building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Pronunciation Improvement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Plan Overview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Pronunciation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Conversation Practice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Evaluation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Vocabulary Building and Pronunciation Improvement</a:t>
            </a:r>
            <a:endParaRPr lang="en-US" sz="2285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lesson, students will be able to identify and pronounce new vocabulary words correctly.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will also use context clues to understand unfamiliar words and engage in conversations with improved fluency and accuracy.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Outcomes for Students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aims to provide interactive strategies to enhance language skills.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focus is on promoting academic success and fostering social integration.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Strategies for Language Skills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64807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and pronunciation improvement are crucial for ELL students to communicate effectively and confidently in English.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essential for both academic success and social integration.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Vocabulary and Pronunciation</a:t>
            </a:r>
            <a:endParaRPr lang="en-US" sz="1578" dirty="0"/>
          </a:p>
        </p:txBody>
      </p:sp>
      <p:sp>
        <p:nvSpPr>
          <p:cNvPr id="20" name="Text 18"/>
          <p:cNvSpPr/>
          <p:nvPr/>
        </p:nvSpPr>
        <p:spPr>
          <a:xfrm>
            <a:off x="702269" y="1676698"/>
            <a:ext cx="365760" cy="325113"/>
          </a:xfrm>
          <a:custGeom>
            <a:avLst/>
            <a:gdLst/>
            <a:ahLst/>
            <a:cxnLst/>
            <a:rect l="l" t="t" r="r" b="b"/>
            <a:pathLst>
              <a:path w="365760" h="325113">
                <a:moveTo>
                  <a:pt x="85164" y="9269"/>
                </a:moveTo>
                <a:cubicBezTo>
                  <a:pt x="82750" y="3680"/>
                  <a:pt x="77227" y="0"/>
                  <a:pt x="71129" y="0"/>
                </a:cubicBezTo>
                <a:cubicBezTo>
                  <a:pt x="65032" y="0"/>
                  <a:pt x="59509" y="3684"/>
                  <a:pt x="57095" y="9269"/>
                </a:cubicBezTo>
                <a:lnTo>
                  <a:pt x="1218" y="141343"/>
                </a:lnTo>
                <a:cubicBezTo>
                  <a:pt x="-2085" y="149090"/>
                  <a:pt x="1536" y="158044"/>
                  <a:pt x="9345" y="161344"/>
                </a:cubicBezTo>
                <a:cubicBezTo>
                  <a:pt x="17154" y="164647"/>
                  <a:pt x="26046" y="161025"/>
                  <a:pt x="29345" y="153216"/>
                </a:cubicBezTo>
                <a:lnTo>
                  <a:pt x="36075" y="137152"/>
                </a:lnTo>
                <a:lnTo>
                  <a:pt x="106111" y="137152"/>
                </a:lnTo>
                <a:lnTo>
                  <a:pt x="112906" y="153281"/>
                </a:lnTo>
                <a:cubicBezTo>
                  <a:pt x="116209" y="161028"/>
                  <a:pt x="125097" y="164647"/>
                  <a:pt x="132906" y="161409"/>
                </a:cubicBezTo>
                <a:cubicBezTo>
                  <a:pt x="140715" y="158171"/>
                  <a:pt x="144270" y="149217"/>
                  <a:pt x="141033" y="141408"/>
                </a:cubicBezTo>
                <a:lnTo>
                  <a:pt x="85156" y="9334"/>
                </a:lnTo>
                <a:lnTo>
                  <a:pt x="85164" y="9269"/>
                </a:lnTo>
                <a:moveTo>
                  <a:pt x="93291" y="106676"/>
                </a:moveTo>
                <a:lnTo>
                  <a:pt x="49034" y="106676"/>
                </a:lnTo>
                <a:lnTo>
                  <a:pt x="71129" y="54356"/>
                </a:lnTo>
                <a:lnTo>
                  <a:pt x="93291" y="106676"/>
                </a:lnTo>
                <a:moveTo>
                  <a:pt x="162566" y="15238"/>
                </a:moveTo>
                <a:lnTo>
                  <a:pt x="162566" y="81275"/>
                </a:lnTo>
                <a:lnTo>
                  <a:pt x="162566" y="147312"/>
                </a:lnTo>
                <a:cubicBezTo>
                  <a:pt x="162566" y="155758"/>
                  <a:pt x="169361" y="162550"/>
                  <a:pt x="177803" y="162550"/>
                </a:cubicBezTo>
                <a:lnTo>
                  <a:pt x="236219" y="162550"/>
                </a:lnTo>
                <a:cubicBezTo>
                  <a:pt x="262886" y="162550"/>
                  <a:pt x="284477" y="140962"/>
                  <a:pt x="284477" y="114293"/>
                </a:cubicBezTo>
                <a:cubicBezTo>
                  <a:pt x="284477" y="98672"/>
                  <a:pt x="277049" y="84832"/>
                  <a:pt x="265556" y="76005"/>
                </a:cubicBezTo>
                <a:cubicBezTo>
                  <a:pt x="271079" y="68131"/>
                  <a:pt x="274320" y="58543"/>
                  <a:pt x="274320" y="48257"/>
                </a:cubicBezTo>
                <a:cubicBezTo>
                  <a:pt x="274320" y="21588"/>
                  <a:pt x="252733" y="0"/>
                  <a:pt x="226061" y="0"/>
                </a:cubicBezTo>
                <a:lnTo>
                  <a:pt x="177803" y="0"/>
                </a:lnTo>
                <a:cubicBezTo>
                  <a:pt x="169358" y="0"/>
                  <a:pt x="162566" y="6795"/>
                  <a:pt x="162566" y="15238"/>
                </a:cubicBezTo>
                <a:lnTo>
                  <a:pt x="162566" y="15238"/>
                </a:lnTo>
                <a:moveTo>
                  <a:pt x="226065" y="66037"/>
                </a:moveTo>
                <a:lnTo>
                  <a:pt x="193048" y="66037"/>
                </a:lnTo>
                <a:lnTo>
                  <a:pt x="193048" y="30479"/>
                </a:lnTo>
                <a:lnTo>
                  <a:pt x="226065" y="30479"/>
                </a:lnTo>
                <a:cubicBezTo>
                  <a:pt x="235908" y="30479"/>
                  <a:pt x="243845" y="38415"/>
                  <a:pt x="243845" y="48260"/>
                </a:cubicBezTo>
                <a:cubicBezTo>
                  <a:pt x="243845" y="58101"/>
                  <a:pt x="235908" y="66040"/>
                  <a:pt x="226065" y="66040"/>
                </a:cubicBezTo>
                <a:lnTo>
                  <a:pt x="226065" y="66037"/>
                </a:lnTo>
                <a:moveTo>
                  <a:pt x="193045" y="96516"/>
                </a:moveTo>
                <a:lnTo>
                  <a:pt x="226062" y="96516"/>
                </a:lnTo>
                <a:lnTo>
                  <a:pt x="236222" y="96516"/>
                </a:lnTo>
                <a:cubicBezTo>
                  <a:pt x="246065" y="96516"/>
                  <a:pt x="254002" y="104452"/>
                  <a:pt x="254002" y="114297"/>
                </a:cubicBezTo>
                <a:cubicBezTo>
                  <a:pt x="254002" y="124138"/>
                  <a:pt x="246065" y="132077"/>
                  <a:pt x="236222" y="132077"/>
                </a:cubicBezTo>
                <a:lnTo>
                  <a:pt x="193045" y="132077"/>
                </a:lnTo>
                <a:lnTo>
                  <a:pt x="193045" y="96516"/>
                </a:lnTo>
                <a:moveTo>
                  <a:pt x="361056" y="198936"/>
                </a:moveTo>
                <a:cubicBezTo>
                  <a:pt x="367154" y="193094"/>
                  <a:pt x="367344" y="183445"/>
                  <a:pt x="361503" y="177411"/>
                </a:cubicBezTo>
                <a:cubicBezTo>
                  <a:pt x="355661" y="171380"/>
                  <a:pt x="346009" y="171123"/>
                  <a:pt x="339978" y="176965"/>
                </a:cubicBezTo>
                <a:lnTo>
                  <a:pt x="223779" y="288528"/>
                </a:lnTo>
                <a:lnTo>
                  <a:pt x="168283" y="233031"/>
                </a:lnTo>
                <a:cubicBezTo>
                  <a:pt x="162313" y="227062"/>
                  <a:pt x="152661" y="227062"/>
                  <a:pt x="146758" y="233031"/>
                </a:cubicBezTo>
                <a:cubicBezTo>
                  <a:pt x="140851" y="239000"/>
                  <a:pt x="140788" y="248653"/>
                  <a:pt x="146758" y="254557"/>
                </a:cubicBezTo>
                <a:lnTo>
                  <a:pt x="212730" y="320655"/>
                </a:lnTo>
                <a:cubicBezTo>
                  <a:pt x="218571" y="326498"/>
                  <a:pt x="228095" y="326624"/>
                  <a:pt x="234064" y="320847"/>
                </a:cubicBezTo>
                <a:lnTo>
                  <a:pt x="361056" y="1989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Vocabulary Building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plays a key role in enhancing writing skills.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students to articulate their ideas more effectively in written form.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Proficiency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73" y="163140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vocabulary foundation is critical for reading comprehension.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students to better understand written texts and improve their overall literacy skills.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Comprehension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31267" y="1631405"/>
            <a:ext cx="274347" cy="365760"/>
          </a:xfrm>
          <a:custGeom>
            <a:avLst/>
            <a:gdLst/>
            <a:ahLst/>
            <a:cxnLst/>
            <a:rect l="l" t="t" r="r" b="b"/>
            <a:pathLst>
              <a:path w="274347" h="365760">
                <a:moveTo>
                  <a:pt x="0" y="34294"/>
                </a:moveTo>
                <a:cubicBezTo>
                  <a:pt x="0" y="15362"/>
                  <a:pt x="15361" y="0"/>
                  <a:pt x="34293" y="0"/>
                </a:cubicBezTo>
                <a:lnTo>
                  <a:pt x="34293" y="34294"/>
                </a:lnTo>
                <a:lnTo>
                  <a:pt x="34293" y="315355"/>
                </a:lnTo>
                <a:lnTo>
                  <a:pt x="127242" y="248984"/>
                </a:lnTo>
                <a:cubicBezTo>
                  <a:pt x="133171" y="244697"/>
                  <a:pt x="141245" y="244697"/>
                  <a:pt x="147176" y="248984"/>
                </a:cubicBezTo>
                <a:lnTo>
                  <a:pt x="240053" y="315355"/>
                </a:lnTo>
                <a:lnTo>
                  <a:pt x="240053" y="34294"/>
                </a:lnTo>
                <a:lnTo>
                  <a:pt x="34293" y="34294"/>
                </a:lnTo>
                <a:lnTo>
                  <a:pt x="34293" y="0"/>
                </a:lnTo>
                <a:lnTo>
                  <a:pt x="240053" y="0"/>
                </a:lnTo>
                <a:cubicBezTo>
                  <a:pt x="258986" y="0"/>
                  <a:pt x="274347" y="15362"/>
                  <a:pt x="274347" y="34294"/>
                </a:cubicBezTo>
                <a:lnTo>
                  <a:pt x="274347" y="348650"/>
                </a:lnTo>
                <a:cubicBezTo>
                  <a:pt x="274347" y="355080"/>
                  <a:pt x="270775" y="360939"/>
                  <a:pt x="265060" y="363869"/>
                </a:cubicBezTo>
                <a:cubicBezTo>
                  <a:pt x="259345" y="366799"/>
                  <a:pt x="252487" y="366298"/>
                  <a:pt x="247271" y="362581"/>
                </a:cubicBezTo>
                <a:lnTo>
                  <a:pt x="137176" y="283994"/>
                </a:lnTo>
                <a:lnTo>
                  <a:pt x="27081" y="362581"/>
                </a:lnTo>
                <a:cubicBezTo>
                  <a:pt x="21866" y="366297"/>
                  <a:pt x="15007" y="366795"/>
                  <a:pt x="9292" y="363869"/>
                </a:cubicBezTo>
                <a:cubicBezTo>
                  <a:pt x="3578" y="360939"/>
                  <a:pt x="6" y="355080"/>
                  <a:pt x="6" y="348650"/>
                </a:cubicBezTo>
                <a:lnTo>
                  <a:pt x="0" y="342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has shown that students who have a strong vocabulary foundation are better able to comprehend and produce language.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students are more likely to succeed academically.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Success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89020" y="162804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48"/>
              </a:spcBef>
              <a:buNone/>
            </a:pPr>
            <a:r>
              <a:rPr lang="en-US" sz="15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is essential for language learning, as it provides students with the tools they need to communicate effectively and confidently.</a:t>
            </a:r>
            <a:endParaRPr lang="en-US" sz="1525" dirty="0"/>
          </a:p>
          <a:p>
            <a:pPr algn="l" marL="0" indent="0">
              <a:lnSpc>
                <a:spcPct val="100000"/>
              </a:lnSpc>
              <a:spcBef>
                <a:spcPts val="1048"/>
              </a:spcBef>
              <a:buNone/>
            </a:pPr>
            <a:r>
              <a:rPr lang="en-US" sz="1525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students to express their thoughts and ideas clearly, and to understand the thoughts and ideas of others.</a:t>
            </a:r>
            <a:endParaRPr lang="en-US" sz="1525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6553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0376" r="-1003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Pronunciation Improvement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Pronunciation is a critical component of language learning, as it enables students to communicate effectively and be understood by others.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key role in ensuring clarity and mutual understanding in conversations.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Pronunciation in Communication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Research has shown that students who receive explicit instruction in pronunciation are better able to develop accurate and fluent pronunciation.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students are more likely to succeed in their language learning endeavors.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of Explicit Pronunciation Instruction</a:t>
            </a:r>
            <a:endParaRPr lang="en-US" sz="1372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Pronunciation improvement helps students to express themselves clearly and confidently.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aids in understanding the speech of others, fostering better communication.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Confidence and Clarity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Accurate pronunciation is critical for effective communication in real-life situations, such as in the workplace, in education, and in social interactions.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speakers can convey their messages accurately and be understood in diverse contexts.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Real-Life Scenarios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7573" r="-13757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Strategies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Scaffolding instruction, such as providing temporary support and guidance, can help ELL students access the curriculum and build their language skills.</a:t>
            </a:r>
            <a:endParaRPr lang="en-US" sz="1173" dirty="0"/>
          </a:p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ensures that learners gradually gain independence as they become more proficient.</a:t>
            </a:r>
            <a:endParaRPr lang="en-US" sz="1173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Scaffolding Instruction for Language Development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5"/>
              </a:spcBef>
              <a:buNone/>
            </a:pPr>
            <a:r>
              <a:rPr lang="en-US" sz="112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integration, such as online resources and multimedia materials, can provide ELL students with interactive and engaging ways to learn and practice new vocabulary.</a:t>
            </a:r>
            <a:endParaRPr lang="en-US" sz="1121" dirty="0"/>
          </a:p>
          <a:p>
            <a:pPr algn="l" marL="0" indent="0">
              <a:lnSpc>
                <a:spcPct val="100000"/>
              </a:lnSpc>
              <a:spcBef>
                <a:spcPts val="935"/>
              </a:spcBef>
              <a:buNone/>
            </a:pPr>
            <a:r>
              <a:rPr lang="en-US" sz="112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offer diverse and flexible methods to accommodate different learning styles.</a:t>
            </a:r>
            <a:endParaRPr lang="en-US" sz="1121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Integrating Technology in Learning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23"/>
              </a:spcBef>
              <a:buNone/>
            </a:pPr>
            <a:r>
              <a:rPr lang="en-US" sz="110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Collaborative learning activities, such as pair and group work, can provide ELL students with opportunities to practice their language skills and receive feedback from peers.</a:t>
            </a:r>
            <a:endParaRPr lang="en-US" sz="1108" dirty="0"/>
          </a:p>
          <a:p>
            <a:pPr algn="l" marL="0" indent="0">
              <a:lnSpc>
                <a:spcPct val="100000"/>
              </a:lnSpc>
              <a:spcBef>
                <a:spcPts val="923"/>
              </a:spcBef>
              <a:buNone/>
            </a:pPr>
            <a:r>
              <a:rPr lang="en-US" sz="110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fosters communication and builds confidence in using the language in real-life contexts.</a:t>
            </a:r>
            <a:endParaRPr lang="en-US" sz="1108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 Opportunities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Graphic organizers, such as concept maps and Venn diagrams, can help ELL students organize and retain new vocabulary.</a:t>
            </a:r>
            <a:endParaRPr lang="en-US" sz="1173" dirty="0"/>
          </a:p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a structured way to visually represent relationships between words and ideas.</a:t>
            </a:r>
            <a:endParaRPr lang="en-US" sz="1173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Organizing Vocabulary with Graphic Organizers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aids, such as pictures, diagrams, and videos, can help ELL students connect new words to their meanings and contexts.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make abstract concepts more tangible and accessible for language learners.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Visual Aids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33691" r="-3369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Overview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1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(5 minutes): Review the key vocabulary and pronunciation focus, and provide feedback and encouragement to students.</a:t>
            </a:r>
            <a:endParaRPr lang="en-US" sz="1183" dirty="0"/>
          </a:p>
          <a:p>
            <a:pPr algn="l" marL="0" indent="0">
              <a:lnSpc>
                <a:spcPct val="100000"/>
              </a:lnSpc>
              <a:spcBef>
                <a:spcPts val="986"/>
              </a:spcBef>
              <a:buNone/>
            </a:pPr>
            <a:r>
              <a:rPr lang="en-US" sz="118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students leave the lesson with a clear understanding of what they have learned.</a:t>
            </a:r>
            <a:endParaRPr lang="en-US" sz="1183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Wrap-Up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Conversation Practice (15 minutes): Have students engage in conversations using the new vocabulary, focusing on fluency and accuracy.</a:t>
            </a:r>
            <a:endParaRPr lang="en-US" sz="1173" dirty="0"/>
          </a:p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allows students to apply their learning in a practical and interactive way.</a:t>
            </a:r>
            <a:endParaRPr lang="en-US" sz="1173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Conversations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1"/>
              </a:spcBef>
              <a:buNone/>
            </a:pPr>
            <a:r>
              <a:rPr lang="en-US" sz="115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Pronunciation Practice (15 minutes): Model the correct pronunciation of the new vocabulary words, and have students practice pronouncing the words in pairs or small groups.</a:t>
            </a:r>
            <a:endParaRPr lang="en-US" sz="1154" dirty="0"/>
          </a:p>
          <a:p>
            <a:pPr algn="l" marL="0" indent="0">
              <a:lnSpc>
                <a:spcPct val="100000"/>
              </a:lnSpc>
              <a:spcBef>
                <a:spcPts val="961"/>
              </a:spcBef>
              <a:buNone/>
            </a:pPr>
            <a:r>
              <a:rPr lang="en-US" sz="115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focuses on improving students' pronunciation skills through guided practice.</a:t>
            </a:r>
            <a:endParaRPr lang="en-US" sz="1154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Practice Session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8"/>
              </a:spcBef>
              <a:buNone/>
            </a:pPr>
            <a:r>
              <a:rPr lang="en-US" sz="105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(15 minutes): Present a set of new vocabulary words related to a specific theme, and have students work in pairs or small groups to match the words with their definitions.</a:t>
            </a:r>
            <a:endParaRPr lang="en-US" sz="1054" dirty="0"/>
          </a:p>
          <a:p>
            <a:pPr algn="l" marL="0" indent="0">
              <a:lnSpc>
                <a:spcPct val="100000"/>
              </a:lnSpc>
              <a:spcBef>
                <a:spcPts val="878"/>
              </a:spcBef>
              <a:buNone/>
            </a:pPr>
            <a:r>
              <a:rPr lang="en-US" sz="105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encourages collaboration and helps students understand the meaning of the new words.</a:t>
            </a:r>
            <a:endParaRPr lang="en-US" sz="1054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 Activity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(5 minutes): Introduce the topic of vocabulary building and pronunciation improvement, and provide an overview of the lesson objectives and outcomes.</a:t>
            </a:r>
            <a:endParaRPr lang="en-US" sz="1173" dirty="0"/>
          </a:p>
          <a:p>
            <a:pPr algn="l" marL="0" indent="0">
              <a:lnSpc>
                <a:spcPct val="100000"/>
              </a:lnSpc>
              <a:spcBef>
                <a:spcPts val="978"/>
              </a:spcBef>
              <a:buNone/>
            </a:pPr>
            <a:r>
              <a:rPr lang="en-US" sz="117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sets the stage for the activities and ensures students understand the goals of the session.</a:t>
            </a:r>
            <a:endParaRPr lang="en-US" sz="1173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Lesson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match new vocabulary words with their definitions, using visual aids such as pictures or diagrams.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connect words with their meanings in a visual and engaging way.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Matching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sort new vocabulary words into categories, such as nouns, verbs, or adjectives.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students to analyze word types and understand their grammatical roles.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Sorting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games such as Bingo or Scavenger Hunt to practice new vocabulary in a fun and interactive way.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games make learning enjoyable and help reinforce vocabulary retention.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 Games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write their own sentences or short paragraphs using the new vocabulary words.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on grammar and vocabulary usage to enhance their writing skills.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Writing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Practice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 games such as 'Pronunciation Charades' to practice pronunciation.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make learning fun and engaging for students.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Pronunciation Games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Recording Exercises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record themselves pronouncing new vocabulary words.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Offer constructive feedback to improve pronunciation and intonation.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Pair Practice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practice pronouncing new vocabulary words in pairs.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feedback on pronunciation and intonation to enhance learning.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Drills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3"/>
              </a:spcBef>
              <a:buNone/>
            </a:pPr>
            <a:r>
              <a:rPr lang="en-US" sz="12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repeat new vocabulary words after the teacher, focusing on accurate pronunciation.</a:t>
            </a:r>
            <a:endParaRPr lang="en-US" sz="1222" dirty="0"/>
          </a:p>
          <a:p>
            <a:pPr algn="l" marL="0" indent="0">
              <a:lnSpc>
                <a:spcPct val="90000"/>
              </a:lnSpc>
              <a:spcBef>
                <a:spcPts val="873"/>
              </a:spcBef>
              <a:buNone/>
            </a:pPr>
            <a:r>
              <a:rPr lang="en-US" sz="122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develop confidence and precision in their speech.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28339" r="-12833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 Practice Activities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give short presentations using the new vocabulary, focusing on fluency and accuracy.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enhances public speaking skills and vocabulary retention.</a:t>
            </a:r>
            <a:endParaRPr lang="en-US" sz="1203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Discussions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participate in discussions using the new vocabulary, focusing on fluency and accuracy.</a:t>
            </a:r>
            <a:endParaRPr lang="en-US" sz="1193" dirty="0"/>
          </a:p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critical thinking and collaborative learning.</a:t>
            </a:r>
            <a:endParaRPr lang="en-US" sz="1193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engage in conversations using the new vocabulary, focusing on fluency and accuracy.</a:t>
            </a:r>
            <a:endParaRPr lang="en-US" sz="1203" dirty="0"/>
          </a:p>
          <a:p>
            <a:pPr algn="l" marL="0" indent="0">
              <a:lnSpc>
                <a:spcPct val="90000"/>
              </a:lnSpc>
              <a:spcBef>
                <a:spcPts val="859"/>
              </a:spcBef>
              <a:buNone/>
            </a:pPr>
            <a:r>
              <a:rPr lang="en-US" sz="12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spontaneous use of language and builds confidence.</a:t>
            </a:r>
            <a:endParaRPr lang="en-US" sz="1203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Role-plays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4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engage in role-plays using the new vocabulary, focusing on fluency and accuracy.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4"/>
              </a:spcBef>
              <a:buNone/>
            </a:pPr>
            <a:r>
              <a:rPr lang="en-US" sz="12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helps students practice real-life scenarios in a controlled environment.</a:t>
            </a:r>
            <a:endParaRPr lang="en-US" sz="12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401" r="-11040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Feedback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regular feedback to students on their vocabulary and pronunciation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should be based on criteria such as accuracy, fluency, and confidence.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Mechanism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28426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students' ability to use new vocabulary in conversations, focusing on fluency and accuracy.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assessments encourage practical application of vocabulary in real-life scenarios.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 Assessments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4015095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 students' pronunciation of new vocabulary words using audio or video recordings.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ensures students develop accurate and confident pronunciation skills.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Assessments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80622" y="1567834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Administer quizzes to assess students' understanding of new vocabulary.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quizzes help identify areas where students may need additional support.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Quizzes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152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2"/>
            <a:srcRect/>
            <a:stretch>
              <a:fillRect l="-137500" r="-13750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39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39" y="31351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135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6899" y="468108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6899" y="46810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10288" y="313096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10288" y="31309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10288" y="156474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10288" y="156474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862" y="5122261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8"/>
              </a:spcBef>
              <a:buNone/>
            </a:pPr>
            <a:r>
              <a:rPr lang="en-US" sz="10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language learning apps to provide students with interactive and engaging ways to learn and practice new vocabulary.</a:t>
            </a:r>
            <a:endParaRPr lang="en-US" sz="1061" dirty="0"/>
          </a:p>
          <a:p>
            <a:pPr algn="l" marL="0" indent="0">
              <a:lnSpc>
                <a:spcPct val="90000"/>
              </a:lnSpc>
              <a:spcBef>
                <a:spcPts val="758"/>
              </a:spcBef>
              <a:buNone/>
            </a:pPr>
            <a:r>
              <a:rPr lang="en-US" sz="106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apps offer personalized learning experiences tailored to individual needs.</a:t>
            </a:r>
            <a:endParaRPr lang="en-US" sz="1061" dirty="0"/>
          </a:p>
        </p:txBody>
      </p:sp>
      <p:sp>
        <p:nvSpPr>
          <p:cNvPr id="20" name="Text 18"/>
          <p:cNvSpPr/>
          <p:nvPr/>
        </p:nvSpPr>
        <p:spPr>
          <a:xfrm>
            <a:off x="1188863" y="468365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Language Learning Apps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38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6"/>
              </a:spcBef>
              <a:buNone/>
            </a:pPr>
            <a:r>
              <a:rPr lang="en-US" sz="10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Organize virtual field trips to provide students with opportunities to practice their language skills in real-life situations.</a:t>
            </a:r>
            <a:endParaRPr lang="en-US" sz="1058" dirty="0"/>
          </a:p>
          <a:p>
            <a:pPr algn="l" marL="0" indent="0">
              <a:lnSpc>
                <a:spcPct val="90000"/>
              </a:lnSpc>
              <a:spcBef>
                <a:spcPts val="756"/>
              </a:spcBef>
              <a:buNone/>
            </a:pPr>
            <a:r>
              <a:rPr lang="en-US" sz="10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experiences simulate real-world interactions, enriching the learning process.</a:t>
            </a:r>
            <a:endParaRPr lang="en-US" sz="1058" dirty="0"/>
          </a:p>
        </p:txBody>
      </p:sp>
      <p:sp>
        <p:nvSpPr>
          <p:cNvPr id="22" name="Text 20"/>
          <p:cNvSpPr/>
          <p:nvPr/>
        </p:nvSpPr>
        <p:spPr>
          <a:xfrm>
            <a:off x="5577838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Immersive Virtual Field Trips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98117" y="3592326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6"/>
              </a:spcBef>
              <a:buNone/>
            </a:pPr>
            <a:r>
              <a:rPr lang="en-US" sz="10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online discussions to provide opportunities for students to practice their language skills and receive feedback from peers.</a:t>
            </a:r>
            <a:endParaRPr lang="en-US" sz="1058" dirty="0"/>
          </a:p>
          <a:p>
            <a:pPr algn="l" marL="0" indent="0">
              <a:lnSpc>
                <a:spcPct val="90000"/>
              </a:lnSpc>
              <a:spcBef>
                <a:spcPts val="756"/>
              </a:spcBef>
              <a:buNone/>
            </a:pPr>
            <a:r>
              <a:rPr lang="en-US" sz="10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collaboration and enhances communication skills in a virtual environment.</a:t>
            </a:r>
            <a:endParaRPr lang="en-US" sz="1058" dirty="0"/>
          </a:p>
        </p:txBody>
      </p:sp>
      <p:sp>
        <p:nvSpPr>
          <p:cNvPr id="24" name="Text 22"/>
          <p:cNvSpPr/>
          <p:nvPr/>
        </p:nvSpPr>
        <p:spPr>
          <a:xfrm>
            <a:off x="1198117" y="313096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Online Discussions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77839" y="2049575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27"/>
              </a:spcBef>
              <a:buNone/>
            </a:pPr>
            <a:r>
              <a:rPr lang="en-US" sz="11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audio and video recordings to model correct pronunciation and provide feedback to students.</a:t>
            </a:r>
            <a:endParaRPr lang="en-US" sz="1158" dirty="0"/>
          </a:p>
          <a:p>
            <a:pPr algn="l" marL="0" indent="0">
              <a:lnSpc>
                <a:spcPct val="90000"/>
              </a:lnSpc>
              <a:spcBef>
                <a:spcPts val="827"/>
              </a:spcBef>
              <a:buNone/>
            </a:pPr>
            <a:r>
              <a:rPr lang="en-US" sz="11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help learners improve their listening and speaking skills effectively.</a:t>
            </a:r>
            <a:endParaRPr lang="en-US" sz="1158" dirty="0"/>
          </a:p>
        </p:txBody>
      </p:sp>
      <p:sp>
        <p:nvSpPr>
          <p:cNvPr id="26" name="Text 24"/>
          <p:cNvSpPr/>
          <p:nvPr/>
        </p:nvSpPr>
        <p:spPr>
          <a:xfrm>
            <a:off x="5577839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Audio and Video Recordings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88863" y="2043843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5"/>
              </a:spcBef>
              <a:buNone/>
            </a:pPr>
            <a:r>
              <a:rPr lang="en-US" sz="9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Utilize online resources such as vocabulary apps, language learning websites, and multimedia materials to provide interactive and engaging ways to learn and practice new vocabulary.</a:t>
            </a:r>
            <a:endParaRPr lang="en-US" sz="903" dirty="0"/>
          </a:p>
          <a:p>
            <a:pPr algn="l" marL="0" indent="0">
              <a:lnSpc>
                <a:spcPct val="90000"/>
              </a:lnSpc>
              <a:spcBef>
                <a:spcPts val="645"/>
              </a:spcBef>
              <a:buNone/>
            </a:pPr>
            <a:r>
              <a:rPr lang="en-US" sz="90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offer diverse methods to enhance language acquisition and retention.</a:t>
            </a:r>
            <a:endParaRPr lang="en-US" sz="903" dirty="0"/>
          </a:p>
        </p:txBody>
      </p:sp>
      <p:sp>
        <p:nvSpPr>
          <p:cNvPr id="28" name="Text 26"/>
          <p:cNvSpPr/>
          <p:nvPr/>
        </p:nvSpPr>
        <p:spPr>
          <a:xfrm>
            <a:off x="1188863" y="15919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Online Resources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1205" r="-10120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incorporating these strategies into their instructional practice, teachers can provide ELL students with the support they need to succeed.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a more inclusive and supportive learning environment for all students.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Inclusive Learning Environments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strategies outlined in this lesson plan, including ELL/ESL support strategies, can help ELL students build their language skills and achieve academic success.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approaches are designed to address the unique challenges faced by ELL students.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Academic Success</a:t>
            </a:r>
            <a:endParaRPr lang="en-US" sz="1244" dirty="0"/>
          </a:p>
        </p:txBody>
      </p:sp>
      <p:sp>
        <p:nvSpPr>
          <p:cNvPr id="14" name="Text 12"/>
          <p:cNvSpPr/>
          <p:nvPr/>
        </p:nvSpPr>
        <p:spPr>
          <a:xfrm>
            <a:off x="6482351" y="1711216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and pronunciation improvement are crucial for ELL students to communicate effectively and confidently in English.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form the foundation for successful language acquisition and communication.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Vocabulary and Pronunciation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99823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51385" r="-15138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Lessons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Achieving Greater Fluency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01"/>
              </a:spcBef>
              <a:buNone/>
            </a:pPr>
            <a:r>
              <a:rPr lang="en-US" sz="8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continuing to provide opportunities for ELL students to practice and apply their language skills, teachers can help students achieve greater fluency and accuracy in their language use.</a:t>
            </a:r>
            <a:endParaRPr lang="en-US" sz="801" dirty="0"/>
          </a:p>
          <a:p>
            <a:pPr algn="l" marL="0" indent="0">
              <a:lnSpc>
                <a:spcPct val="90000"/>
              </a:lnSpc>
              <a:spcBef>
                <a:spcPts val="501"/>
              </a:spcBef>
              <a:buNone/>
            </a:pPr>
            <a:r>
              <a:rPr lang="en-US" sz="8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can build on the learning progressions established in this lesson, focusing on more complex vocabulary and nuanced aspects of pronunciation.</a:t>
            </a:r>
            <a:endParaRPr lang="en-US" sz="801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Advanced Support Strategies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455"/>
              </a:spcBef>
              <a:buNone/>
            </a:pPr>
            <a:r>
              <a:rPr lang="en-US" sz="7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incorporate more advanced ELL/ESL support strategies, such as scaffolding and technology integration, to provide additional support and challenge for ELL students.</a:t>
            </a:r>
            <a:endParaRPr lang="en-US" sz="729" dirty="0"/>
          </a:p>
          <a:p>
            <a:pPr algn="l" marL="0" indent="0">
              <a:lnSpc>
                <a:spcPct val="90000"/>
              </a:lnSpc>
              <a:spcBef>
                <a:spcPts val="455"/>
              </a:spcBef>
              <a:buNone/>
            </a:pPr>
            <a:r>
              <a:rPr lang="en-US" sz="729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continuing to provide opportunities for ELL students to practice and apply their language skills, teachers can help students achieve greater fluency and accuracy in their language use.</a:t>
            </a:r>
            <a:endParaRPr lang="en-US" sz="729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on Learning Progressions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501"/>
              </a:spcBef>
              <a:buNone/>
            </a:pPr>
            <a:r>
              <a:rPr lang="en-US" sz="8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Future lessons can build on the learning progressions established in this lesson, focusing on more complex vocabulary and nuanced aspects of pronunciation.</a:t>
            </a:r>
            <a:endParaRPr lang="en-US" sz="801" dirty="0"/>
          </a:p>
          <a:p>
            <a:pPr algn="l" marL="0" indent="0">
              <a:lnSpc>
                <a:spcPct val="90000"/>
              </a:lnSpc>
              <a:spcBef>
                <a:spcPts val="501"/>
              </a:spcBef>
              <a:buNone/>
            </a:pPr>
            <a:r>
              <a:rPr lang="en-US" sz="8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Teachers can incorporate more advanced ELL/ESL support strategies, such as scaffolding and technology integration, to provide additional support and challenge for ELL students.</a:t>
            </a:r>
            <a:endParaRPr lang="en-US" sz="801" dirty="0"/>
          </a:p>
        </p:txBody>
      </p:sp>
      <p:sp>
        <p:nvSpPr>
          <p:cNvPr id="21" name="Text 19"/>
          <p:cNvSpPr/>
          <p:nvPr/>
        </p:nvSpPr>
        <p:spPr>
          <a:xfrm>
            <a:off x="3921389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74807"/>
            <a:ext cx="228600" cy="160020"/>
          </a:xfrm>
          <a:custGeom>
            <a:avLst/>
            <a:gdLst/>
            <a:ahLst/>
            <a:cxnLst/>
            <a:rect l="l" t="t" r="r" b="b"/>
            <a:pathLst>
              <a:path w="228600" h="160020">
                <a:moveTo>
                  <a:pt x="182880" y="17145"/>
                </a:moveTo>
                <a:lnTo>
                  <a:pt x="45720" y="17145"/>
                </a:lnTo>
                <a:cubicBezTo>
                  <a:pt x="42577" y="17145"/>
                  <a:pt x="40005" y="19716"/>
                  <a:pt x="40005" y="22859"/>
                </a:cubicBezTo>
                <a:lnTo>
                  <a:pt x="40005" y="102869"/>
                </a:lnTo>
                <a:lnTo>
                  <a:pt x="22860" y="102869"/>
                </a:lnTo>
                <a:lnTo>
                  <a:pt x="22860" y="22859"/>
                </a:lnTo>
                <a:cubicBezTo>
                  <a:pt x="22860" y="10251"/>
                  <a:pt x="33110" y="-2"/>
                  <a:pt x="45720" y="-2"/>
                </a:cubicBezTo>
                <a:lnTo>
                  <a:pt x="182880" y="-2"/>
                </a:lnTo>
                <a:cubicBezTo>
                  <a:pt x="195490" y="-2"/>
                  <a:pt x="205740" y="10249"/>
                  <a:pt x="205740" y="22859"/>
                </a:cubicBezTo>
                <a:lnTo>
                  <a:pt x="205740" y="102869"/>
                </a:lnTo>
                <a:lnTo>
                  <a:pt x="188595" y="102869"/>
                </a:lnTo>
                <a:lnTo>
                  <a:pt x="188595" y="22859"/>
                </a:lnTo>
                <a:cubicBezTo>
                  <a:pt x="188595" y="19716"/>
                  <a:pt x="186023" y="17145"/>
                  <a:pt x="182880" y="17145"/>
                </a:cubicBezTo>
                <a:lnTo>
                  <a:pt x="182880" y="17145"/>
                </a:lnTo>
                <a:moveTo>
                  <a:pt x="34290" y="142875"/>
                </a:moveTo>
                <a:lnTo>
                  <a:pt x="194310" y="142875"/>
                </a:lnTo>
                <a:cubicBezTo>
                  <a:pt x="201776" y="142875"/>
                  <a:pt x="208133" y="138089"/>
                  <a:pt x="210490" y="131445"/>
                </a:cubicBezTo>
                <a:lnTo>
                  <a:pt x="18110" y="131445"/>
                </a:lnTo>
                <a:cubicBezTo>
                  <a:pt x="20467" y="138089"/>
                  <a:pt x="26824" y="142875"/>
                  <a:pt x="34290" y="142875"/>
                </a:cubicBezTo>
                <a:lnTo>
                  <a:pt x="34290" y="142875"/>
                </a:lnTo>
                <a:moveTo>
                  <a:pt x="0" y="125729"/>
                </a:moveTo>
                <a:cubicBezTo>
                  <a:pt x="0" y="119407"/>
                  <a:pt x="5107" y="114299"/>
                  <a:pt x="11430" y="114299"/>
                </a:cubicBezTo>
                <a:lnTo>
                  <a:pt x="217170" y="114299"/>
                </a:lnTo>
                <a:cubicBezTo>
                  <a:pt x="223493" y="114299"/>
                  <a:pt x="228600" y="119407"/>
                  <a:pt x="228600" y="125729"/>
                </a:cubicBezTo>
                <a:cubicBezTo>
                  <a:pt x="228600" y="144660"/>
                  <a:pt x="213240" y="160020"/>
                  <a:pt x="194310" y="160020"/>
                </a:cubicBezTo>
                <a:lnTo>
                  <a:pt x="34290" y="160020"/>
                </a:lnTo>
                <a:cubicBezTo>
                  <a:pt x="15360" y="160020"/>
                  <a:pt x="0" y="144661"/>
                  <a:pt x="0" y="125729"/>
                </a:cubicBezTo>
                <a:lnTo>
                  <a:pt x="0" y="1257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Effectiveness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 on the effectiveness of the lesson plan and identify areas for improvement.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how well the lesson plan meets the learning objectives and supports ELL students.</a:t>
            </a:r>
            <a:endParaRPr lang="en-US" sz="1045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 of ELL/ESL Strategies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Evaluate the impact of the ELL/ESL support strategies on student learning and adjust instruction accordingly.</a:t>
            </a:r>
            <a:endParaRPr lang="en-US" sz="1045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Analyze student progress to determine the effectiveness of these strategies in promoting academic success.</a:t>
            </a:r>
            <a:endParaRPr lang="en-US" sz="1045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and Multimedia Integration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Consider the use of technology and multimedia materials to enhance instruction and provide additional support for ELL students.</a:t>
            </a:r>
            <a:endParaRPr lang="en-US" sz="1044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innovative tools and resources that can make learning more engaging and accessible for diverse learners.</a:t>
            </a:r>
            <a:endParaRPr lang="en-US" sz="1044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Strategy Refinement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Continuously assess and refine instructional strategies to ensure that they meet the diverse needs of ELL students and promote academic success.</a:t>
            </a:r>
            <a:endParaRPr lang="en-US" sz="1044" dirty="0"/>
          </a:p>
          <a:p>
            <a:pPr algn="l" marL="0" indent="0">
              <a:lnSpc>
                <a:spcPct val="100000"/>
              </a:lnSpc>
              <a:spcBef>
                <a:spcPts val="746"/>
              </a:spcBef>
              <a:buNone/>
            </a:pPr>
            <a:r>
              <a:rPr lang="en-US" sz="1044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Implement feedback loops to adapt teaching methods based on student performance and needs.</a:t>
            </a:r>
            <a:endParaRPr lang="en-US" sz="1044" dirty="0"/>
          </a:p>
        </p:txBody>
      </p:sp>
      <p:sp>
        <p:nvSpPr>
          <p:cNvPr id="20" name="Text 18"/>
          <p:cNvSpPr/>
          <p:nvPr/>
        </p:nvSpPr>
        <p:spPr>
          <a:xfrm>
            <a:off x="812551" y="1691387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51494" y="1694585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16991" y="4056558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45721" y="34290"/>
                </a:moveTo>
                <a:cubicBezTo>
                  <a:pt x="39435" y="34290"/>
                  <a:pt x="34292" y="39433"/>
                  <a:pt x="34292" y="45720"/>
                </a:cubicBezTo>
                <a:lnTo>
                  <a:pt x="34292" y="320040"/>
                </a:lnTo>
                <a:cubicBezTo>
                  <a:pt x="34292" y="326327"/>
                  <a:pt x="39435" y="331470"/>
                  <a:pt x="45721" y="331470"/>
                </a:cubicBezTo>
                <a:lnTo>
                  <a:pt x="274322" y="331470"/>
                </a:lnTo>
                <a:cubicBezTo>
                  <a:pt x="280608" y="331470"/>
                  <a:pt x="285751" y="326327"/>
                  <a:pt x="285751" y="320040"/>
                </a:cubicBezTo>
                <a:lnTo>
                  <a:pt x="285751" y="45720"/>
                </a:lnTo>
                <a:cubicBezTo>
                  <a:pt x="285751" y="39433"/>
                  <a:pt x="280608" y="34290"/>
                  <a:pt x="274322" y="34290"/>
                </a:cubicBezTo>
                <a:lnTo>
                  <a:pt x="45721" y="34290"/>
                </a:lnTo>
                <a:moveTo>
                  <a:pt x="0" y="45720"/>
                </a:moveTo>
                <a:cubicBezTo>
                  <a:pt x="0" y="20501"/>
                  <a:pt x="20502" y="0"/>
                  <a:pt x="45721" y="0"/>
                </a:cubicBezTo>
                <a:lnTo>
                  <a:pt x="274322" y="0"/>
                </a:lnTo>
                <a:cubicBezTo>
                  <a:pt x="299538" y="0"/>
                  <a:pt x="320043" y="20501"/>
                  <a:pt x="320043" y="45720"/>
                </a:cubicBezTo>
                <a:lnTo>
                  <a:pt x="320043" y="320040"/>
                </a:lnTo>
                <a:cubicBezTo>
                  <a:pt x="320043" y="345259"/>
                  <a:pt x="299541" y="365760"/>
                  <a:pt x="274322" y="365760"/>
                </a:cubicBezTo>
                <a:lnTo>
                  <a:pt x="45721" y="365760"/>
                </a:lnTo>
                <a:cubicBezTo>
                  <a:pt x="20505" y="365760"/>
                  <a:pt x="0" y="345259"/>
                  <a:pt x="0" y="320040"/>
                </a:cubicBezTo>
                <a:lnTo>
                  <a:pt x="0" y="45720"/>
                </a:lnTo>
                <a:moveTo>
                  <a:pt x="137160" y="285750"/>
                </a:moveTo>
                <a:lnTo>
                  <a:pt x="182880" y="285750"/>
                </a:lnTo>
                <a:cubicBezTo>
                  <a:pt x="189166" y="285750"/>
                  <a:pt x="194309" y="290893"/>
                  <a:pt x="194309" y="297180"/>
                </a:cubicBezTo>
                <a:cubicBezTo>
                  <a:pt x="194309" y="303467"/>
                  <a:pt x="189166" y="308610"/>
                  <a:pt x="182880" y="308610"/>
                </a:cubicBezTo>
                <a:lnTo>
                  <a:pt x="137160" y="308610"/>
                </a:lnTo>
                <a:cubicBezTo>
                  <a:pt x="130874" y="308610"/>
                  <a:pt x="125731" y="303467"/>
                  <a:pt x="125731" y="297180"/>
                </a:cubicBezTo>
                <a:cubicBezTo>
                  <a:pt x="125731" y="290893"/>
                  <a:pt x="130874" y="285750"/>
                  <a:pt x="137160" y="2857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498779" y="4056558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00541" r="-10054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Collaboration for Academic Success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working together and providing ongoing support, teachers and students can achieve greater fluency and accuracy in language use.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collaboration promotes academic success for all.</a:t>
            </a:r>
            <a:endParaRPr lang="en-US" sz="91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Teacher Support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strategies outlined in this lesson plan can help teachers provide ELL students with the support they need to succeed.</a:t>
            </a:r>
            <a:endParaRPr lang="en-US" sz="998" dirty="0"/>
          </a:p>
          <a:p>
            <a:pPr algn="l" marL="0" indent="0">
              <a:lnSpc>
                <a:spcPct val="90000"/>
              </a:lnSpc>
              <a:spcBef>
                <a:spcPts val="713"/>
              </a:spcBef>
              <a:buNone/>
            </a:pPr>
            <a:r>
              <a:rPr lang="en-US" sz="998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promotes a more inclusive and supportive learning environment.</a:t>
            </a:r>
            <a:endParaRPr lang="en-US" sz="998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Vocabulary and Pronunciation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0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 and pronunciation improvement are essential for ELL students to achieve academic success.</a:t>
            </a:r>
            <a:endParaRPr lang="en-US" sz="1071" dirty="0"/>
          </a:p>
          <a:p>
            <a:pPr algn="l" marL="0" indent="0">
              <a:lnSpc>
                <a:spcPct val="90000"/>
              </a:lnSpc>
              <a:spcBef>
                <a:spcPts val="765"/>
              </a:spcBef>
              <a:buNone/>
            </a:pPr>
            <a:r>
              <a:rPr lang="en-US" sz="107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enable effective communication in English.</a:t>
            </a:r>
            <a:endParaRPr lang="en-US" sz="1071" dirty="0"/>
          </a:p>
        </p:txBody>
      </p:sp>
      <p:sp>
        <p:nvSpPr>
          <p:cNvPr id="21" name="Text 19"/>
          <p:cNvSpPr/>
          <p:nvPr/>
        </p:nvSpPr>
        <p:spPr>
          <a:xfrm>
            <a:off x="910975" y="495799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25263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44411" r="-14441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658177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Harmer, J. (2015).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Practice of English Language Teaching.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8177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of Teaching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8187" y="4010913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4850049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Richards, J. C. (2015).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Language Teaching Matrix: Curriculum, Methodology, and Classroom Management.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19" y="4383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Teaching Matrix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041393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38100" y="26670"/>
                </a:moveTo>
                <a:cubicBezTo>
                  <a:pt x="38100" y="24575"/>
                  <a:pt x="39815" y="22859"/>
                  <a:pt x="41911" y="22859"/>
                </a:cubicBezTo>
                <a:lnTo>
                  <a:pt x="232409" y="22859"/>
                </a:lnTo>
                <a:cubicBezTo>
                  <a:pt x="234505" y="22859"/>
                  <a:pt x="236220" y="24575"/>
                  <a:pt x="236220" y="26670"/>
                </a:cubicBezTo>
                <a:lnTo>
                  <a:pt x="236220" y="175260"/>
                </a:lnTo>
                <a:lnTo>
                  <a:pt x="259079" y="175260"/>
                </a:lnTo>
                <a:lnTo>
                  <a:pt x="259079" y="26670"/>
                </a:lnTo>
                <a:cubicBezTo>
                  <a:pt x="259079" y="11955"/>
                  <a:pt x="247124" y="0"/>
                  <a:pt x="232409" y="0"/>
                </a:cubicBezTo>
                <a:lnTo>
                  <a:pt x="41910" y="0"/>
                </a:lnTo>
                <a:cubicBezTo>
                  <a:pt x="27193" y="0"/>
                  <a:pt x="15241" y="11955"/>
                  <a:pt x="15241" y="26670"/>
                </a:cubicBezTo>
                <a:lnTo>
                  <a:pt x="15241" y="175260"/>
                </a:lnTo>
                <a:lnTo>
                  <a:pt x="38100" y="175260"/>
                </a:lnTo>
                <a:lnTo>
                  <a:pt x="38100" y="26670"/>
                </a:lnTo>
                <a:moveTo>
                  <a:pt x="106680" y="179071"/>
                </a:moveTo>
                <a:lnTo>
                  <a:pt x="106680" y="190501"/>
                </a:lnTo>
                <a:lnTo>
                  <a:pt x="11431" y="190501"/>
                </a:lnTo>
                <a:cubicBezTo>
                  <a:pt x="5097" y="190501"/>
                  <a:pt x="0" y="195596"/>
                  <a:pt x="0" y="201930"/>
                </a:cubicBezTo>
                <a:cubicBezTo>
                  <a:pt x="0" y="208265"/>
                  <a:pt x="5097" y="213360"/>
                  <a:pt x="11431" y="213360"/>
                </a:cubicBezTo>
                <a:lnTo>
                  <a:pt x="106680" y="213360"/>
                </a:lnTo>
                <a:lnTo>
                  <a:pt x="118111" y="213360"/>
                </a:lnTo>
                <a:lnTo>
                  <a:pt x="186691" y="213360"/>
                </a:lnTo>
                <a:lnTo>
                  <a:pt x="198122" y="213360"/>
                </a:lnTo>
                <a:lnTo>
                  <a:pt x="262892" y="213360"/>
                </a:lnTo>
                <a:cubicBezTo>
                  <a:pt x="269226" y="213360"/>
                  <a:pt x="274323" y="208265"/>
                  <a:pt x="274323" y="201930"/>
                </a:cubicBezTo>
                <a:cubicBezTo>
                  <a:pt x="274323" y="195596"/>
                  <a:pt x="269226" y="190501"/>
                  <a:pt x="262892" y="190501"/>
                </a:cubicBezTo>
                <a:lnTo>
                  <a:pt x="198122" y="190501"/>
                </a:lnTo>
                <a:lnTo>
                  <a:pt x="198122" y="179071"/>
                </a:lnTo>
                <a:cubicBezTo>
                  <a:pt x="198122" y="164355"/>
                  <a:pt x="186167" y="152401"/>
                  <a:pt x="171453" y="152401"/>
                </a:cubicBezTo>
                <a:lnTo>
                  <a:pt x="133352" y="152401"/>
                </a:lnTo>
                <a:cubicBezTo>
                  <a:pt x="118635" y="152401"/>
                  <a:pt x="106683" y="164355"/>
                  <a:pt x="106683" y="179071"/>
                </a:cubicBezTo>
                <a:lnTo>
                  <a:pt x="106680" y="179071"/>
                </a:lnTo>
                <a:moveTo>
                  <a:pt x="175260" y="179071"/>
                </a:moveTo>
                <a:lnTo>
                  <a:pt x="175260" y="190501"/>
                </a:lnTo>
                <a:lnTo>
                  <a:pt x="129539" y="190501"/>
                </a:lnTo>
                <a:lnTo>
                  <a:pt x="129539" y="179071"/>
                </a:lnTo>
                <a:cubicBezTo>
                  <a:pt x="129539" y="176976"/>
                  <a:pt x="131254" y="175260"/>
                  <a:pt x="133350" y="175260"/>
                </a:cubicBezTo>
                <a:lnTo>
                  <a:pt x="171450" y="175260"/>
                </a:lnTo>
                <a:cubicBezTo>
                  <a:pt x="173546" y="175260"/>
                  <a:pt x="175260" y="176976"/>
                  <a:pt x="175260" y="179071"/>
                </a:cubicBezTo>
                <a:lnTo>
                  <a:pt x="175260" y="1790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84835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Oxford, R. L. (2017).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English as a Second Language: A Guide for Teachers.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Guide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619115" y="1565309"/>
            <a:ext cx="205760" cy="274320"/>
          </a:xfrm>
          <a:custGeom>
            <a:avLst/>
            <a:gdLst/>
            <a:ahLst/>
            <a:cxnLst/>
            <a:rect l="l" t="t" r="r" b="b"/>
            <a:pathLst>
              <a:path w="205760" h="274320">
                <a:moveTo>
                  <a:pt x="0" y="25720"/>
                </a:moveTo>
                <a:cubicBezTo>
                  <a:pt x="0" y="11521"/>
                  <a:pt x="11520" y="0"/>
                  <a:pt x="25720" y="0"/>
                </a:cubicBezTo>
                <a:lnTo>
                  <a:pt x="25720" y="25720"/>
                </a:lnTo>
                <a:lnTo>
                  <a:pt x="25720" y="236516"/>
                </a:lnTo>
                <a:lnTo>
                  <a:pt x="95431" y="186738"/>
                </a:lnTo>
                <a:cubicBezTo>
                  <a:pt x="99878" y="183523"/>
                  <a:pt x="105933" y="183523"/>
                  <a:pt x="110382" y="186738"/>
                </a:cubicBezTo>
                <a:lnTo>
                  <a:pt x="180040" y="236516"/>
                </a:lnTo>
                <a:lnTo>
                  <a:pt x="180040" y="25720"/>
                </a:lnTo>
                <a:lnTo>
                  <a:pt x="25720" y="25720"/>
                </a:lnTo>
                <a:lnTo>
                  <a:pt x="25720" y="0"/>
                </a:lnTo>
                <a:lnTo>
                  <a:pt x="180040" y="0"/>
                </a:lnTo>
                <a:cubicBezTo>
                  <a:pt x="194239" y="0"/>
                  <a:pt x="205760" y="11521"/>
                  <a:pt x="205760" y="25720"/>
                </a:cubicBezTo>
                <a:lnTo>
                  <a:pt x="205760" y="261487"/>
                </a:lnTo>
                <a:cubicBezTo>
                  <a:pt x="205760" y="266310"/>
                  <a:pt x="203081" y="270705"/>
                  <a:pt x="198795" y="272902"/>
                </a:cubicBezTo>
                <a:cubicBezTo>
                  <a:pt x="194509" y="275099"/>
                  <a:pt x="189365" y="274723"/>
                  <a:pt x="185453" y="271936"/>
                </a:cubicBezTo>
                <a:lnTo>
                  <a:pt x="102882" y="212996"/>
                </a:lnTo>
                <a:lnTo>
                  <a:pt x="20311" y="271936"/>
                </a:lnTo>
                <a:cubicBezTo>
                  <a:pt x="16399" y="274723"/>
                  <a:pt x="11255" y="275096"/>
                  <a:pt x="6969" y="272902"/>
                </a:cubicBezTo>
                <a:cubicBezTo>
                  <a:pt x="2683" y="270705"/>
                  <a:pt x="4" y="266310"/>
                  <a:pt x="4" y="261487"/>
                </a:cubicBezTo>
                <a:lnTo>
                  <a:pt x="0" y="257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8177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TESOL International Association. (2020).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Principles and Practices of Teaching English as a Second Language.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TESOL Principles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666750" y="1565309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19" y="2405078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National Council of Teachers of English. (2019).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English Language Learners: A Policy Research Brief.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31519" y="19383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Policy Research Brief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8664" y="156530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Enhancing English Language Skills for ELL Students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2025-07-30T08:35:56Z</dcterms:created>
  <dcterms:modified xsi:type="dcterms:W3CDTF">2025-07-30T08:35:56Z</dcterms:modified>
</cp:coreProperties>
</file>