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5b2871bd2f553d4c4ed9f9fdbee43b3197ecdcb5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80941991f079d1ec58a48b4a8a944257997d44f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85f10ab62322fc6cb4a33dfc6b2db5a9993adffc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14e7037a577d411a9ec03f05bec004ca502e3c6f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d82c2052ead9f8c68f4b74284dbeafc5759db628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c75e0e84dd2a2b8ff72260294d1b9ee54808dbed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c451089db5b6d0030c68fc47d7b0cbc20324ce8d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67669f5dc1606cd7a8b57b7dd6bf598e6263cad1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8909e691b64b28b6e4debc3a8437d371b331869a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40f789610d5460ce007e0bfdd2028eba7c52a253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-3877692" y="-1503970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9088373">
            <a:off x="8959900" y="-2790886"/>
            <a:ext cx="8752039" cy="9310679"/>
          </a:xfrm>
          <a:custGeom>
            <a:avLst/>
            <a:gdLst/>
            <a:ahLst/>
            <a:cxnLst/>
            <a:rect l="l" t="t" r="r" b="b"/>
            <a:pathLst>
              <a:path w="8752039" h="9310679">
                <a:moveTo>
                  <a:pt x="0" y="0"/>
                </a:moveTo>
                <a:lnTo>
                  <a:pt x="8752039" y="0"/>
                </a:lnTo>
                <a:lnTo>
                  <a:pt x="8752039" y="9310679"/>
                </a:lnTo>
                <a:lnTo>
                  <a:pt x="0" y="9310679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3335952" y="2082861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981200" y="2044700"/>
            <a:ext cx="8229600" cy="2451100"/>
          </a:xfrm>
          <a:custGeom>
            <a:avLst/>
            <a:gdLst/>
            <a:ahLst/>
            <a:cxnLst/>
            <a:rect l="l" t="t" r="r" b="b"/>
            <a:pathLst>
              <a:path w="8229600" h="2451100">
                <a:moveTo>
                  <a:pt x="0" y="245110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2451100"/>
                </a:lnTo>
                <a:lnTo>
                  <a:pt x="0" y="24511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Exploring Triangle Congruence Theorems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1981200" y="4635990"/>
            <a:ext cx="8229600" cy="934319"/>
          </a:xfrm>
          <a:custGeom>
            <a:avLst/>
            <a:gdLst/>
            <a:ahLst/>
            <a:cxnLst/>
            <a:rect l="l" t="t" r="r" b="b"/>
            <a:pathLst>
              <a:path w="8229600" h="934319">
                <a:moveTo>
                  <a:pt x="0" y="934319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934319"/>
                </a:lnTo>
                <a:lnTo>
                  <a:pt x="0" y="93431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the Key Concepts and Proof Strategies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730240" y="8229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Title Slide: Triangle Congruence Theorems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Learning Objectives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Vocabulary Key Terms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Congruence Theorems Explained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Problem Type 1 - SSS Congruence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Problem Type 2 - SAS Congruence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Problem Type 3 - ASA Congruence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Problem Type 4 - AAS Congruence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Common Proof Strategies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Accommodations and Support</a:t>
            </a:r>
            <a:endParaRPr lang="en-US" sz="1620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06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07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08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09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1620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Reflection and Assessment</a:t>
            </a:r>
            <a:endParaRPr lang="en-US" sz="22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Additional Resources</a:t>
            </a:r>
            <a:endParaRPr lang="en-US" sz="22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Guided Notes Handout Outline</a:t>
            </a:r>
            <a:endParaRPr lang="en-US" sz="22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Export Requirements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11</a:t>
            </a:r>
            <a:endParaRPr lang="en-US" sz="22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12</a:t>
            </a:r>
            <a:endParaRPr lang="en-US" sz="22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13</a:t>
            </a:r>
            <a:endParaRPr lang="en-US" sz="22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14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Title Slide: Triangle Congruence Theorems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Triangle Congruence Theorems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Proving Geometric Relationships in 10th Grade Geometry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188" r="3218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Learning Objectives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95" r="348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Understand triangle congruence theorems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Apply SSS, SAS, ASA, and AAS theorems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Develop logical reasoning skills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Construct geometric proofs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Vocabulary Key Terms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Vocabulary Key Terms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Congruence: Identical shape and size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Congruence Symbols (≅)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SSS: Side-Side-Side Theorem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SAS: Side-Angle-Side Theorem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ASA: Angle-Side-Angle Theorem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146" r="321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Congruence Theorems Explained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27333" r="2733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All three sides must be equal.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SSS Theorem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Two sides and included angle must be equal.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SAS Theorem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Two angles and included side must be equal.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ASA Theorem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Two angles and non-included side must be equal.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AAS Theorem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Problem Type 1 - SSS Congruence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Given Triangles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Triangle ABC: AB = 5, BC = 7, AC = 6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Triangle DEF: DE = 5, EF = 7, DF = 6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Objective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Prove that Triangle ABC ≅ Triangle DEF using SSS Congruence Theorem.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SSS Congruence Theorem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States that if three sides of one triangle are congruent to three sides of another triangle, then the triangles are congruent.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Proof Steps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Measure each side of Triangle ABC and Triangle DEF.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Show that AB = DE, BC = EF, and AC = DF.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Conclude that Triangle ABC ≅ Triangle DEF by SSS Congruence.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Solution Walkthrough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Step-by-step demonstration of proving the congruence of the triangles using the SSS theorem.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756871"/>
                </a:moveTo>
                <a:cubicBezTo>
                  <a:pt x="0" y="338862"/>
                  <a:pt x="338862" y="0"/>
                  <a:pt x="756871" y="0"/>
                </a:cubicBezTo>
                <a:cubicBezTo>
                  <a:pt x="1174879" y="0"/>
                  <a:pt x="1513741" y="338862"/>
                  <a:pt x="1513741" y="756871"/>
                </a:cubicBezTo>
                <a:cubicBezTo>
                  <a:pt x="1513741" y="1174879"/>
                  <a:pt x="1174879" y="1513741"/>
                  <a:pt x="756871" y="1513741"/>
                </a:cubicBezTo>
                <a:cubicBezTo>
                  <a:pt x="338862" y="1513741"/>
                  <a:pt x="0" y="1174879"/>
                  <a:pt x="0" y="756871"/>
                </a:cubicBez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756871"/>
                </a:moveTo>
                <a:cubicBezTo>
                  <a:pt x="0" y="338862"/>
                  <a:pt x="338862" y="0"/>
                  <a:pt x="756871" y="0"/>
                </a:cubicBezTo>
                <a:cubicBezTo>
                  <a:pt x="1174879" y="0"/>
                  <a:pt x="1513741" y="338862"/>
                  <a:pt x="1513741" y="756871"/>
                </a:cubicBezTo>
                <a:cubicBezTo>
                  <a:pt x="1513741" y="1174879"/>
                  <a:pt x="1174879" y="1513741"/>
                  <a:pt x="756871" y="1513741"/>
                </a:cubicBezTo>
                <a:cubicBezTo>
                  <a:pt x="338862" y="1513741"/>
                  <a:pt x="0" y="1174879"/>
                  <a:pt x="0" y="756871"/>
                </a:cubicBez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756871"/>
                </a:moveTo>
                <a:cubicBezTo>
                  <a:pt x="0" y="338862"/>
                  <a:pt x="338862" y="0"/>
                  <a:pt x="756871" y="0"/>
                </a:cubicBezTo>
                <a:cubicBezTo>
                  <a:pt x="1174879" y="0"/>
                  <a:pt x="1513741" y="338862"/>
                  <a:pt x="1513741" y="756871"/>
                </a:cubicBezTo>
                <a:cubicBezTo>
                  <a:pt x="1513741" y="1174879"/>
                  <a:pt x="1174879" y="1513741"/>
                  <a:pt x="756871" y="1513741"/>
                </a:cubicBezTo>
                <a:cubicBezTo>
                  <a:pt x="338862" y="1513741"/>
                  <a:pt x="0" y="1174879"/>
                  <a:pt x="0" y="756871"/>
                </a:cubicBez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756871"/>
                </a:moveTo>
                <a:cubicBezTo>
                  <a:pt x="0" y="338862"/>
                  <a:pt x="338862" y="0"/>
                  <a:pt x="756871" y="0"/>
                </a:cubicBezTo>
                <a:cubicBezTo>
                  <a:pt x="1174879" y="0"/>
                  <a:pt x="1513741" y="338862"/>
                  <a:pt x="1513741" y="756871"/>
                </a:cubicBezTo>
                <a:cubicBezTo>
                  <a:pt x="1513741" y="1174879"/>
                  <a:pt x="1174879" y="1513741"/>
                  <a:pt x="756871" y="1513741"/>
                </a:cubicBezTo>
                <a:cubicBezTo>
                  <a:pt x="338862" y="1513741"/>
                  <a:pt x="0" y="1174879"/>
                  <a:pt x="0" y="756871"/>
                </a:cubicBez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489577"/>
                </a:moveTo>
                <a:cubicBezTo>
                  <a:pt x="0" y="219191"/>
                  <a:pt x="219191" y="0"/>
                  <a:pt x="489577" y="0"/>
                </a:cubicBezTo>
                <a:cubicBezTo>
                  <a:pt x="759962" y="0"/>
                  <a:pt x="979153" y="219191"/>
                  <a:pt x="979153" y="489577"/>
                </a:cubicBezTo>
                <a:cubicBezTo>
                  <a:pt x="979153" y="759962"/>
                  <a:pt x="759962" y="979153"/>
                  <a:pt x="489577" y="979153"/>
                </a:cubicBezTo>
                <a:cubicBezTo>
                  <a:pt x="219191" y="979153"/>
                  <a:pt x="0" y="759962"/>
                  <a:pt x="0" y="489577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489577"/>
                </a:moveTo>
                <a:cubicBezTo>
                  <a:pt x="0" y="219191"/>
                  <a:pt x="219191" y="0"/>
                  <a:pt x="489577" y="0"/>
                </a:cubicBezTo>
                <a:cubicBezTo>
                  <a:pt x="759962" y="0"/>
                  <a:pt x="979153" y="219191"/>
                  <a:pt x="979153" y="489577"/>
                </a:cubicBezTo>
                <a:cubicBezTo>
                  <a:pt x="979153" y="759962"/>
                  <a:pt x="759962" y="979153"/>
                  <a:pt x="489577" y="979153"/>
                </a:cubicBezTo>
                <a:cubicBezTo>
                  <a:pt x="219191" y="979153"/>
                  <a:pt x="0" y="759962"/>
                  <a:pt x="0" y="489577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489577"/>
                </a:moveTo>
                <a:cubicBezTo>
                  <a:pt x="0" y="219191"/>
                  <a:pt x="219191" y="0"/>
                  <a:pt x="489577" y="0"/>
                </a:cubicBezTo>
                <a:cubicBezTo>
                  <a:pt x="759962" y="0"/>
                  <a:pt x="979153" y="219191"/>
                  <a:pt x="979153" y="489577"/>
                </a:cubicBezTo>
                <a:cubicBezTo>
                  <a:pt x="979153" y="759962"/>
                  <a:pt x="759962" y="979153"/>
                  <a:pt x="489577" y="979153"/>
                </a:cubicBezTo>
                <a:cubicBezTo>
                  <a:pt x="219191" y="979153"/>
                  <a:pt x="0" y="759962"/>
                  <a:pt x="0" y="489577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489577"/>
                </a:moveTo>
                <a:cubicBezTo>
                  <a:pt x="0" y="219191"/>
                  <a:pt x="219191" y="0"/>
                  <a:pt x="489577" y="0"/>
                </a:cubicBezTo>
                <a:cubicBezTo>
                  <a:pt x="759962" y="0"/>
                  <a:pt x="979153" y="219191"/>
                  <a:pt x="979153" y="489577"/>
                </a:cubicBezTo>
                <a:cubicBezTo>
                  <a:pt x="979153" y="759962"/>
                  <a:pt x="759962" y="979153"/>
                  <a:pt x="489577" y="979153"/>
                </a:cubicBezTo>
                <a:cubicBezTo>
                  <a:pt x="219191" y="979153"/>
                  <a:pt x="0" y="759962"/>
                  <a:pt x="0" y="489577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6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Problem Type 2 - SAS Congruence</a:t>
            </a:r>
            <a:endParaRPr lang="en-US" sz="3600" dirty="0"/>
          </a:p>
        </p:txBody>
      </p:sp>
      <p:sp>
        <p:nvSpPr>
          <p:cNvPr id="29" name="Text 2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PQ = 4, QR = 6, ∠PQR = 45°</a:t>
            </a:r>
            <a:endParaRPr lang="en-US" sz="900" dirty="0"/>
          </a:p>
          <a:p>
            <a:pPr algn="l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XY = 4, YZ = 6, ∠XYZ = 45°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Given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Side PQ = Side XY (4 = 4)</a:t>
            </a:r>
            <a:endParaRPr lang="en-US" sz="900" dirty="0"/>
          </a:p>
          <a:p>
            <a:pPr algn="l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Side QR = Side YZ (6 = 6)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Side Comparisons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∠PQR = ∠XYZ (45° = 45°)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Angle Comparison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By SAS Congruence Theorem, Triangles PQR and XYZ are congruent.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Conclusion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Problem Type 3 - ASA Congruence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Start by identifying the corresponding angles and sides.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 1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Given that ∠LMN = ∠RST = 60°.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 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Also, ∠MNL = ∠STR = 50°.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 3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LM = RS = 8 (Given).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 4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By ASA Congruence, if two angles and the included side of one triangle are congruent to two angles and the included side of another triangle, then the triangles are congruent.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 5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Problem Type 4 - AAS Congruence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27333" r="2733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Triangle JKL and Triangle PQR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∠JKL = 35°, ∠KLJ = 65°, KL = 9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∠PQR = 35°, ∠QRP = 65°, QR = 9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Given Information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AAS (Angle-Angle-Side) Theorem states that if two angles and a non-included side of one triangle are congruent to two angles and the corresponding non-included side of another triangle, then the triangles are congruent.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Congruence Criteria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37"/>
              </a:spcBef>
              <a:buNone/>
            </a:pPr>
            <a:r>
              <a:rPr lang="en-US" sz="104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 1: Given that ∠JKL = ∠PQR = 35°.</a:t>
            </a:r>
            <a:endParaRPr lang="en-US" sz="1042" dirty="0"/>
          </a:p>
          <a:p>
            <a:pPr algn="l" marL="0" indent="0">
              <a:lnSpc>
                <a:spcPct val="83333"/>
              </a:lnSpc>
              <a:spcBef>
                <a:spcPts val="1137"/>
              </a:spcBef>
              <a:buNone/>
            </a:pPr>
            <a:r>
              <a:rPr lang="en-US" sz="104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 2: Given that ∠KLJ = ∠QRP = 65°.</a:t>
            </a:r>
            <a:endParaRPr lang="en-US" sz="1042" dirty="0"/>
          </a:p>
          <a:p>
            <a:pPr algn="l" marL="0" indent="0">
              <a:lnSpc>
                <a:spcPct val="83333"/>
              </a:lnSpc>
              <a:spcBef>
                <a:spcPts val="1137"/>
              </a:spcBef>
              <a:buNone/>
            </a:pPr>
            <a:r>
              <a:rPr lang="en-US" sz="104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 3: Given that KL = QR = 9.</a:t>
            </a:r>
            <a:endParaRPr lang="en-US" sz="1042" dirty="0"/>
          </a:p>
          <a:p>
            <a:pPr algn="l" marL="0" indent="0">
              <a:lnSpc>
                <a:spcPct val="83333"/>
              </a:lnSpc>
              <a:spcBef>
                <a:spcPts val="1137"/>
              </a:spcBef>
              <a:buNone/>
            </a:pPr>
            <a:r>
              <a:rPr lang="en-US" sz="104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 4: By AAS Congruence Theorem, triangles JKL and PQR are congruent.</a:t>
            </a:r>
            <a:endParaRPr lang="en-US" sz="1042" dirty="0"/>
          </a:p>
          <a:p>
            <a:pPr algn="l" marL="0" indent="0">
              <a:lnSpc>
                <a:spcPct val="83333"/>
              </a:lnSpc>
              <a:spcBef>
                <a:spcPts val="1137"/>
              </a:spcBef>
              <a:buNone/>
            </a:pPr>
            <a:r>
              <a:rPr lang="en-US" sz="104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 5: Therefore, ∆JKL ≅ ∆PQR.</a:t>
            </a:r>
            <a:endParaRPr lang="en-US" sz="1042" dirty="0"/>
          </a:p>
        </p:txBody>
      </p:sp>
      <p:sp>
        <p:nvSpPr>
          <p:cNvPr id="16" name="Text 14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Step-by-Step Solution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Triangles JKL and PQR are congruent by AAS Congruence Theorem.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Conclusion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Common Proof Strategies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the provided data about the triangles.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Identify Given Information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Determine which congruence theorem applies (SSS, SAS, ASA, AAS).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List Congruence Theorem Criteria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Pair up sides and angles that are congruent in both triangles.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Match Corresponding Sides/Angles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Use the congruence theorems to draw conclusions about the triangles.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Draw Logical Conclusions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Clearly state that the triangles are congruent based on the theorem criteria met.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State Final Congruence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Accommodations and Support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Visual aids for better understanding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Color-coded theorem guides for clarity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Manipulative triangle sets for hands-on learning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Extended time for complex proofs completion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Assistive technology options for accessibility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Reflection and Assessment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95" r="348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Logical reasoning is crucial in proving triangle congruence theorems as it ensures the accuracy and validity of the proofs.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It helps in systematically establishing the relationships between different geometric elements.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Importance of Logical Reasoning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geometric relationships is essential in fields such as architecture, engineering, and computer graphics.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It aids in the design and construction of structures, as well as in the development of visual simulations.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Developing spatial thinking skills allows individuals to visualize and manipulate objects mentally.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It improves the ability to solve complex problems by understanding the spatial relationships between different components.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Enhancing Problem-Solving Abilities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Regular practice and review of geometric proofs can help in identifying areas of improvement.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Using tools such as peer review and feedback can enhance proficiency in constructing accurate and logical proofs.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Self-Assessment Strategies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Additional Resources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Digital Geometry Platforms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interactive tools for visualizing geometric concepts.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Online Proof Construction Websites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Access platforms offering step-by-step guidance on constructing proofs.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Interactive Geometry Software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Utilize software for hands-on exploration of triangle congruence theorems.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Supplemental Practice Worksheets</a:t>
            </a:r>
            <a:endParaRPr lang="en-US" sz="16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Enhance understanding with extra practice sheets for reinforcement.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Guided Notes Handout Outline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Definition of key theorems</a:t>
            </a:r>
            <a:endParaRPr lang="en-US" sz="950" dirty="0"/>
          </a:p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Examples and non-examples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Theorem Definitions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Key terms used in proofs</a:t>
            </a:r>
            <a:endParaRPr lang="en-US" sz="950" dirty="0"/>
          </a:p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Definitions and examples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Proof Vocabulary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Step-by-step problem-solving guide</a:t>
            </a:r>
            <a:endParaRPr lang="en-US" sz="950" dirty="0"/>
          </a:p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Space for practice problems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Problem-Solving Workspace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Comparison of different theorems</a:t>
            </a:r>
            <a:endParaRPr lang="en-US" sz="950" dirty="0"/>
          </a:p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Visual aids and charts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Theorem Comparison Chart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Checklist for self-assessment</a:t>
            </a:r>
            <a:endParaRPr lang="en-US" sz="950" dirty="0"/>
          </a:p>
          <a:p>
            <a:pPr algn="ctr" marL="0" indent="0">
              <a:lnSpc>
                <a:spcPct val="83333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Criteria for evaluating understanding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Self-Assessment Checklist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Export Requirements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7250" r="372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Triangle Congruence Theorems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38"/>
              </a:spcBef>
              <a:buNone/>
            </a:pPr>
            <a:r>
              <a:rPr lang="en-US" sz="95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Problem Type: Given three sides of one triangle and three sides of another triangle, prove the triangles are congruent.</a:t>
            </a:r>
            <a:endParaRPr lang="en-US" sz="951" dirty="0"/>
          </a:p>
          <a:p>
            <a:pPr algn="l" marL="0" indent="0">
              <a:lnSpc>
                <a:spcPct val="83333"/>
              </a:lnSpc>
              <a:spcBef>
                <a:spcPts val="1038"/>
              </a:spcBef>
              <a:buNone/>
            </a:pPr>
            <a:r>
              <a:rPr lang="en-US" sz="95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Step-by-Step Solution:</a:t>
            </a:r>
            <a:endParaRPr lang="en-US" sz="951" dirty="0"/>
          </a:p>
          <a:p>
            <a:pPr algn="l" marL="0" indent="0">
              <a:lnSpc>
                <a:spcPct val="83333"/>
              </a:lnSpc>
              <a:spcBef>
                <a:spcPts val="1038"/>
              </a:spcBef>
              <a:buNone/>
            </a:pPr>
            <a:r>
              <a:rPr lang="en-US" sz="95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1. Identify the three sides of both triangles.</a:t>
            </a:r>
            <a:endParaRPr lang="en-US" sz="951" dirty="0"/>
          </a:p>
          <a:p>
            <a:pPr algn="l" marL="0" indent="0">
              <a:lnSpc>
                <a:spcPct val="83333"/>
              </a:lnSpc>
              <a:spcBef>
                <a:spcPts val="1038"/>
              </a:spcBef>
              <a:buNone/>
            </a:pPr>
            <a:r>
              <a:rPr lang="en-US" sz="95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2. Use the SSS theorem to compare the sides.</a:t>
            </a:r>
            <a:endParaRPr lang="en-US" sz="951" dirty="0"/>
          </a:p>
          <a:p>
            <a:pPr algn="l" marL="0" indent="0">
              <a:lnSpc>
                <a:spcPct val="83333"/>
              </a:lnSpc>
              <a:spcBef>
                <a:spcPts val="1038"/>
              </a:spcBef>
              <a:buNone/>
            </a:pPr>
            <a:r>
              <a:rPr lang="en-US" sz="95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3. Conclude that the triangles are congruent if all three sides are equal.</a:t>
            </a:r>
            <a:endParaRPr lang="en-US" sz="951" dirty="0"/>
          </a:p>
        </p:txBody>
      </p:sp>
      <p:sp>
        <p:nvSpPr>
          <p:cNvPr id="12" name="Text 10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SSS Congruence Theorem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Problem Type: Given two sides and the included angle of one triangle and two sides and the included angle of another triangle, prove the triangles are congruent.</a:t>
            </a:r>
            <a:endParaRPr lang="en-US" sz="874" dirty="0"/>
          </a:p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Step-by-Step Solution:</a:t>
            </a:r>
            <a:endParaRPr lang="en-US" sz="874" dirty="0"/>
          </a:p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1. Identify the two sides and the included angle of both triangles.</a:t>
            </a:r>
            <a:endParaRPr lang="en-US" sz="874" dirty="0"/>
          </a:p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2. Use the SAS theorem to compare the sides and the included angle.</a:t>
            </a:r>
            <a:endParaRPr lang="en-US" sz="874" dirty="0"/>
          </a:p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3. Conclude that the triangles are congruent if the two sides and the included angle are equal.</a:t>
            </a:r>
            <a:endParaRPr lang="en-US" sz="874" dirty="0"/>
          </a:p>
        </p:txBody>
      </p:sp>
      <p:sp>
        <p:nvSpPr>
          <p:cNvPr id="14" name="Text 12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SAS Congruence Theorem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Problem Type: Given two angles and the included side of one triangle and two angles and the included side of another triangle, prove the triangles are congruent.</a:t>
            </a:r>
            <a:endParaRPr lang="en-US" sz="874" dirty="0"/>
          </a:p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Step-by-Step Solution:</a:t>
            </a:r>
            <a:endParaRPr lang="en-US" sz="874" dirty="0"/>
          </a:p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1. Identify the two angles and the included side of both triangles.</a:t>
            </a:r>
            <a:endParaRPr lang="en-US" sz="874" dirty="0"/>
          </a:p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2. Use the ASA theorem to compare the angles and the included side.</a:t>
            </a:r>
            <a:endParaRPr lang="en-US" sz="874" dirty="0"/>
          </a:p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3. Conclude that the triangles are congruent if the two angles and the included side are equal.</a:t>
            </a:r>
            <a:endParaRPr lang="en-US" sz="874" dirty="0"/>
          </a:p>
        </p:txBody>
      </p:sp>
      <p:sp>
        <p:nvSpPr>
          <p:cNvPr id="16" name="Text 14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ASA Congruence Theorem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Problem Type: Given two angles and a non-included side of one triangle and two angles and a non-included side of another triangle, prove the triangles are congruent.</a:t>
            </a:r>
            <a:endParaRPr lang="en-US" sz="874" dirty="0"/>
          </a:p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Step-by-Step Solution:</a:t>
            </a:r>
            <a:endParaRPr lang="en-US" sz="874" dirty="0"/>
          </a:p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1. Identify the two angles and the non-included side of both triangles.</a:t>
            </a:r>
            <a:endParaRPr lang="en-US" sz="874" dirty="0"/>
          </a:p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2. Use the AAS theorem to compare the angles and the non-included side.</a:t>
            </a:r>
            <a:endParaRPr lang="en-US" sz="874" dirty="0"/>
          </a:p>
          <a:p>
            <a:pPr algn="l" marL="0" indent="0">
              <a:lnSpc>
                <a:spcPct val="83333"/>
              </a:lnSpc>
              <a:spcBef>
                <a:spcPts val="954"/>
              </a:spcBef>
              <a:buNone/>
            </a:pPr>
            <a:r>
              <a:rPr lang="en-US" sz="87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3. Conclude that the triangles are congruent if the two angles and the non-included side are equal.</a:t>
            </a:r>
            <a:endParaRPr lang="en-US" sz="874" dirty="0"/>
          </a:p>
        </p:txBody>
      </p:sp>
      <p:sp>
        <p:nvSpPr>
          <p:cNvPr id="18" name="Text 16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AAS Congruence Theorem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2024-11-17T01:31:53Z</dcterms:created>
  <dcterms:modified xsi:type="dcterms:W3CDTF">2024-11-17T01:31:53Z</dcterms:modified>
</cp:coreProperties>
</file>