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9a506aa446ce0a5892e351d89a52b02b9a1ec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d36f0dc42173784d2cdf386b7da4390e24e086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535ba4a235c8a854515a3cfa9b1b4adbd2b2b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273d17fc9bfc78cd77b861783e31ac543f51ef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01abb063d5d14338bda3daa463a25c8ec647e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2dfd4ae0fcb1ec28a45bd885fc2c08bb33e67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47c297f0a7afad738f9312492d14a2ce26b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e69f520af647ba39914385b6ba3fff76d1e2af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13-Year-Old Students in Language Development for Academic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Vocabulary through Interactive Games and Quizzes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Building Vocabulary through Interac…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Vocabulary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Games and Quizzes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Building Vocabulary through Interactive Games and Quizzes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interactive games and quizzes, students will be motivated to learn and retain new words, phrases, and meanings.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13-year-old students to the concept of building vocabulary through interactive games and quizzes.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Learning Methods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3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of vocabulary building is crucial for this age group, as it lays the foundation for improved communication, reading comprehension, and overall academic success.</a:t>
            </a:r>
            <a:endParaRPr lang="en-US" sz="1390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3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interactive games and quizzes, students will be motivated to learn and retain new words, phrases, and meanings.</a:t>
            </a:r>
            <a:endParaRPr lang="en-US" sz="139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Development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6698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6"/>
              </a:spcBef>
              <a:buNone/>
            </a:pPr>
            <a:r>
              <a:rPr lang="en-US" sz="13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13-year-old students to the concept of building vocabulary through interactive games and quizzes.</a:t>
            </a:r>
            <a:endParaRPr lang="en-US" sz="1344" dirty="0"/>
          </a:p>
          <a:p>
            <a:pPr algn="l" marL="0" indent="0">
              <a:lnSpc>
                <a:spcPct val="100000"/>
              </a:lnSpc>
              <a:spcBef>
                <a:spcPts val="1056"/>
              </a:spcBef>
              <a:buNone/>
            </a:pPr>
            <a:r>
              <a:rPr lang="en-US" sz="13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of vocabulary building is crucial for this age group, as it lays the foundation for improved communication, reading comprehension, and overall academic success.</a:t>
            </a:r>
            <a:endParaRPr lang="en-US" sz="1344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Vocabulary Building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Building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vocabulary is a key factor in achieving academic success.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supports better understanding of complex texts and ideas.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Academic Success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5490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many different approaches to vocabulary building.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explicit instruction, implicit learning, and interactive games and quizzes.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Approaches to Vocabulary Building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involves the process of learning and retaining new words, phrases, and meanings.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enhances one's ability to understand and use language effectively.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and Retaining New Words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46332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is an essential aspect of language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critical for effective communication, reading comprehension, and academic success.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Aspect of Language Development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19" y="1567834"/>
            <a:ext cx="205760" cy="274320"/>
          </a:xfrm>
          <a:custGeom>
            <a:avLst/>
            <a:gdLst/>
            <a:ahLst/>
            <a:cxnLst/>
            <a:rect l="l" t="t" r="r" b="b"/>
            <a:pathLst>
              <a:path w="205760" h="274320">
                <a:moveTo>
                  <a:pt x="0" y="25720"/>
                </a:moveTo>
                <a:cubicBezTo>
                  <a:pt x="0" y="11521"/>
                  <a:pt x="11520" y="0"/>
                  <a:pt x="25720" y="0"/>
                </a:cubicBezTo>
                <a:lnTo>
                  <a:pt x="25720" y="25720"/>
                </a:lnTo>
                <a:lnTo>
                  <a:pt x="25720" y="236516"/>
                </a:lnTo>
                <a:lnTo>
                  <a:pt x="95431" y="186738"/>
                </a:lnTo>
                <a:cubicBezTo>
                  <a:pt x="99878" y="183523"/>
                  <a:pt x="105933" y="183523"/>
                  <a:pt x="110382" y="186738"/>
                </a:cubicBezTo>
                <a:lnTo>
                  <a:pt x="180040" y="236516"/>
                </a:lnTo>
                <a:lnTo>
                  <a:pt x="180040" y="25720"/>
                </a:lnTo>
                <a:lnTo>
                  <a:pt x="25720" y="25720"/>
                </a:lnTo>
                <a:lnTo>
                  <a:pt x="25720" y="0"/>
                </a:lnTo>
                <a:lnTo>
                  <a:pt x="180040" y="0"/>
                </a:lnTo>
                <a:cubicBezTo>
                  <a:pt x="194239" y="0"/>
                  <a:pt x="205760" y="11521"/>
                  <a:pt x="205760" y="25720"/>
                </a:cubicBezTo>
                <a:lnTo>
                  <a:pt x="205760" y="261487"/>
                </a:lnTo>
                <a:cubicBezTo>
                  <a:pt x="205760" y="266310"/>
                  <a:pt x="203081" y="270705"/>
                  <a:pt x="198795" y="272902"/>
                </a:cubicBezTo>
                <a:cubicBezTo>
                  <a:pt x="194509" y="275099"/>
                  <a:pt x="189365" y="274723"/>
                  <a:pt x="185453" y="271936"/>
                </a:cubicBezTo>
                <a:lnTo>
                  <a:pt x="102882" y="212996"/>
                </a:lnTo>
                <a:lnTo>
                  <a:pt x="20311" y="271936"/>
                </a:lnTo>
                <a:cubicBezTo>
                  <a:pt x="16399" y="274723"/>
                  <a:pt x="11255" y="275096"/>
                  <a:pt x="6969" y="272902"/>
                </a:cubicBezTo>
                <a:cubicBezTo>
                  <a:pt x="2683" y="270705"/>
                  <a:pt x="4" y="266310"/>
                  <a:pt x="4" y="261487"/>
                </a:cubicBezTo>
                <a:lnTo>
                  <a:pt x="0" y="257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8949" r="-88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define and explain 10 new vocabulary words related to a specific theme.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skill will enhance their understanding of the theme and its context.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and Explaining Vocabulary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use context clues to determine the meaning of unfamiliar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will help them decode and comprehend complex texts effectively.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Context Clues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use new vocabulary words in a sentence or short paragraph.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will reinforce their ability to integrate new words into their communication.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Vocabulary in Writing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identify and explain the relationships between words, including synonyms, antonyms, and word families.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will deepen their understanding of language structure and connections.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Word Relationships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Games and Quizzes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word and asked to act it out for their classmates to guess.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interactive game promotes teamwork and reinforces word meanings through physical activity.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Charades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set of letters and asked to unscramble them to form a word.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game sharpens spelling skills and boosts cognitive abilities.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Scrambles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set of clues and asked to fill in the corresponding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problem-solving skills and reinforces vocabulary knowledge.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Crossword Puzzles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passage with unfamiliar words and asked to use context to determine their meanings.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improve reading comprehension and critical thinking skills.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 Clues Quizzes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word and asked to come up with as many related words as possible.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creativity and helps expand vocabulary.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Association Games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list of vocabulary words and asked to find them in a given text or passage.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promotes active reading and helps students identify vocabulary in context.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Scavenger Hunt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bingo card with vocabulary words and asked to mark the words as they are called out.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combines fun with learning, reinforcing vocabulary recognition.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Bingo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passage with unfamiliar words and asked to use context to determine their meanings.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improves reading comprehension and critical thinking skills.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 Clues Quiz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word and asked to come up with as many related words as possible.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game enhances creativity and strengthens connections between vocabulary terms.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Association Game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divided into two teams and take turns acting out vocabulary words.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teamwork and helps students learn vocabulary in an engaging way.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Charades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28204" y="1739194"/>
            <a:ext cx="320017" cy="320040"/>
          </a:xfrm>
          <a:custGeom>
            <a:avLst/>
            <a:gdLst/>
            <a:ahLst/>
            <a:cxnLst/>
            <a:rect l="l" t="t" r="r" b="b"/>
            <a:pathLst>
              <a:path w="320017" h="320040">
                <a:moveTo>
                  <a:pt x="22772" y="225475"/>
                </a:moveTo>
                <a:lnTo>
                  <a:pt x="8381" y="274341"/>
                </a:lnTo>
                <a:lnTo>
                  <a:pt x="624" y="300748"/>
                </a:lnTo>
                <a:cubicBezTo>
                  <a:pt x="-941" y="306067"/>
                  <a:pt x="499" y="311761"/>
                  <a:pt x="4378" y="315639"/>
                </a:cubicBezTo>
                <a:cubicBezTo>
                  <a:pt x="8256" y="319518"/>
                  <a:pt x="13953" y="320958"/>
                  <a:pt x="19207" y="319458"/>
                </a:cubicBezTo>
                <a:lnTo>
                  <a:pt x="45676" y="311636"/>
                </a:lnTo>
                <a:lnTo>
                  <a:pt x="94543" y="297244"/>
                </a:lnTo>
                <a:cubicBezTo>
                  <a:pt x="102300" y="294991"/>
                  <a:pt x="109372" y="291048"/>
                  <a:pt x="115440" y="285732"/>
                </a:cubicBezTo>
                <a:cubicBezTo>
                  <a:pt x="116317" y="284980"/>
                  <a:pt x="117129" y="284167"/>
                  <a:pt x="117942" y="283354"/>
                </a:cubicBezTo>
                <a:lnTo>
                  <a:pt x="308282" y="93074"/>
                </a:lnTo>
                <a:cubicBezTo>
                  <a:pt x="321985" y="79370"/>
                  <a:pt x="323675" y="58286"/>
                  <a:pt x="313412" y="42703"/>
                </a:cubicBezTo>
                <a:cubicBezTo>
                  <a:pt x="311972" y="40514"/>
                  <a:pt x="310221" y="38386"/>
                  <a:pt x="308282" y="36446"/>
                </a:cubicBezTo>
                <a:lnTo>
                  <a:pt x="283628" y="11730"/>
                </a:lnTo>
                <a:cubicBezTo>
                  <a:pt x="267985" y="-3914"/>
                  <a:pt x="242643" y="-3914"/>
                  <a:pt x="227001" y="11730"/>
                </a:cubicBezTo>
                <a:lnTo>
                  <a:pt x="36661" y="202070"/>
                </a:lnTo>
                <a:cubicBezTo>
                  <a:pt x="30155" y="208577"/>
                  <a:pt x="25400" y="216648"/>
                  <a:pt x="22769" y="225471"/>
                </a:cubicBezTo>
                <a:lnTo>
                  <a:pt x="22772" y="225475"/>
                </a:lnTo>
                <a:moveTo>
                  <a:pt x="51555" y="233920"/>
                </a:moveTo>
                <a:cubicBezTo>
                  <a:pt x="52617" y="230416"/>
                  <a:pt x="54371" y="227161"/>
                  <a:pt x="56809" y="224409"/>
                </a:cubicBezTo>
                <a:cubicBezTo>
                  <a:pt x="57184" y="224034"/>
                  <a:pt x="57497" y="223657"/>
                  <a:pt x="57872" y="223282"/>
                </a:cubicBezTo>
                <a:lnTo>
                  <a:pt x="200846" y="80372"/>
                </a:lnTo>
                <a:lnTo>
                  <a:pt x="239638" y="119167"/>
                </a:lnTo>
                <a:lnTo>
                  <a:pt x="96725" y="262142"/>
                </a:lnTo>
                <a:cubicBezTo>
                  <a:pt x="93784" y="265083"/>
                  <a:pt x="90091" y="267272"/>
                  <a:pt x="86088" y="268462"/>
                </a:cubicBezTo>
                <a:lnTo>
                  <a:pt x="71447" y="272780"/>
                </a:lnTo>
                <a:lnTo>
                  <a:pt x="37157" y="282855"/>
                </a:lnTo>
                <a:lnTo>
                  <a:pt x="47231" y="248566"/>
                </a:lnTo>
                <a:lnTo>
                  <a:pt x="51555" y="2339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84397" y="1739194"/>
            <a:ext cx="300038" cy="320040"/>
          </a:xfrm>
          <a:custGeom>
            <a:avLst/>
            <a:gdLst/>
            <a:ahLst/>
            <a:cxnLst/>
            <a:rect l="l" t="t" r="r" b="b"/>
            <a:pathLst>
              <a:path w="300038" h="320040">
                <a:moveTo>
                  <a:pt x="150019" y="30004"/>
                </a:moveTo>
                <a:lnTo>
                  <a:pt x="260034" y="30004"/>
                </a:lnTo>
                <a:cubicBezTo>
                  <a:pt x="265533" y="30004"/>
                  <a:pt x="270034" y="34504"/>
                  <a:pt x="270034" y="40005"/>
                </a:cubicBezTo>
                <a:lnTo>
                  <a:pt x="270034" y="280035"/>
                </a:lnTo>
                <a:cubicBezTo>
                  <a:pt x="270034" y="285536"/>
                  <a:pt x="265533" y="290036"/>
                  <a:pt x="260034" y="290036"/>
                </a:cubicBezTo>
                <a:lnTo>
                  <a:pt x="150019" y="290036"/>
                </a:lnTo>
                <a:lnTo>
                  <a:pt x="150019" y="30004"/>
                </a:lnTo>
                <a:moveTo>
                  <a:pt x="120015" y="30004"/>
                </a:moveTo>
                <a:lnTo>
                  <a:pt x="120015" y="290036"/>
                </a:lnTo>
                <a:lnTo>
                  <a:pt x="80011" y="290036"/>
                </a:lnTo>
                <a:cubicBezTo>
                  <a:pt x="74511" y="290036"/>
                  <a:pt x="70011" y="285536"/>
                  <a:pt x="70011" y="280035"/>
                </a:cubicBezTo>
                <a:lnTo>
                  <a:pt x="70011" y="260033"/>
                </a:lnTo>
                <a:lnTo>
                  <a:pt x="85013" y="260033"/>
                </a:lnTo>
                <a:cubicBezTo>
                  <a:pt x="93327" y="260033"/>
                  <a:pt x="100015" y="253344"/>
                  <a:pt x="100015" y="245032"/>
                </a:cubicBezTo>
                <a:cubicBezTo>
                  <a:pt x="100015" y="236718"/>
                  <a:pt x="93327" y="230032"/>
                  <a:pt x="85013" y="230032"/>
                </a:cubicBezTo>
                <a:lnTo>
                  <a:pt x="70011" y="230032"/>
                </a:lnTo>
                <a:lnTo>
                  <a:pt x="70011" y="175027"/>
                </a:lnTo>
                <a:lnTo>
                  <a:pt x="85013" y="175027"/>
                </a:lnTo>
                <a:cubicBezTo>
                  <a:pt x="93327" y="175027"/>
                  <a:pt x="100015" y="168338"/>
                  <a:pt x="100015" y="160026"/>
                </a:cubicBezTo>
                <a:cubicBezTo>
                  <a:pt x="100015" y="151712"/>
                  <a:pt x="93327" y="145026"/>
                  <a:pt x="85013" y="145026"/>
                </a:cubicBezTo>
                <a:lnTo>
                  <a:pt x="70011" y="145026"/>
                </a:lnTo>
                <a:lnTo>
                  <a:pt x="70011" y="90021"/>
                </a:lnTo>
                <a:lnTo>
                  <a:pt x="85013" y="90021"/>
                </a:lnTo>
                <a:cubicBezTo>
                  <a:pt x="93327" y="90021"/>
                  <a:pt x="100015" y="83332"/>
                  <a:pt x="100015" y="75021"/>
                </a:cubicBezTo>
                <a:cubicBezTo>
                  <a:pt x="100015" y="66706"/>
                  <a:pt x="93327" y="60020"/>
                  <a:pt x="85013" y="60020"/>
                </a:cubicBezTo>
                <a:lnTo>
                  <a:pt x="70011" y="60020"/>
                </a:lnTo>
                <a:lnTo>
                  <a:pt x="70011" y="40018"/>
                </a:lnTo>
                <a:cubicBezTo>
                  <a:pt x="70011" y="34517"/>
                  <a:pt x="74511" y="30017"/>
                  <a:pt x="80011" y="30017"/>
                </a:cubicBezTo>
                <a:lnTo>
                  <a:pt x="120015" y="30004"/>
                </a:lnTo>
                <a:moveTo>
                  <a:pt x="40004" y="260033"/>
                </a:moveTo>
                <a:lnTo>
                  <a:pt x="40004" y="280035"/>
                </a:lnTo>
                <a:cubicBezTo>
                  <a:pt x="40004" y="302102"/>
                  <a:pt x="57943" y="320040"/>
                  <a:pt x="80008" y="320040"/>
                </a:cubicBezTo>
                <a:lnTo>
                  <a:pt x="260031" y="320040"/>
                </a:lnTo>
                <a:cubicBezTo>
                  <a:pt x="282095" y="320040"/>
                  <a:pt x="300035" y="302102"/>
                  <a:pt x="300035" y="280035"/>
                </a:cubicBezTo>
                <a:lnTo>
                  <a:pt x="300035" y="40005"/>
                </a:lnTo>
                <a:cubicBezTo>
                  <a:pt x="300035" y="17938"/>
                  <a:pt x="282095" y="0"/>
                  <a:pt x="260031" y="0"/>
                </a:cubicBezTo>
                <a:lnTo>
                  <a:pt x="80008" y="0"/>
                </a:lnTo>
                <a:cubicBezTo>
                  <a:pt x="57943" y="0"/>
                  <a:pt x="40004" y="17938"/>
                  <a:pt x="40004" y="40005"/>
                </a:cubicBezTo>
                <a:lnTo>
                  <a:pt x="40004" y="60008"/>
                </a:lnTo>
                <a:lnTo>
                  <a:pt x="15002" y="60008"/>
                </a:lnTo>
                <a:cubicBezTo>
                  <a:pt x="6688" y="60008"/>
                  <a:pt x="0" y="66696"/>
                  <a:pt x="0" y="75011"/>
                </a:cubicBezTo>
                <a:cubicBezTo>
                  <a:pt x="0" y="83326"/>
                  <a:pt x="6688" y="90014"/>
                  <a:pt x="15002" y="90014"/>
                </a:cubicBezTo>
                <a:lnTo>
                  <a:pt x="40004" y="90014"/>
                </a:lnTo>
                <a:lnTo>
                  <a:pt x="40004" y="145023"/>
                </a:lnTo>
                <a:lnTo>
                  <a:pt x="15002" y="145023"/>
                </a:lnTo>
                <a:cubicBezTo>
                  <a:pt x="6688" y="145023"/>
                  <a:pt x="0" y="151712"/>
                  <a:pt x="0" y="160026"/>
                </a:cubicBezTo>
                <a:cubicBezTo>
                  <a:pt x="0" y="168341"/>
                  <a:pt x="6688" y="175030"/>
                  <a:pt x="15002" y="175030"/>
                </a:cubicBezTo>
                <a:lnTo>
                  <a:pt x="40004" y="175030"/>
                </a:lnTo>
                <a:lnTo>
                  <a:pt x="40004" y="230038"/>
                </a:lnTo>
                <a:lnTo>
                  <a:pt x="15002" y="230038"/>
                </a:lnTo>
                <a:cubicBezTo>
                  <a:pt x="6688" y="230038"/>
                  <a:pt x="0" y="236727"/>
                  <a:pt x="0" y="245042"/>
                </a:cubicBezTo>
                <a:cubicBezTo>
                  <a:pt x="0" y="253357"/>
                  <a:pt x="6688" y="260045"/>
                  <a:pt x="15002" y="260045"/>
                </a:cubicBezTo>
                <a:lnTo>
                  <a:pt x="40004" y="26003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0599" y="1739237"/>
            <a:ext cx="320040" cy="319954"/>
          </a:xfrm>
          <a:custGeom>
            <a:avLst/>
            <a:gdLst/>
            <a:ahLst/>
            <a:cxnLst/>
            <a:rect l="l" t="t" r="r" b="b"/>
            <a:pathLst>
              <a:path w="320040" h="319954">
                <a:moveTo>
                  <a:pt x="230006" y="130004"/>
                </a:moveTo>
                <a:cubicBezTo>
                  <a:pt x="230006" y="74773"/>
                  <a:pt x="185233" y="30002"/>
                  <a:pt x="130003" y="30002"/>
                </a:cubicBezTo>
                <a:cubicBezTo>
                  <a:pt x="74774" y="30002"/>
                  <a:pt x="30001" y="74773"/>
                  <a:pt x="30001" y="130004"/>
                </a:cubicBezTo>
                <a:cubicBezTo>
                  <a:pt x="30001" y="185234"/>
                  <a:pt x="74774" y="230005"/>
                  <a:pt x="130003" y="230005"/>
                </a:cubicBezTo>
                <a:cubicBezTo>
                  <a:pt x="185233" y="230005"/>
                  <a:pt x="230006" y="185234"/>
                  <a:pt x="230006" y="130004"/>
                </a:cubicBezTo>
                <a:lnTo>
                  <a:pt x="230006" y="130004"/>
                </a:lnTo>
                <a:moveTo>
                  <a:pt x="210692" y="231944"/>
                </a:moveTo>
                <a:cubicBezTo>
                  <a:pt x="188568" y="249507"/>
                  <a:pt x="160503" y="260007"/>
                  <a:pt x="130003" y="260007"/>
                </a:cubicBezTo>
                <a:cubicBezTo>
                  <a:pt x="58190" y="260007"/>
                  <a:pt x="0" y="201817"/>
                  <a:pt x="0" y="130004"/>
                </a:cubicBezTo>
                <a:cubicBezTo>
                  <a:pt x="0" y="58190"/>
                  <a:pt x="58190" y="0"/>
                  <a:pt x="130003" y="0"/>
                </a:cubicBezTo>
                <a:cubicBezTo>
                  <a:pt x="201817" y="0"/>
                  <a:pt x="260007" y="58190"/>
                  <a:pt x="260007" y="130004"/>
                </a:cubicBezTo>
                <a:cubicBezTo>
                  <a:pt x="260007" y="160505"/>
                  <a:pt x="249506" y="188568"/>
                  <a:pt x="231943" y="210693"/>
                </a:cubicBezTo>
                <a:lnTo>
                  <a:pt x="315633" y="294383"/>
                </a:lnTo>
                <a:cubicBezTo>
                  <a:pt x="321509" y="300258"/>
                  <a:pt x="321509" y="309760"/>
                  <a:pt x="315633" y="315571"/>
                </a:cubicBezTo>
                <a:cubicBezTo>
                  <a:pt x="309757" y="321384"/>
                  <a:pt x="300258" y="321445"/>
                  <a:pt x="294447" y="315571"/>
                </a:cubicBezTo>
                <a:lnTo>
                  <a:pt x="210692" y="23194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716808" y="1739194"/>
            <a:ext cx="220028" cy="320040"/>
          </a:xfrm>
          <a:custGeom>
            <a:avLst/>
            <a:gdLst/>
            <a:ahLst/>
            <a:cxnLst/>
            <a:rect l="l" t="t" r="r" b="b"/>
            <a:pathLst>
              <a:path w="220028" h="320040">
                <a:moveTo>
                  <a:pt x="140017" y="60008"/>
                </a:moveTo>
                <a:lnTo>
                  <a:pt x="140017" y="160020"/>
                </a:lnTo>
                <a:cubicBezTo>
                  <a:pt x="140017" y="176585"/>
                  <a:pt x="126577" y="190024"/>
                  <a:pt x="110014" y="190024"/>
                </a:cubicBezTo>
                <a:cubicBezTo>
                  <a:pt x="93450" y="190024"/>
                  <a:pt x="80011" y="176585"/>
                  <a:pt x="80011" y="160020"/>
                </a:cubicBezTo>
                <a:lnTo>
                  <a:pt x="80011" y="60008"/>
                </a:lnTo>
                <a:cubicBezTo>
                  <a:pt x="80011" y="43442"/>
                  <a:pt x="93450" y="30004"/>
                  <a:pt x="110014" y="30004"/>
                </a:cubicBezTo>
                <a:cubicBezTo>
                  <a:pt x="126577" y="30004"/>
                  <a:pt x="140017" y="43442"/>
                  <a:pt x="140017" y="60008"/>
                </a:cubicBezTo>
                <a:lnTo>
                  <a:pt x="140017" y="60008"/>
                </a:lnTo>
                <a:moveTo>
                  <a:pt x="50006" y="60008"/>
                </a:moveTo>
                <a:lnTo>
                  <a:pt x="50006" y="160020"/>
                </a:lnTo>
                <a:cubicBezTo>
                  <a:pt x="50006" y="193151"/>
                  <a:pt x="76884" y="220028"/>
                  <a:pt x="110014" y="220028"/>
                </a:cubicBezTo>
                <a:cubicBezTo>
                  <a:pt x="143143" y="220028"/>
                  <a:pt x="170022" y="193151"/>
                  <a:pt x="170022" y="160020"/>
                </a:cubicBezTo>
                <a:lnTo>
                  <a:pt x="170022" y="60008"/>
                </a:lnTo>
                <a:cubicBezTo>
                  <a:pt x="170022" y="26877"/>
                  <a:pt x="143143" y="0"/>
                  <a:pt x="110014" y="0"/>
                </a:cubicBezTo>
                <a:cubicBezTo>
                  <a:pt x="76884" y="0"/>
                  <a:pt x="50006" y="26877"/>
                  <a:pt x="50006" y="60008"/>
                </a:cubicBezTo>
                <a:lnTo>
                  <a:pt x="50006" y="60008"/>
                </a:lnTo>
                <a:moveTo>
                  <a:pt x="30003" y="135018"/>
                </a:moveTo>
                <a:cubicBezTo>
                  <a:pt x="30003" y="126704"/>
                  <a:pt x="23314" y="120018"/>
                  <a:pt x="15001" y="120018"/>
                </a:cubicBezTo>
                <a:cubicBezTo>
                  <a:pt x="6689" y="120018"/>
                  <a:pt x="0" y="126707"/>
                  <a:pt x="0" y="135022"/>
                </a:cubicBezTo>
                <a:lnTo>
                  <a:pt x="0" y="160026"/>
                </a:lnTo>
                <a:cubicBezTo>
                  <a:pt x="0" y="215720"/>
                  <a:pt x="41381" y="261726"/>
                  <a:pt x="95012" y="269038"/>
                </a:cubicBezTo>
                <a:lnTo>
                  <a:pt x="95012" y="290043"/>
                </a:lnTo>
                <a:lnTo>
                  <a:pt x="65009" y="290043"/>
                </a:lnTo>
                <a:cubicBezTo>
                  <a:pt x="56697" y="290043"/>
                  <a:pt x="50008" y="296732"/>
                  <a:pt x="50008" y="305046"/>
                </a:cubicBezTo>
                <a:cubicBezTo>
                  <a:pt x="50008" y="313361"/>
                  <a:pt x="56697" y="320050"/>
                  <a:pt x="65009" y="320050"/>
                </a:cubicBezTo>
                <a:lnTo>
                  <a:pt x="110016" y="320050"/>
                </a:lnTo>
                <a:lnTo>
                  <a:pt x="155023" y="320050"/>
                </a:lnTo>
                <a:cubicBezTo>
                  <a:pt x="163335" y="320050"/>
                  <a:pt x="170024" y="313361"/>
                  <a:pt x="170024" y="305049"/>
                </a:cubicBezTo>
                <a:cubicBezTo>
                  <a:pt x="170024" y="296735"/>
                  <a:pt x="163335" y="290049"/>
                  <a:pt x="155023" y="290049"/>
                </a:cubicBezTo>
                <a:lnTo>
                  <a:pt x="125020" y="290049"/>
                </a:lnTo>
                <a:lnTo>
                  <a:pt x="125020" y="269045"/>
                </a:lnTo>
                <a:cubicBezTo>
                  <a:pt x="178651" y="261732"/>
                  <a:pt x="220032" y="215726"/>
                  <a:pt x="220032" y="160033"/>
                </a:cubicBezTo>
                <a:lnTo>
                  <a:pt x="220032" y="135031"/>
                </a:lnTo>
                <a:cubicBezTo>
                  <a:pt x="220032" y="126717"/>
                  <a:pt x="213343" y="120031"/>
                  <a:pt x="205030" y="120031"/>
                </a:cubicBezTo>
                <a:cubicBezTo>
                  <a:pt x="196718" y="120031"/>
                  <a:pt x="190029" y="126720"/>
                  <a:pt x="190029" y="135035"/>
                </a:cubicBezTo>
                <a:lnTo>
                  <a:pt x="190029" y="160039"/>
                </a:lnTo>
                <a:cubicBezTo>
                  <a:pt x="190029" y="204234"/>
                  <a:pt x="154213" y="240049"/>
                  <a:pt x="110018" y="240049"/>
                </a:cubicBezTo>
                <a:cubicBezTo>
                  <a:pt x="65826" y="240049"/>
                  <a:pt x="30007" y="204234"/>
                  <a:pt x="30007" y="160039"/>
                </a:cubicBezTo>
                <a:lnTo>
                  <a:pt x="30003" y="1350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receive a crossword puzzle featuring vocabulary words.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fill in the puzzle using the correct words based on the clues provided.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Crossword Puzzle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prompt to write a short essay.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essay must incorporate at least 10 vocabulary words effectively.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Essay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provided with a word search containing vocabulary words.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task is to locate and circle the words within the puzzle.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Word Search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assigned a topic for research and debate.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must use vocabulary words to articulate their arguments and counterpoints.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Debate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2310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80035" y="0"/>
                </a:moveTo>
                <a:cubicBezTo>
                  <a:pt x="302102" y="0"/>
                  <a:pt x="320040" y="17938"/>
                  <a:pt x="320040" y="40005"/>
                </a:cubicBezTo>
                <a:lnTo>
                  <a:pt x="320040" y="120015"/>
                </a:lnTo>
                <a:cubicBezTo>
                  <a:pt x="320040" y="125516"/>
                  <a:pt x="315540" y="130016"/>
                  <a:pt x="310039" y="130016"/>
                </a:cubicBezTo>
                <a:lnTo>
                  <a:pt x="277535" y="130016"/>
                </a:lnTo>
                <a:cubicBezTo>
                  <a:pt x="273410" y="130016"/>
                  <a:pt x="270034" y="133393"/>
                  <a:pt x="270034" y="137518"/>
                </a:cubicBezTo>
                <a:lnTo>
                  <a:pt x="270034" y="140018"/>
                </a:lnTo>
                <a:cubicBezTo>
                  <a:pt x="270034" y="151081"/>
                  <a:pt x="261095" y="160020"/>
                  <a:pt x="250031" y="160020"/>
                </a:cubicBezTo>
                <a:cubicBezTo>
                  <a:pt x="238967" y="160020"/>
                  <a:pt x="230029" y="151081"/>
                  <a:pt x="230029" y="140018"/>
                </a:cubicBezTo>
                <a:lnTo>
                  <a:pt x="230029" y="137518"/>
                </a:lnTo>
                <a:cubicBezTo>
                  <a:pt x="230029" y="133393"/>
                  <a:pt x="226652" y="130016"/>
                  <a:pt x="222527" y="130016"/>
                </a:cubicBezTo>
                <a:lnTo>
                  <a:pt x="200025" y="130016"/>
                </a:lnTo>
                <a:cubicBezTo>
                  <a:pt x="194524" y="130016"/>
                  <a:pt x="190024" y="125516"/>
                  <a:pt x="190024" y="120015"/>
                </a:cubicBezTo>
                <a:lnTo>
                  <a:pt x="190024" y="100013"/>
                </a:lnTo>
                <a:cubicBezTo>
                  <a:pt x="190024" y="94511"/>
                  <a:pt x="194524" y="90011"/>
                  <a:pt x="200025" y="90011"/>
                </a:cubicBezTo>
                <a:lnTo>
                  <a:pt x="210026" y="90011"/>
                </a:lnTo>
                <a:cubicBezTo>
                  <a:pt x="221090" y="90011"/>
                  <a:pt x="230029" y="81073"/>
                  <a:pt x="230029" y="70009"/>
                </a:cubicBezTo>
                <a:cubicBezTo>
                  <a:pt x="230029" y="58945"/>
                  <a:pt x="221090" y="50006"/>
                  <a:pt x="210026" y="50006"/>
                </a:cubicBezTo>
                <a:lnTo>
                  <a:pt x="200025" y="50006"/>
                </a:lnTo>
                <a:cubicBezTo>
                  <a:pt x="194524" y="50006"/>
                  <a:pt x="190024" y="45506"/>
                  <a:pt x="190024" y="40005"/>
                </a:cubicBezTo>
                <a:lnTo>
                  <a:pt x="190024" y="10001"/>
                </a:lnTo>
                <a:cubicBezTo>
                  <a:pt x="190024" y="4500"/>
                  <a:pt x="194524" y="0"/>
                  <a:pt x="200025" y="0"/>
                </a:cubicBezTo>
                <a:lnTo>
                  <a:pt x="280035" y="0"/>
                </a:lnTo>
              </a:path>
              <a:path w="320040" h="320040">
                <a:moveTo>
                  <a:pt x="0" y="150019"/>
                </a:moveTo>
                <a:lnTo>
                  <a:pt x="0" y="80010"/>
                </a:lnTo>
                <a:cubicBezTo>
                  <a:pt x="0" y="57943"/>
                  <a:pt x="17938" y="40005"/>
                  <a:pt x="40005" y="40005"/>
                </a:cubicBezTo>
                <a:lnTo>
                  <a:pt x="130016" y="40005"/>
                </a:lnTo>
                <a:cubicBezTo>
                  <a:pt x="135518" y="40005"/>
                  <a:pt x="140017" y="44505"/>
                  <a:pt x="140017" y="50006"/>
                </a:cubicBezTo>
                <a:lnTo>
                  <a:pt x="140017" y="82510"/>
                </a:lnTo>
                <a:cubicBezTo>
                  <a:pt x="140017" y="86635"/>
                  <a:pt x="143394" y="90011"/>
                  <a:pt x="147519" y="90011"/>
                </a:cubicBezTo>
                <a:lnTo>
                  <a:pt x="150019" y="90011"/>
                </a:lnTo>
                <a:cubicBezTo>
                  <a:pt x="161083" y="90011"/>
                  <a:pt x="170021" y="98950"/>
                  <a:pt x="170021" y="110014"/>
                </a:cubicBezTo>
                <a:cubicBezTo>
                  <a:pt x="170021" y="121078"/>
                  <a:pt x="161083" y="130016"/>
                  <a:pt x="150019" y="130016"/>
                </a:cubicBezTo>
                <a:lnTo>
                  <a:pt x="147519" y="130016"/>
                </a:lnTo>
                <a:cubicBezTo>
                  <a:pt x="143394" y="130016"/>
                  <a:pt x="140018" y="133393"/>
                  <a:pt x="140018" y="137518"/>
                </a:cubicBezTo>
                <a:lnTo>
                  <a:pt x="140018" y="170021"/>
                </a:lnTo>
                <a:cubicBezTo>
                  <a:pt x="140018" y="175523"/>
                  <a:pt x="135518" y="180023"/>
                  <a:pt x="130016" y="180023"/>
                </a:cubicBezTo>
                <a:lnTo>
                  <a:pt x="110014" y="180023"/>
                </a:lnTo>
                <a:cubicBezTo>
                  <a:pt x="104512" y="180023"/>
                  <a:pt x="100013" y="175523"/>
                  <a:pt x="100013" y="170021"/>
                </a:cubicBezTo>
                <a:lnTo>
                  <a:pt x="100013" y="160020"/>
                </a:lnTo>
                <a:cubicBezTo>
                  <a:pt x="100013" y="148956"/>
                  <a:pt x="91074" y="140018"/>
                  <a:pt x="80010" y="140018"/>
                </a:cubicBezTo>
                <a:cubicBezTo>
                  <a:pt x="68946" y="140018"/>
                  <a:pt x="60008" y="148956"/>
                  <a:pt x="60008" y="160020"/>
                </a:cubicBezTo>
                <a:lnTo>
                  <a:pt x="60008" y="170021"/>
                </a:lnTo>
                <a:cubicBezTo>
                  <a:pt x="60008" y="175523"/>
                  <a:pt x="55508" y="180023"/>
                  <a:pt x="50006" y="180023"/>
                </a:cubicBezTo>
                <a:lnTo>
                  <a:pt x="30004" y="180023"/>
                </a:lnTo>
                <a:lnTo>
                  <a:pt x="30004" y="275036"/>
                </a:lnTo>
                <a:cubicBezTo>
                  <a:pt x="30004" y="283351"/>
                  <a:pt x="36693" y="290039"/>
                  <a:pt x="45007" y="290039"/>
                </a:cubicBezTo>
                <a:lnTo>
                  <a:pt x="140021" y="290039"/>
                </a:lnTo>
                <a:lnTo>
                  <a:pt x="140021" y="267537"/>
                </a:lnTo>
                <a:cubicBezTo>
                  <a:pt x="140021" y="263412"/>
                  <a:pt x="136644" y="260036"/>
                  <a:pt x="132519" y="260036"/>
                </a:cubicBezTo>
                <a:lnTo>
                  <a:pt x="130019" y="260036"/>
                </a:lnTo>
                <a:cubicBezTo>
                  <a:pt x="118956" y="260036"/>
                  <a:pt x="110017" y="251097"/>
                  <a:pt x="110017" y="240033"/>
                </a:cubicBezTo>
                <a:cubicBezTo>
                  <a:pt x="110017" y="228969"/>
                  <a:pt x="118956" y="220031"/>
                  <a:pt x="130019" y="220031"/>
                </a:cubicBezTo>
                <a:lnTo>
                  <a:pt x="132519" y="220031"/>
                </a:lnTo>
                <a:cubicBezTo>
                  <a:pt x="136644" y="220031"/>
                  <a:pt x="140021" y="216654"/>
                  <a:pt x="140021" y="212529"/>
                </a:cubicBezTo>
                <a:lnTo>
                  <a:pt x="140021" y="190027"/>
                </a:lnTo>
                <a:cubicBezTo>
                  <a:pt x="140021" y="184526"/>
                  <a:pt x="144521" y="180026"/>
                  <a:pt x="150022" y="180026"/>
                </a:cubicBezTo>
                <a:lnTo>
                  <a:pt x="180026" y="180026"/>
                </a:lnTo>
                <a:cubicBezTo>
                  <a:pt x="185527" y="180026"/>
                  <a:pt x="190027" y="184526"/>
                  <a:pt x="190027" y="190027"/>
                </a:cubicBezTo>
                <a:lnTo>
                  <a:pt x="190027" y="200028"/>
                </a:lnTo>
                <a:cubicBezTo>
                  <a:pt x="190027" y="211092"/>
                  <a:pt x="198966" y="220031"/>
                  <a:pt x="210029" y="220031"/>
                </a:cubicBezTo>
                <a:cubicBezTo>
                  <a:pt x="221093" y="220031"/>
                  <a:pt x="230032" y="211092"/>
                  <a:pt x="230032" y="200028"/>
                </a:cubicBezTo>
                <a:lnTo>
                  <a:pt x="230032" y="190027"/>
                </a:lnTo>
                <a:cubicBezTo>
                  <a:pt x="230032" y="184526"/>
                  <a:pt x="234532" y="180026"/>
                  <a:pt x="240033" y="180026"/>
                </a:cubicBezTo>
                <a:lnTo>
                  <a:pt x="270037" y="180026"/>
                </a:lnTo>
                <a:cubicBezTo>
                  <a:pt x="275538" y="180026"/>
                  <a:pt x="280038" y="184526"/>
                  <a:pt x="280038" y="190027"/>
                </a:cubicBezTo>
                <a:lnTo>
                  <a:pt x="280038" y="280038"/>
                </a:lnTo>
                <a:cubicBezTo>
                  <a:pt x="280038" y="302105"/>
                  <a:pt x="262100" y="320043"/>
                  <a:pt x="240033" y="320043"/>
                </a:cubicBezTo>
                <a:lnTo>
                  <a:pt x="160023" y="320043"/>
                </a:lnTo>
                <a:lnTo>
                  <a:pt x="150022" y="320043"/>
                </a:lnTo>
                <a:lnTo>
                  <a:pt x="45010" y="320043"/>
                </a:lnTo>
                <a:cubicBezTo>
                  <a:pt x="20134" y="320043"/>
                  <a:pt x="6" y="299916"/>
                  <a:pt x="6" y="275039"/>
                </a:cubicBezTo>
                <a:lnTo>
                  <a:pt x="6" y="170028"/>
                </a:lnTo>
                <a:lnTo>
                  <a:pt x="0" y="1500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set of vocabulary words and their definitions.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be tasked with matching each word to its correct definition.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Matching Game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quizzes and tests to assess their knowledge of vocabulary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assessments will help evaluate their understanding and retention of the material.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 and Tests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projects that require them to use vocabulary words in context.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encourages practical application and deeper comprehension of the vocabulary.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on their participation in class discussions and their ability to use vocabulary words correctly.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discussions fosters collaborative learning and enhances communication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asked to reflect on their own learning and assess their own understanding of vocabulary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promotes self-awareness and helps students identify areas for improvement.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Challenges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words without context makes it harder to remember and apply them.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Contextual learning enhances memory and practical usage of new vocabulary.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Vocabulary Out of Context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using context clues to understand unfamiliar words can hinder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Context clues are valuable tools for deducing meanings and expanding vocabulary.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Ignoring Context Clues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Failing to practice vocabulary regularly can result in forgetting new words and phrases.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practice is essential for retaining and effectively using new vocabulary.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Irregular Vocabulary Practice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often assume they know the meaning of a word without verifying its definition.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misunderstandings and incorrect usage of vocabulary.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Assuming Word Meanings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54342" r="-1543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participation and engagement from students by incorporating activities and games that require students to work in teams and share their ideas.</a:t>
            </a:r>
            <a:endParaRPr lang="en-US" sz="1052" dirty="0"/>
          </a:p>
          <a:p>
            <a:pPr algn="l" marL="0" indent="0">
              <a:lnSpc>
                <a:spcPct val="100000"/>
              </a:lnSpc>
              <a:spcBef>
                <a:spcPts val="87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learning promotes communication skills and enhances understanding through peer interaction.</a:t>
            </a:r>
            <a:endParaRPr lang="en-US" sz="1052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Team-Based Activities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such as diagrams, charts, and pictures to help students visualize and remember new vocabulary.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abstract concepts more tangible and easier to grasp.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Better Retention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and encouragement to students as they learn and practice new vocabulary.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Positive reinforcement boosts their confidence and fosters a supportive learning environment.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Encouragement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the learning experience competitive by incorporating games and quizzes.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motivates students to actively participate and enjoy the learning process.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Competitive Learning Environment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and scenarios to illustrate the importance of vocabulary building.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understand the practical applications of their learning.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Competitive Learning Environment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activities like games and quizzes foster a love for language among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encourage continuous learning and skill improvement.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a Love for Language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key takeaways from this lesson are the importance of vocabulary building, the use of interactive games and quizzes to engage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there is a need for clear guidelines and safety protocols to ensure a safe and inclusive learning environment.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 on Vocabulary Building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42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 is a fun and effective way to engage students and promote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games and quizzes into the lesson, teachers can help students to develop a love of language and a desire to continue learning and improving their skills.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 Through Games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720655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137160" y="34290"/>
                </a:moveTo>
                <a:cubicBezTo>
                  <a:pt x="80367" y="34290"/>
                  <a:pt x="34290" y="80368"/>
                  <a:pt x="34290" y="137160"/>
                </a:cubicBezTo>
                <a:cubicBezTo>
                  <a:pt x="34290" y="193952"/>
                  <a:pt x="80367" y="240030"/>
                  <a:pt x="137160" y="240030"/>
                </a:cubicBezTo>
                <a:lnTo>
                  <a:pt x="320040" y="240030"/>
                </a:lnTo>
                <a:cubicBezTo>
                  <a:pt x="376833" y="240030"/>
                  <a:pt x="422910" y="193952"/>
                  <a:pt x="422910" y="137160"/>
                </a:cubicBezTo>
                <a:cubicBezTo>
                  <a:pt x="422910" y="80368"/>
                  <a:pt x="376833" y="34290"/>
                  <a:pt x="320040" y="34290"/>
                </a:cubicBezTo>
                <a:lnTo>
                  <a:pt x="137160" y="34290"/>
                </a:lnTo>
                <a:moveTo>
                  <a:pt x="0" y="137160"/>
                </a:moveTo>
                <a:cubicBezTo>
                  <a:pt x="0" y="61437"/>
                  <a:pt x="61439" y="0"/>
                  <a:pt x="137160" y="0"/>
                </a:cubicBezTo>
                <a:lnTo>
                  <a:pt x="320040" y="0"/>
                </a:lnTo>
                <a:cubicBezTo>
                  <a:pt x="395766" y="0"/>
                  <a:pt x="457200" y="61437"/>
                  <a:pt x="457200" y="137160"/>
                </a:cubicBezTo>
                <a:cubicBezTo>
                  <a:pt x="457200" y="212883"/>
                  <a:pt x="395766" y="274320"/>
                  <a:pt x="320040" y="274320"/>
                </a:cubicBezTo>
                <a:lnTo>
                  <a:pt x="137160" y="274320"/>
                </a:lnTo>
                <a:cubicBezTo>
                  <a:pt x="61434" y="274320"/>
                  <a:pt x="0" y="212883"/>
                  <a:pt x="0" y="137160"/>
                </a:cubicBezTo>
                <a:lnTo>
                  <a:pt x="0" y="137160"/>
                </a:lnTo>
                <a:moveTo>
                  <a:pt x="165735" y="97156"/>
                </a:moveTo>
                <a:lnTo>
                  <a:pt x="165735" y="120015"/>
                </a:lnTo>
                <a:lnTo>
                  <a:pt x="188595" y="120015"/>
                </a:lnTo>
                <a:cubicBezTo>
                  <a:pt x="198096" y="120015"/>
                  <a:pt x="205740" y="127658"/>
                  <a:pt x="205740" y="137160"/>
                </a:cubicBezTo>
                <a:cubicBezTo>
                  <a:pt x="205740" y="146662"/>
                  <a:pt x="198096" y="154305"/>
                  <a:pt x="188595" y="154305"/>
                </a:cubicBezTo>
                <a:lnTo>
                  <a:pt x="165735" y="154305"/>
                </a:lnTo>
                <a:lnTo>
                  <a:pt x="165735" y="177164"/>
                </a:lnTo>
                <a:cubicBezTo>
                  <a:pt x="165735" y="186666"/>
                  <a:pt x="158091" y="194309"/>
                  <a:pt x="148590" y="194309"/>
                </a:cubicBezTo>
                <a:cubicBezTo>
                  <a:pt x="139089" y="194309"/>
                  <a:pt x="131445" y="186666"/>
                  <a:pt x="131445" y="177164"/>
                </a:cubicBezTo>
                <a:lnTo>
                  <a:pt x="131445" y="154305"/>
                </a:lnTo>
                <a:lnTo>
                  <a:pt x="108585" y="154305"/>
                </a:lnTo>
                <a:cubicBezTo>
                  <a:pt x="99084" y="154305"/>
                  <a:pt x="91440" y="146662"/>
                  <a:pt x="91440" y="137160"/>
                </a:cubicBezTo>
                <a:cubicBezTo>
                  <a:pt x="91440" y="127658"/>
                  <a:pt x="99084" y="120015"/>
                  <a:pt x="108585" y="120015"/>
                </a:cubicBezTo>
                <a:lnTo>
                  <a:pt x="131445" y="120015"/>
                </a:lnTo>
                <a:lnTo>
                  <a:pt x="131445" y="97156"/>
                </a:lnTo>
                <a:cubicBezTo>
                  <a:pt x="131445" y="87654"/>
                  <a:pt x="139089" y="80011"/>
                  <a:pt x="148590" y="80011"/>
                </a:cubicBezTo>
                <a:cubicBezTo>
                  <a:pt x="158091" y="80011"/>
                  <a:pt x="165735" y="87654"/>
                  <a:pt x="165735" y="97156"/>
                </a:cubicBezTo>
                <a:moveTo>
                  <a:pt x="285750" y="148591"/>
                </a:moveTo>
                <a:cubicBezTo>
                  <a:pt x="298373" y="148591"/>
                  <a:pt x="308610" y="158826"/>
                  <a:pt x="308610" y="171450"/>
                </a:cubicBezTo>
                <a:cubicBezTo>
                  <a:pt x="308610" y="184074"/>
                  <a:pt x="298373" y="194309"/>
                  <a:pt x="285750" y="194309"/>
                </a:cubicBezTo>
                <a:cubicBezTo>
                  <a:pt x="273127" y="194309"/>
                  <a:pt x="262890" y="184074"/>
                  <a:pt x="262890" y="171450"/>
                </a:cubicBezTo>
                <a:cubicBezTo>
                  <a:pt x="262890" y="158826"/>
                  <a:pt x="273127" y="148591"/>
                  <a:pt x="285750" y="148591"/>
                </a:cubicBezTo>
                <a:moveTo>
                  <a:pt x="308610" y="102870"/>
                </a:moveTo>
                <a:cubicBezTo>
                  <a:pt x="308610" y="90246"/>
                  <a:pt x="318847" y="80011"/>
                  <a:pt x="331470" y="80011"/>
                </a:cubicBezTo>
                <a:cubicBezTo>
                  <a:pt x="344093" y="80011"/>
                  <a:pt x="354330" y="90246"/>
                  <a:pt x="354330" y="102870"/>
                </a:cubicBezTo>
                <a:cubicBezTo>
                  <a:pt x="354330" y="115494"/>
                  <a:pt x="344093" y="125729"/>
                  <a:pt x="331470" y="125729"/>
                </a:cubicBezTo>
                <a:cubicBezTo>
                  <a:pt x="318847" y="125729"/>
                  <a:pt x="308610" y="115494"/>
                  <a:pt x="308610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can I provide for students to apply their vocabulary skills in real-world contexts and promote transfer of learning?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practical scenarios where students can use their vocabulary knowledge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 of Vocabulary Skills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use interactive games and quizzes to differentiate instruction and meet the needs of diverse learners?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ways to tailor activities to address diverse learning styles and abilities.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Games for Differentiated Instruction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and techniques can I use to engage students and promote vocabulary building in the classroom?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methods to make vocabulary learning interactive and meaningful for students.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Strategies for Vocabulary Building</a:t>
            </a:r>
            <a:endParaRPr lang="en-US" sz="16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Integrate vocabulary learning across different subjects for a holistic approach.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connections between language and other disciplines to enrich understanding.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4: Vocabulary Building through Cross-Curricular Connections</a:t>
            </a:r>
            <a:endParaRPr lang="en-US" sz="1077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Strengthen vocabulary by practicing writing and speaking exercises.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usage of new words in real-life communication scenarios.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3: Vocabulary Building through Writing and Speaking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enhancing vocabulary by engaging with diverse reading materials.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comprehension skills to understand and retain new words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2: Vocabulary Building through Reading Comprehension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regular progress reports on their child's vocabulary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them to discuss their child's progress with the teacher.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Progress Monitoring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Host a vocabulary games night where parents and students can play vocabulary games together.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fun and engaging learning environment.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Games Night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a list of vocabulary words and their definitions.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them to discuss the words with their child.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Word of the Day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the classroom is free from hazards and tripping hazards.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minimizes the risk of accidents and injuries during the lesson.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Hazard Prevention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Behavior Guidelines and Consequences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guidelines for behavior and consequences for misbehavior.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accountability and maintains order in the classroom.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Awareness of Allergies and Sensitivities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aware of any potential allergies or sensitivities that students may have.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 well-being and safety of all participants.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Rules and Expectations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all students have a clear understanding of the rules and expectations for the lesson.</a:t>
            </a:r>
            <a:endParaRPr lang="en-US" sz="1265" dirty="0"/>
          </a:p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structured and safe learning environment.</a:t>
            </a:r>
            <a:endParaRPr lang="en-US" sz="12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association, context clues, and root word analysis are effective techniques for vocabulary building.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help students understand and retain new words in a meaningful way.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Vocabulary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games and quizzes can be used to differentiate instruction and meet the needs of diverse learners.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an engaging platform for students to practice and enhance their vocabulary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Learning Methods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is a crucial aspect of language development, and interactive games and quizzes can be an effective way to engage students and promote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develop their vocabulary skills through a range of strategies and techniques, including word association, context clues, and root word analysis.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Building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2675" r="-1267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games and quizzes into the lesson, teachers can help students to develop a love of language and a desire to continue learning and improving their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 is a fun and effective way to engage students and promote learning.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Lifelong Learning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 is a fun and effective way to engage students and promote learning.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games and quizzes into the lesson, teachers can help students to develop a love of language and a desire to continue learning and improving their skills.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 Through Games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50767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 through Interactive Games and Quizzes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2025-09-08T05:34:18Z</dcterms:created>
  <dcterms:modified xsi:type="dcterms:W3CDTF">2025-09-08T05:34:18Z</dcterms:modified>
</cp:coreProperties>
</file>