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ede91e080568fa45df1ba6509a288ba457ae1e5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971e36601a4c6ae8a4e875fc611f408597541b0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4e15574c997e3d859d02466d24431b51ad8000d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2481ad292956b1a3b5dbb540244e4859e4c1a8d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e62932806e0491bcf7bca9767e031a9f06ce6ba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eed5d8399b2646faafe96edcc096543ef97e5e8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5e0a091f92e3a0553eefa44931ed81fe8086394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be41c2a6eb502c4b4b14c708915d7910287e72f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45cc0b1bd985f1ab59f5a99d6cfe031c741b87d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85f10ab62322fc6cb4a33dfc6b2db5a9993adff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12145f4fae2edb3a6605d5b5812bad06d80a4ee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528560" y="548640"/>
            <a:ext cx="4114800" cy="5760720"/>
          </a:xfrm>
          <a:custGeom>
            <a:avLst/>
            <a:gdLst/>
            <a:ahLst/>
            <a:cxnLst/>
            <a:rect l="l" t="t" r="r" b="b"/>
            <a:pathLst>
              <a:path w="4114800" h="5760720">
                <a:moveTo>
                  <a:pt x="0" y="175208"/>
                </a:moveTo>
                <a:cubicBezTo>
                  <a:pt x="0" y="78443"/>
                  <a:pt x="78443" y="0"/>
                  <a:pt x="175208" y="0"/>
                </a:cubicBezTo>
                <a:lnTo>
                  <a:pt x="3939592" y="0"/>
                </a:lnTo>
                <a:cubicBezTo>
                  <a:pt x="4036357" y="0"/>
                  <a:pt x="4114800" y="78443"/>
                  <a:pt x="4114800" y="175208"/>
                </a:cubicBezTo>
                <a:lnTo>
                  <a:pt x="4114800" y="5585512"/>
                </a:lnTo>
                <a:cubicBezTo>
                  <a:pt x="4114800" y="5682277"/>
                  <a:pt x="4036357" y="5760720"/>
                  <a:pt x="3939592" y="5760720"/>
                </a:cubicBezTo>
                <a:lnTo>
                  <a:pt x="175208" y="5760720"/>
                </a:lnTo>
                <a:cubicBezTo>
                  <a:pt x="78443" y="5760720"/>
                  <a:pt x="0" y="5682277"/>
                  <a:pt x="0" y="5585512"/>
                </a:cubicBezTo>
                <a:lnTo>
                  <a:pt x="0" y="175208"/>
                </a:lnTo>
              </a:path>
            </a:pathLst>
          </a:custGeom>
          <a:blipFill>
            <a:blip r:embed="rId2"/>
            <a:srcRect l="29989" r="2998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1020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109728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289560" y="228600"/>
            <a:ext cx="11612880" cy="6400800"/>
          </a:xfrm>
          <a:custGeom>
            <a:avLst/>
            <a:gdLst/>
            <a:ahLst/>
            <a:cxnLst/>
            <a:rect l="l" t="t" r="r" b="b"/>
            <a:pathLst>
              <a:path w="11612880" h="6400800">
                <a:moveTo>
                  <a:pt x="0" y="369966"/>
                </a:moveTo>
                <a:cubicBezTo>
                  <a:pt x="0" y="165639"/>
                  <a:pt x="165639" y="0"/>
                  <a:pt x="369966" y="0"/>
                </a:cubicBezTo>
                <a:lnTo>
                  <a:pt x="11242914" y="0"/>
                </a:lnTo>
                <a:cubicBezTo>
                  <a:pt x="11447241" y="0"/>
                  <a:pt x="11612880" y="165639"/>
                  <a:pt x="11612880" y="369966"/>
                </a:cubicBezTo>
                <a:lnTo>
                  <a:pt x="11612880" y="6030834"/>
                </a:lnTo>
                <a:cubicBezTo>
                  <a:pt x="11612880" y="6235161"/>
                  <a:pt x="11447241" y="6400800"/>
                  <a:pt x="11242914" y="6400800"/>
                </a:cubicBezTo>
                <a:lnTo>
                  <a:pt x="369966" y="6400800"/>
                </a:lnTo>
                <a:cubicBezTo>
                  <a:pt x="165639" y="6400800"/>
                  <a:pt x="0" y="6235161"/>
                  <a:pt x="0" y="6030834"/>
                </a:cubicBezTo>
                <a:lnTo>
                  <a:pt x="0" y="369966"/>
                </a:lnTo>
              </a:path>
            </a:pathLst>
          </a:custGeom>
          <a:noFill/>
          <a:ln w="25397">
            <a:solidFill>
              <a:srgbClr val="5C00CF">
                <a:alpha val="4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533401"/>
            <a:ext cx="6583680" cy="3133724"/>
          </a:xfrm>
          <a:custGeom>
            <a:avLst/>
            <a:gdLst/>
            <a:ahLst/>
            <a:cxnLst/>
            <a:rect l="l" t="t" r="r" b="b"/>
            <a:pathLst>
              <a:path w="6583680" h="3133724">
                <a:moveTo>
                  <a:pt x="0" y="3133724"/>
                </a:moveTo>
                <a:lnTo>
                  <a:pt x="0" y="0"/>
                </a:lnTo>
                <a:lnTo>
                  <a:pt x="6583680" y="0"/>
                </a:lnTo>
                <a:lnTo>
                  <a:pt x="6583680" y="3133724"/>
                </a:lnTo>
                <a:lnTo>
                  <a:pt x="0" y="313372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Rainforest Conservation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548640" y="3971925"/>
            <a:ext cx="6583680" cy="2352673"/>
          </a:xfrm>
          <a:custGeom>
            <a:avLst/>
            <a:gdLst/>
            <a:ahLst/>
            <a:cxnLst/>
            <a:rect l="l" t="t" r="r" b="b"/>
            <a:pathLst>
              <a:path w="6583680" h="2352673">
                <a:moveTo>
                  <a:pt x="0" y="2352673"/>
                </a:moveTo>
                <a:lnTo>
                  <a:pt x="0" y="0"/>
                </a:lnTo>
                <a:lnTo>
                  <a:pt x="6583680" y="0"/>
                </a:lnTo>
                <a:lnTo>
                  <a:pt x="6583680" y="2352673"/>
                </a:lnTo>
                <a:lnTo>
                  <a:pt x="0" y="235267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Educating and Engaging for Environmental Preservation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631248" y="367665"/>
            <a:ext cx="6190310" cy="6023610"/>
          </a:xfrm>
          <a:custGeom>
            <a:avLst/>
            <a:gdLst/>
            <a:ahLst/>
            <a:cxnLst/>
            <a:rect l="l" t="t" r="r" b="b"/>
            <a:pathLst>
              <a:path w="6190310" h="6023610">
                <a:moveTo>
                  <a:pt x="0" y="6023610"/>
                </a:moveTo>
                <a:lnTo>
                  <a:pt x="0" y="0"/>
                </a:lnTo>
                <a:lnTo>
                  <a:pt x="6190310" y="0"/>
                </a:lnTo>
                <a:lnTo>
                  <a:pt x="6190310" y="6023610"/>
                </a:lnTo>
                <a:lnTo>
                  <a:pt x="0" y="60236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Introduction to Rainforest Protection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Importance of Trees in the Rainforest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Effects of Deforestation on the Planet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Actions to Protect Forests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Visual Aids in Environmental Education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Storytelling in Environmental Lessons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Simplifying Scientific Concepts for Kids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Connection Between Trees, Animals, and People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Empathy for Environmental Conservation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Relatable Comparisons in Education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821556" y="367665"/>
            <a:ext cx="821803" cy="6023610"/>
          </a:xfrm>
          <a:custGeom>
            <a:avLst/>
            <a:gdLst/>
            <a:ahLst/>
            <a:cxnLst/>
            <a:rect l="l" t="t" r="r" b="b"/>
            <a:pathLst>
              <a:path w="821803" h="6023610">
                <a:moveTo>
                  <a:pt x="0" y="6023610"/>
                </a:moveTo>
                <a:lnTo>
                  <a:pt x="0" y="0"/>
                </a:lnTo>
                <a:lnTo>
                  <a:pt x="821803" y="0"/>
                </a:lnTo>
                <a:lnTo>
                  <a:pt x="821803" y="6023610"/>
                </a:lnTo>
                <a:lnTo>
                  <a:pt x="0" y="60236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01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02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03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04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05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06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07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08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09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10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1" y="269507"/>
            <a:ext cx="3625406" cy="6121768"/>
          </a:xfrm>
          <a:custGeom>
            <a:avLst/>
            <a:gdLst/>
            <a:ahLst/>
            <a:cxnLst/>
            <a:rect l="l" t="t" r="r" b="b"/>
            <a:pathLst>
              <a:path w="3625406" h="6121768">
                <a:moveTo>
                  <a:pt x="0" y="6121768"/>
                </a:moveTo>
                <a:lnTo>
                  <a:pt x="0" y="0"/>
                </a:lnTo>
                <a:lnTo>
                  <a:pt x="3625406" y="0"/>
                </a:lnTo>
                <a:lnTo>
                  <a:pt x="3625406" y="6121768"/>
                </a:lnTo>
                <a:lnTo>
                  <a:pt x="0" y="612176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Table of contents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631248" y="367665"/>
            <a:ext cx="6190310" cy="6023610"/>
          </a:xfrm>
          <a:custGeom>
            <a:avLst/>
            <a:gdLst/>
            <a:ahLst/>
            <a:cxnLst/>
            <a:rect l="l" t="t" r="r" b="b"/>
            <a:pathLst>
              <a:path w="6190310" h="6023610">
                <a:moveTo>
                  <a:pt x="0" y="6023610"/>
                </a:moveTo>
                <a:lnTo>
                  <a:pt x="0" y="0"/>
                </a:lnTo>
                <a:lnTo>
                  <a:pt x="6190310" y="0"/>
                </a:lnTo>
                <a:lnTo>
                  <a:pt x="6190310" y="6023610"/>
                </a:lnTo>
                <a:lnTo>
                  <a:pt x="0" y="60236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Rainforest as a Habitat for Animals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Understanding Environmental Impact on Ecosystems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Creating a Classroom Rainforest Display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Role-Play Activities in Environmental Education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Deforestation in Brazil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Amazon Rainforest: A Crucial Ecosystem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Engaging Young Learners in Environmental Topics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Hands-On Activities for Environmental Learning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Interactive Learning for 7-Year-Olds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Environmental Education for Kids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821556" y="367665"/>
            <a:ext cx="821803" cy="6023610"/>
          </a:xfrm>
          <a:custGeom>
            <a:avLst/>
            <a:gdLst/>
            <a:ahLst/>
            <a:cxnLst/>
            <a:rect l="l" t="t" r="r" b="b"/>
            <a:pathLst>
              <a:path w="821803" h="6023610">
                <a:moveTo>
                  <a:pt x="0" y="6023610"/>
                </a:moveTo>
                <a:lnTo>
                  <a:pt x="0" y="0"/>
                </a:lnTo>
                <a:lnTo>
                  <a:pt x="821803" y="0"/>
                </a:lnTo>
                <a:lnTo>
                  <a:pt x="821803" y="6023610"/>
                </a:lnTo>
                <a:lnTo>
                  <a:pt x="0" y="60236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11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12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13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14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15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16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19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20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1" y="269507"/>
            <a:ext cx="3625406" cy="6121768"/>
          </a:xfrm>
          <a:custGeom>
            <a:avLst/>
            <a:gdLst/>
            <a:ahLst/>
            <a:cxnLst/>
            <a:rect l="l" t="t" r="r" b="b"/>
            <a:pathLst>
              <a:path w="3625406" h="6121768">
                <a:moveTo>
                  <a:pt x="0" y="6121768"/>
                </a:moveTo>
                <a:lnTo>
                  <a:pt x="0" y="0"/>
                </a:lnTo>
                <a:lnTo>
                  <a:pt x="3625406" y="0"/>
                </a:lnTo>
                <a:lnTo>
                  <a:pt x="3625406" y="6121768"/>
                </a:lnTo>
                <a:lnTo>
                  <a:pt x="0" y="612176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Table of contents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6" y="1446214"/>
            <a:ext cx="8714262" cy="4520793"/>
          </a:xfrm>
          <a:custGeom>
            <a:avLst/>
            <a:gdLst/>
            <a:ahLst/>
            <a:cxnLst/>
            <a:rect l="l" t="t" r="r" b="b"/>
            <a:pathLst>
              <a:path w="8714262" h="4520793">
                <a:moveTo>
                  <a:pt x="0" y="4520793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4520793"/>
                </a:lnTo>
                <a:lnTo>
                  <a:pt x="0" y="452079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Engaging Lesson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Introduces young learners to deforestation in Brazil's Amazon rainforest.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Importance of Trees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Learn why trees are crucial for our planet's health and biodiversity.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Effects of Deforestation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Understand how cutting down trees impacts the environment and wildlife.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Actions to Protect Forests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Discover simple ways to help conserve rainforests and support environmental sustainability.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Interactive Learning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Engage in hands-on activities, storytelling, and visual aids to make complex topics accessible.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Rainforest Conservation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584564" y="0"/>
            <a:ext cx="2607436" cy="6858000"/>
          </a:xfrm>
          <a:custGeom>
            <a:avLst/>
            <a:gdLst/>
            <a:ahLst/>
            <a:cxnLst/>
            <a:rect l="l" t="t" r="r" b="b"/>
            <a:pathLst>
              <a:path w="2607436" h="6858000">
                <a:moveTo>
                  <a:pt x="0" y="6858000"/>
                </a:moveTo>
                <a:lnTo>
                  <a:pt x="0" y="0"/>
                </a:lnTo>
                <a:lnTo>
                  <a:pt x="2607436" y="0"/>
                </a:lnTo>
                <a:lnTo>
                  <a:pt x="2607436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5742" r="3574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4037" y="0"/>
            <a:ext cx="8714262" cy="1130300"/>
          </a:xfrm>
          <a:custGeom>
            <a:avLst/>
            <a:gdLst/>
            <a:ahLst/>
            <a:cxnLst/>
            <a:rect l="l" t="t" r="r" b="b"/>
            <a:pathLst>
              <a:path w="8714262" h="1130300">
                <a:moveTo>
                  <a:pt x="0" y="1130300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Introduction to Rainforest Protection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801098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058635" y="1446214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Oxygen Production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058636" y="2066145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Trees in the rainforest play a vital role in producing oxygen through photosynthesis.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30586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Rainforest Conservation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058635" y="3878568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Carbon Sequestration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058636" y="4498499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Trees help in absorbing carbon dioxide from the atmosphere, playing a crucial role in mitigating climate change.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578900" y="1446214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Biodiversity Support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578901" y="2066145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Trees provide habitats for a diverse range of plant and animal species, contributing to the rich biodiversity of the rainforest.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578900" y="3878568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Soil Conservation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578901" y="4498499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Tree roots help prevent soil erosion and maintain the fertility of the rainforest soil.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2607436" cy="6858000"/>
          </a:xfrm>
          <a:custGeom>
            <a:avLst/>
            <a:gdLst/>
            <a:ahLst/>
            <a:cxnLst/>
            <a:rect l="l" t="t" r="r" b="b"/>
            <a:pathLst>
              <a:path w="2607436" h="6858000">
                <a:moveTo>
                  <a:pt x="0" y="6858000"/>
                </a:moveTo>
                <a:lnTo>
                  <a:pt x="0" y="0"/>
                </a:lnTo>
                <a:lnTo>
                  <a:pt x="2607436" y="0"/>
                </a:lnTo>
                <a:lnTo>
                  <a:pt x="2607436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7331" r="3733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058637" y="0"/>
            <a:ext cx="8714262" cy="1130300"/>
          </a:xfrm>
          <a:custGeom>
            <a:avLst/>
            <a:gdLst/>
            <a:ahLst/>
            <a:cxnLst/>
            <a:rect l="l" t="t" r="r" b="b"/>
            <a:pathLst>
              <a:path w="8714262" h="1130300">
                <a:moveTo>
                  <a:pt x="0" y="1130300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Importance of Trees in the Rainforest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1212153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85801" y="2449140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Trees Cut Down</a:t>
            </a:r>
            <a:endParaRPr lang="en-US" sz="1588" dirty="0"/>
          </a:p>
        </p:txBody>
      </p:sp>
      <p:sp>
        <p:nvSpPr>
          <p:cNvPr id="5" name="Text 3"/>
          <p:cNvSpPr/>
          <p:nvPr/>
        </p:nvSpPr>
        <p:spPr>
          <a:xfrm>
            <a:off x="3528689" y="2449140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Greenhouse Gas Emissions</a:t>
            </a:r>
            <a:endParaRPr lang="en-US" sz="1588" dirty="0"/>
          </a:p>
        </p:txBody>
      </p:sp>
      <p:sp>
        <p:nvSpPr>
          <p:cNvPr id="6" name="Text 4"/>
          <p:cNvSpPr/>
          <p:nvPr/>
        </p:nvSpPr>
        <p:spPr>
          <a:xfrm>
            <a:off x="6371577" y="2449140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Species in Forests</a:t>
            </a:r>
            <a:endParaRPr lang="en-US" sz="1588" dirty="0"/>
          </a:p>
        </p:txBody>
      </p:sp>
      <p:sp>
        <p:nvSpPr>
          <p:cNvPr id="7" name="Text 5"/>
          <p:cNvSpPr/>
          <p:nvPr/>
        </p:nvSpPr>
        <p:spPr>
          <a:xfrm>
            <a:off x="9214465" y="2449140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People Relying on Forests</a:t>
            </a:r>
            <a:endParaRPr lang="en-US" sz="1588" dirty="0"/>
          </a:p>
        </p:txBody>
      </p:sp>
      <p:sp>
        <p:nvSpPr>
          <p:cNvPr id="8" name="Text 6"/>
          <p:cNvSpPr/>
          <p:nvPr/>
        </p:nvSpPr>
        <p:spPr>
          <a:xfrm>
            <a:off x="685801" y="3895522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 estimated number of trees cut down globally each year due to deforestation.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528689" y="3895522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 percentage of global greenhouse gas emissions caused by deforestation, contributing to climate change.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371577" y="3895522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 percentage of Earth's land-based species that live in forests, facing habitat loss and extinction due to deforestation.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214465" y="3895522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 number of people worldwide who rely on forests for their livelihoods, facing impacts from deforestation on their communities and resources.</a:t>
            </a:r>
            <a:endParaRPr lang="en-US" sz="1152" dirty="0"/>
          </a:p>
        </p:txBody>
      </p:sp>
      <p:sp>
        <p:nvSpPr>
          <p:cNvPr id="12" name="Text 10"/>
          <p:cNvSpPr/>
          <p:nvPr/>
        </p:nvSpPr>
        <p:spPr>
          <a:xfrm>
            <a:off x="685801" y="2857467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768"/>
              </a:spcBef>
              <a:buNone/>
            </a:pPr>
            <a:r>
              <a:rPr lang="en-US" sz="4146" b="1" dirty="0">
                <a:solidFill>
                  <a:srgbClr val="B275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15 Billion</a:t>
            </a:r>
            <a:endParaRPr lang="en-US" sz="4146" dirty="0"/>
          </a:p>
        </p:txBody>
      </p:sp>
      <p:sp>
        <p:nvSpPr>
          <p:cNvPr id="13" name="Text 11"/>
          <p:cNvSpPr/>
          <p:nvPr/>
        </p:nvSpPr>
        <p:spPr>
          <a:xfrm>
            <a:off x="3528689" y="2857467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B275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20%</a:t>
            </a:r>
            <a:endParaRPr lang="en-US" sz="5359" dirty="0"/>
          </a:p>
        </p:txBody>
      </p:sp>
      <p:sp>
        <p:nvSpPr>
          <p:cNvPr id="14" name="Text 12"/>
          <p:cNvSpPr/>
          <p:nvPr/>
        </p:nvSpPr>
        <p:spPr>
          <a:xfrm>
            <a:off x="6371577" y="2857467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B275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80%</a:t>
            </a:r>
            <a:endParaRPr lang="en-US" sz="5359" dirty="0"/>
          </a:p>
        </p:txBody>
      </p:sp>
      <p:sp>
        <p:nvSpPr>
          <p:cNvPr id="15" name="Text 13"/>
          <p:cNvSpPr/>
          <p:nvPr/>
        </p:nvSpPr>
        <p:spPr>
          <a:xfrm>
            <a:off x="9214465" y="2857467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697"/>
              </a:spcBef>
              <a:buNone/>
            </a:pPr>
            <a:r>
              <a:rPr lang="en-US" sz="3763" b="1" dirty="0">
                <a:solidFill>
                  <a:srgbClr val="B275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1.6 Billion</a:t>
            </a:r>
            <a:endParaRPr lang="en-US" sz="3763" dirty="0"/>
          </a:p>
        </p:txBody>
      </p:sp>
      <p:sp>
        <p:nvSpPr>
          <p:cNvPr id="16" name="Text 14"/>
          <p:cNvSpPr/>
          <p:nvPr/>
        </p:nvSpPr>
        <p:spPr>
          <a:xfrm>
            <a:off x="544037" y="0"/>
            <a:ext cx="11103928" cy="1130300"/>
          </a:xfrm>
          <a:custGeom>
            <a:avLst/>
            <a:gdLst/>
            <a:ahLst/>
            <a:cxnLst/>
            <a:rect l="l" t="t" r="r" b="b"/>
            <a:pathLst>
              <a:path w="11103928" h="1130300">
                <a:moveTo>
                  <a:pt x="0" y="1130300"/>
                </a:moveTo>
                <a:lnTo>
                  <a:pt x="0" y="0"/>
                </a:lnTo>
                <a:lnTo>
                  <a:pt x="11103928" y="0"/>
                </a:lnTo>
                <a:lnTo>
                  <a:pt x="11103928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Effects of Deforestation on the Planet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Rainforest Conservation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6" y="1446214"/>
            <a:ext cx="8714262" cy="4520793"/>
          </a:xfrm>
          <a:custGeom>
            <a:avLst/>
            <a:gdLst/>
            <a:ahLst/>
            <a:cxnLst/>
            <a:rect l="l" t="t" r="r" b="b"/>
            <a:pathLst>
              <a:path w="8714262" h="4520793">
                <a:moveTo>
                  <a:pt x="0" y="4520793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4520793"/>
                </a:lnTo>
                <a:lnTo>
                  <a:pt x="0" y="452079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Reduce Paper Usage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Encourage double-sided printing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Opt for digital documents when possible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Support Sustainable Products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Choose FSC-certified wood products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Purchase items made from recycled materials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Plant Trees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Participate in tree-planting initiatives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Support reforestation projects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Raise Awareness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Educate others about deforestation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Share information on social media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Advocate for Policy Changes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Support legislation to protect forests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Engage in environmental activism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Rainforest Conservation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584564" y="0"/>
            <a:ext cx="2607436" cy="6858000"/>
          </a:xfrm>
          <a:custGeom>
            <a:avLst/>
            <a:gdLst/>
            <a:ahLst/>
            <a:cxnLst/>
            <a:rect l="l" t="t" r="r" b="b"/>
            <a:pathLst>
              <a:path w="2607436" h="6858000">
                <a:moveTo>
                  <a:pt x="0" y="6858000"/>
                </a:moveTo>
                <a:lnTo>
                  <a:pt x="0" y="0"/>
                </a:lnTo>
                <a:lnTo>
                  <a:pt x="2607436" y="0"/>
                </a:lnTo>
                <a:lnTo>
                  <a:pt x="2607436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7331" r="3733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4037" y="0"/>
            <a:ext cx="8714262" cy="1130300"/>
          </a:xfrm>
          <a:custGeom>
            <a:avLst/>
            <a:gdLst/>
            <a:ahLst/>
            <a:cxnLst/>
            <a:rect l="l" t="t" r="r" b="b"/>
            <a:pathLst>
              <a:path w="8714262" h="1130300">
                <a:moveTo>
                  <a:pt x="0" y="1130300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Actions to Protect Forests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801098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058635" y="1446214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Interactive Classroom Display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058636" y="2066145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Engage students by creating a vibrant rainforest display in the classroom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Showcase the diversity of plant and animal life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30586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Rainforest Conservation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058635" y="3878568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Comparative Visuals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058636" y="4498499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Use visuals like before-and-after images of deforested areas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Help students visualize the effects of human activities on the rainforest ecosystem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578900" y="1446214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Role-Playing Activities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578901" y="2066145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Encourage students to participate in role-playing scenarios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Understand the impact of deforestation on different stakeholders like animals, indigenous communities, and the environment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578900" y="3878568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Storytelling Elements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578901" y="4498499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Incorporate storytelling with visuals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Convey the interconnectedness of all living beings in the rainforest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Highlight the importance of conservation efforts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2607436" cy="6858000"/>
          </a:xfrm>
          <a:custGeom>
            <a:avLst/>
            <a:gdLst/>
            <a:ahLst/>
            <a:cxnLst/>
            <a:rect l="l" t="t" r="r" b="b"/>
            <a:pathLst>
              <a:path w="2607436" h="6858000">
                <a:moveTo>
                  <a:pt x="0" y="6858000"/>
                </a:moveTo>
                <a:lnTo>
                  <a:pt x="0" y="0"/>
                </a:lnTo>
                <a:lnTo>
                  <a:pt x="2607436" y="0"/>
                </a:lnTo>
                <a:lnTo>
                  <a:pt x="2607436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7331" r="3733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058637" y="0"/>
            <a:ext cx="8714262" cy="1130300"/>
          </a:xfrm>
          <a:custGeom>
            <a:avLst/>
            <a:gdLst/>
            <a:ahLst/>
            <a:cxnLst/>
            <a:rect l="l" t="t" r="r" b="b"/>
            <a:pathLst>
              <a:path w="8714262" h="1130300">
                <a:moveTo>
                  <a:pt x="0" y="1130300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Visual Aids in Environmental Education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1212153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5" y="2948639"/>
            <a:ext cx="2231136" cy="2231136"/>
          </a:xfrm>
          <a:custGeom>
            <a:avLst/>
            <a:gdLst/>
            <a:ahLst/>
            <a:cxnLst/>
            <a:rect l="l" t="t" r="r" b="b"/>
            <a:pathLst>
              <a:path w="2231136" h="2231136">
                <a:moveTo>
                  <a:pt x="0" y="1115568"/>
                </a:moveTo>
                <a:cubicBezTo>
                  <a:pt x="0" y="499457"/>
                  <a:pt x="499457" y="0"/>
                  <a:pt x="1115568" y="0"/>
                </a:cubicBezTo>
                <a:cubicBezTo>
                  <a:pt x="1731679" y="0"/>
                  <a:pt x="2231136" y="499457"/>
                  <a:pt x="2231136" y="1115568"/>
                </a:cubicBezTo>
                <a:cubicBezTo>
                  <a:pt x="2231136" y="1731679"/>
                  <a:pt x="1731679" y="2231136"/>
                  <a:pt x="1115568" y="2231136"/>
                </a:cubicBezTo>
                <a:cubicBezTo>
                  <a:pt x="499457" y="2231136"/>
                  <a:pt x="0" y="1731679"/>
                  <a:pt x="0" y="111556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2771378" y="2948639"/>
            <a:ext cx="2231136" cy="2231136"/>
          </a:xfrm>
          <a:custGeom>
            <a:avLst/>
            <a:gdLst/>
            <a:ahLst/>
            <a:cxnLst/>
            <a:rect l="l" t="t" r="r" b="b"/>
            <a:pathLst>
              <a:path w="2231136" h="2231136">
                <a:moveTo>
                  <a:pt x="0" y="1115568"/>
                </a:moveTo>
                <a:cubicBezTo>
                  <a:pt x="0" y="499457"/>
                  <a:pt x="499457" y="0"/>
                  <a:pt x="1115568" y="0"/>
                </a:cubicBezTo>
                <a:cubicBezTo>
                  <a:pt x="1731679" y="0"/>
                  <a:pt x="2231136" y="499457"/>
                  <a:pt x="2231136" y="1115568"/>
                </a:cubicBezTo>
                <a:cubicBezTo>
                  <a:pt x="2231136" y="1731679"/>
                  <a:pt x="1731679" y="2231136"/>
                  <a:pt x="1115568" y="2231136"/>
                </a:cubicBezTo>
                <a:cubicBezTo>
                  <a:pt x="499457" y="2231136"/>
                  <a:pt x="0" y="1731679"/>
                  <a:pt x="0" y="111556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998721" y="2948639"/>
            <a:ext cx="2231136" cy="2231136"/>
          </a:xfrm>
          <a:custGeom>
            <a:avLst/>
            <a:gdLst/>
            <a:ahLst/>
            <a:cxnLst/>
            <a:rect l="l" t="t" r="r" b="b"/>
            <a:pathLst>
              <a:path w="2231136" h="2231136">
                <a:moveTo>
                  <a:pt x="0" y="1115568"/>
                </a:moveTo>
                <a:cubicBezTo>
                  <a:pt x="0" y="499457"/>
                  <a:pt x="499457" y="0"/>
                  <a:pt x="1115568" y="0"/>
                </a:cubicBezTo>
                <a:cubicBezTo>
                  <a:pt x="1731679" y="0"/>
                  <a:pt x="2231136" y="499457"/>
                  <a:pt x="2231136" y="1115568"/>
                </a:cubicBezTo>
                <a:cubicBezTo>
                  <a:pt x="2231136" y="1731679"/>
                  <a:pt x="1731679" y="2231136"/>
                  <a:pt x="1115568" y="2231136"/>
                </a:cubicBezTo>
                <a:cubicBezTo>
                  <a:pt x="499457" y="2231136"/>
                  <a:pt x="0" y="1731679"/>
                  <a:pt x="0" y="111556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Rainforest Conservation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44037" y="0"/>
            <a:ext cx="11103928" cy="1130300"/>
          </a:xfrm>
          <a:custGeom>
            <a:avLst/>
            <a:gdLst/>
            <a:ahLst/>
            <a:cxnLst/>
            <a:rect l="l" t="t" r="r" b="b"/>
            <a:pathLst>
              <a:path w="11103928" h="1130300">
                <a:moveTo>
                  <a:pt x="0" y="1130300"/>
                </a:moveTo>
                <a:lnTo>
                  <a:pt x="0" y="0"/>
                </a:lnTo>
                <a:lnTo>
                  <a:pt x="11103928" y="0"/>
                </a:lnTo>
                <a:lnTo>
                  <a:pt x="11103928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Storytelling in Environmental Lessons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293843" y="253168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01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521186" y="253168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748529" y="253168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90923" y="3764603"/>
            <a:ext cx="1737360" cy="914400"/>
          </a:xfrm>
          <a:custGeom>
            <a:avLst/>
            <a:gdLst/>
            <a:ahLst/>
            <a:cxnLst/>
            <a:rect l="l" t="t" r="r" b="b"/>
            <a:pathLst>
              <a:path w="1737360" h="914400">
                <a:moveTo>
                  <a:pt x="0" y="9144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Introduce the concept of deforestation in the Amazon rainforest.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226064" y="2948639"/>
            <a:ext cx="2231136" cy="2231136"/>
          </a:xfrm>
          <a:custGeom>
            <a:avLst/>
            <a:gdLst/>
            <a:ahLst/>
            <a:cxnLst/>
            <a:rect l="l" t="t" r="r" b="b"/>
            <a:pathLst>
              <a:path w="2231136" h="2231136">
                <a:moveTo>
                  <a:pt x="0" y="1115568"/>
                </a:moveTo>
                <a:cubicBezTo>
                  <a:pt x="0" y="499457"/>
                  <a:pt x="499457" y="0"/>
                  <a:pt x="1115568" y="0"/>
                </a:cubicBezTo>
                <a:cubicBezTo>
                  <a:pt x="1731679" y="0"/>
                  <a:pt x="2231136" y="499457"/>
                  <a:pt x="2231136" y="1115568"/>
                </a:cubicBezTo>
                <a:cubicBezTo>
                  <a:pt x="2231136" y="1731679"/>
                  <a:pt x="1731679" y="2231136"/>
                  <a:pt x="1115568" y="2231136"/>
                </a:cubicBezTo>
                <a:cubicBezTo>
                  <a:pt x="499457" y="2231136"/>
                  <a:pt x="0" y="1731679"/>
                  <a:pt x="0" y="111556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975872" y="253168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04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9453405" y="2948639"/>
            <a:ext cx="2231136" cy="2231136"/>
          </a:xfrm>
          <a:custGeom>
            <a:avLst/>
            <a:gdLst/>
            <a:ahLst/>
            <a:cxnLst/>
            <a:rect l="l" t="t" r="r" b="b"/>
            <a:pathLst>
              <a:path w="2231136" h="2231136">
                <a:moveTo>
                  <a:pt x="0" y="1115568"/>
                </a:moveTo>
                <a:cubicBezTo>
                  <a:pt x="0" y="499457"/>
                  <a:pt x="499457" y="0"/>
                  <a:pt x="1115568" y="0"/>
                </a:cubicBezTo>
                <a:cubicBezTo>
                  <a:pt x="1731679" y="0"/>
                  <a:pt x="2231136" y="499457"/>
                  <a:pt x="2231136" y="1115568"/>
                </a:cubicBezTo>
                <a:cubicBezTo>
                  <a:pt x="2231136" y="1731679"/>
                  <a:pt x="1731679" y="2231136"/>
                  <a:pt x="1115568" y="2231136"/>
                </a:cubicBezTo>
                <a:cubicBezTo>
                  <a:pt x="499457" y="2231136"/>
                  <a:pt x="0" y="1731679"/>
                  <a:pt x="0" y="111556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90923" y="3398218"/>
            <a:ext cx="1737360" cy="274320"/>
          </a:xfrm>
          <a:custGeom>
            <a:avLst/>
            <a:gdLst/>
            <a:ahLst/>
            <a:cxnLst/>
            <a:rect l="l" t="t" r="r" b="b"/>
            <a:pathLst>
              <a:path w="1737360" h="274320">
                <a:moveTo>
                  <a:pt x="0" y="2743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49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Introduction to Deforestation</a:t>
            </a:r>
            <a:endParaRPr lang="en-US" sz="1049" dirty="0"/>
          </a:p>
        </p:txBody>
      </p:sp>
      <p:sp>
        <p:nvSpPr>
          <p:cNvPr id="19" name="Text 17"/>
          <p:cNvSpPr/>
          <p:nvPr/>
        </p:nvSpPr>
        <p:spPr>
          <a:xfrm>
            <a:off x="3018266" y="3764603"/>
            <a:ext cx="1737360" cy="914400"/>
          </a:xfrm>
          <a:custGeom>
            <a:avLst/>
            <a:gdLst/>
            <a:ahLst/>
            <a:cxnLst/>
            <a:rect l="l" t="t" r="r" b="b"/>
            <a:pathLst>
              <a:path w="1737360" h="914400">
                <a:moveTo>
                  <a:pt x="0" y="9144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Explain why trees are crucial for our planet's health and biodiversity.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018266" y="3398218"/>
            <a:ext cx="1737360" cy="274320"/>
          </a:xfrm>
          <a:custGeom>
            <a:avLst/>
            <a:gdLst/>
            <a:ahLst/>
            <a:cxnLst/>
            <a:rect l="l" t="t" r="r" b="b"/>
            <a:pathLst>
              <a:path w="1737360" h="274320">
                <a:moveTo>
                  <a:pt x="0" y="2743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Importance of Trees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245609" y="3764603"/>
            <a:ext cx="1737360" cy="914400"/>
          </a:xfrm>
          <a:custGeom>
            <a:avLst/>
            <a:gdLst/>
            <a:ahLst/>
            <a:cxnLst/>
            <a:rect l="l" t="t" r="r" b="b"/>
            <a:pathLst>
              <a:path w="1737360" h="914400">
                <a:moveTo>
                  <a:pt x="0" y="9144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Discuss how deforestation impacts the environment, climate, and wildlife.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245609" y="3398218"/>
            <a:ext cx="1737360" cy="274320"/>
          </a:xfrm>
          <a:custGeom>
            <a:avLst/>
            <a:gdLst/>
            <a:ahLst/>
            <a:cxnLst/>
            <a:rect l="l" t="t" r="r" b="b"/>
            <a:pathLst>
              <a:path w="1737360" h="274320">
                <a:moveTo>
                  <a:pt x="0" y="2743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Effects of Deforestation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472952" y="3764603"/>
            <a:ext cx="1737360" cy="914400"/>
          </a:xfrm>
          <a:custGeom>
            <a:avLst/>
            <a:gdLst/>
            <a:ahLst/>
            <a:cxnLst/>
            <a:rect l="l" t="t" r="r" b="b"/>
            <a:pathLst>
              <a:path w="1737360" h="914400">
                <a:moveTo>
                  <a:pt x="0" y="9144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Explore ways in which we can help protect forests and combat deforestation.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472952" y="3398218"/>
            <a:ext cx="1737360" cy="274320"/>
          </a:xfrm>
          <a:custGeom>
            <a:avLst/>
            <a:gdLst/>
            <a:ahLst/>
            <a:cxnLst/>
            <a:rect l="l" t="t" r="r" b="b"/>
            <a:pathLst>
              <a:path w="1737360" h="274320">
                <a:moveTo>
                  <a:pt x="0" y="2743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Actions for Protection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9700293" y="3764603"/>
            <a:ext cx="1737360" cy="914400"/>
          </a:xfrm>
          <a:custGeom>
            <a:avLst/>
            <a:gdLst/>
            <a:ahLst/>
            <a:cxnLst/>
            <a:rect l="l" t="t" r="r" b="b"/>
            <a:pathLst>
              <a:path w="1737360" h="914400">
                <a:moveTo>
                  <a:pt x="0" y="9144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Engage students through visual aids, storytelling, and hands-on activities.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9700293" y="3398218"/>
            <a:ext cx="1737360" cy="274320"/>
          </a:xfrm>
          <a:custGeom>
            <a:avLst/>
            <a:gdLst/>
            <a:ahLst/>
            <a:cxnLst/>
            <a:rect l="l" t="t" r="r" b="b"/>
            <a:pathLst>
              <a:path w="1737360" h="274320">
                <a:moveTo>
                  <a:pt x="0" y="2743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Interactive Learning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10199420" y="253168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05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5" y="2014855"/>
            <a:ext cx="2788920" cy="2788920"/>
          </a:xfrm>
          <a:custGeom>
            <a:avLst/>
            <a:gdLst/>
            <a:ahLst/>
            <a:cxnLst/>
            <a:rect l="l" t="t" r="r" b="b"/>
            <a:pathLst>
              <a:path w="2788920" h="2788920">
                <a:moveTo>
                  <a:pt x="0" y="1394460"/>
                </a:moveTo>
                <a:cubicBezTo>
                  <a:pt x="0" y="624321"/>
                  <a:pt x="624321" y="0"/>
                  <a:pt x="1394460" y="0"/>
                </a:cubicBezTo>
                <a:cubicBezTo>
                  <a:pt x="2164599" y="0"/>
                  <a:pt x="2788920" y="624321"/>
                  <a:pt x="2788920" y="1394460"/>
                </a:cubicBezTo>
                <a:cubicBezTo>
                  <a:pt x="2788920" y="2164599"/>
                  <a:pt x="2164599" y="2788920"/>
                  <a:pt x="1394460" y="2788920"/>
                </a:cubicBezTo>
                <a:cubicBezTo>
                  <a:pt x="624321" y="2788920"/>
                  <a:pt x="0" y="2164599"/>
                  <a:pt x="0" y="13944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32955" y="2014855"/>
            <a:ext cx="2788920" cy="2788920"/>
          </a:xfrm>
          <a:custGeom>
            <a:avLst/>
            <a:gdLst/>
            <a:ahLst/>
            <a:cxnLst/>
            <a:rect l="l" t="t" r="r" b="b"/>
            <a:pathLst>
              <a:path w="2788920" h="2788920">
                <a:moveTo>
                  <a:pt x="0" y="1394460"/>
                </a:moveTo>
                <a:cubicBezTo>
                  <a:pt x="0" y="624321"/>
                  <a:pt x="624321" y="0"/>
                  <a:pt x="1394460" y="0"/>
                </a:cubicBezTo>
                <a:cubicBezTo>
                  <a:pt x="2164599" y="0"/>
                  <a:pt x="2788920" y="624321"/>
                  <a:pt x="2788920" y="1394460"/>
                </a:cubicBezTo>
                <a:cubicBezTo>
                  <a:pt x="2788920" y="2164599"/>
                  <a:pt x="2164599" y="2788920"/>
                  <a:pt x="1394460" y="2788920"/>
                </a:cubicBezTo>
                <a:cubicBezTo>
                  <a:pt x="624321" y="2788920"/>
                  <a:pt x="0" y="2164599"/>
                  <a:pt x="0" y="13944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115845" y="2014855"/>
            <a:ext cx="2788920" cy="2788920"/>
          </a:xfrm>
          <a:custGeom>
            <a:avLst/>
            <a:gdLst/>
            <a:ahLst/>
            <a:cxnLst/>
            <a:rect l="l" t="t" r="r" b="b"/>
            <a:pathLst>
              <a:path w="2788920" h="2788920">
                <a:moveTo>
                  <a:pt x="0" y="1394460"/>
                </a:moveTo>
                <a:cubicBezTo>
                  <a:pt x="0" y="624321"/>
                  <a:pt x="624321" y="0"/>
                  <a:pt x="1394460" y="0"/>
                </a:cubicBezTo>
                <a:cubicBezTo>
                  <a:pt x="2164599" y="0"/>
                  <a:pt x="2788920" y="624321"/>
                  <a:pt x="2788920" y="1394460"/>
                </a:cubicBezTo>
                <a:cubicBezTo>
                  <a:pt x="2788920" y="2164599"/>
                  <a:pt x="2164599" y="2788920"/>
                  <a:pt x="1394460" y="2788920"/>
                </a:cubicBezTo>
                <a:cubicBezTo>
                  <a:pt x="624321" y="2788920"/>
                  <a:pt x="0" y="2164599"/>
                  <a:pt x="0" y="13944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Rainforest Conservation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44037" y="0"/>
            <a:ext cx="11103928" cy="1130300"/>
          </a:xfrm>
          <a:custGeom>
            <a:avLst/>
            <a:gdLst/>
            <a:ahLst/>
            <a:cxnLst/>
            <a:rect l="l" t="t" r="r" b="b"/>
            <a:pathLst>
              <a:path w="11103928" h="1130300">
                <a:moveTo>
                  <a:pt x="0" y="1130300"/>
                </a:moveTo>
                <a:lnTo>
                  <a:pt x="0" y="0"/>
                </a:lnTo>
                <a:lnTo>
                  <a:pt x="11103928" y="0"/>
                </a:lnTo>
                <a:lnTo>
                  <a:pt x="11103928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Simplifying Scientific Concepts for Kids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86935" y="2769235"/>
            <a:ext cx="2103120" cy="1280160"/>
          </a:xfrm>
          <a:custGeom>
            <a:avLst/>
            <a:gdLst/>
            <a:ahLst/>
            <a:cxnLst/>
            <a:rect l="l" t="t" r="r" b="b"/>
            <a:pathLst>
              <a:path w="2103120" h="1280160">
                <a:moveTo>
                  <a:pt x="0" y="128016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Explain why trees are important for our planet</a:t>
            </a:r>
            <a:endParaRPr lang="en-US" sz="12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Use visuals to show how trees provide oxygen and homes for animals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675855" y="2769235"/>
            <a:ext cx="2103120" cy="1280160"/>
          </a:xfrm>
          <a:custGeom>
            <a:avLst/>
            <a:gdLst/>
            <a:ahLst/>
            <a:cxnLst/>
            <a:rect l="l" t="t" r="r" b="b"/>
            <a:pathLst>
              <a:path w="2103120" h="1280160">
                <a:moveTo>
                  <a:pt x="0" y="128016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Define deforestation in simple terms</a:t>
            </a:r>
            <a:endParaRPr lang="en-US" sz="12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Discuss how cutting down trees affects the environment and animals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458745" y="2769235"/>
            <a:ext cx="2103120" cy="1280160"/>
          </a:xfrm>
          <a:custGeom>
            <a:avLst/>
            <a:gdLst/>
            <a:ahLst/>
            <a:cxnLst/>
            <a:rect l="l" t="t" r="r" b="b"/>
            <a:pathLst>
              <a:path w="2103120" h="1280160">
                <a:moveTo>
                  <a:pt x="0" y="128016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Teach kids about ways to help protect forests</a:t>
            </a:r>
            <a:endParaRPr lang="en-US" sz="12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Encourage them to plant trees or participate in conservation activities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904765" y="2014855"/>
            <a:ext cx="2788920" cy="2788920"/>
          </a:xfrm>
          <a:custGeom>
            <a:avLst/>
            <a:gdLst/>
            <a:ahLst/>
            <a:cxnLst/>
            <a:rect l="l" t="t" r="r" b="b"/>
            <a:pathLst>
              <a:path w="2788920" h="2788920">
                <a:moveTo>
                  <a:pt x="0" y="1394460"/>
                </a:moveTo>
                <a:cubicBezTo>
                  <a:pt x="0" y="624321"/>
                  <a:pt x="624321" y="0"/>
                  <a:pt x="1394460" y="0"/>
                </a:cubicBezTo>
                <a:cubicBezTo>
                  <a:pt x="2164599" y="0"/>
                  <a:pt x="2788920" y="624321"/>
                  <a:pt x="2788920" y="1394460"/>
                </a:cubicBezTo>
                <a:cubicBezTo>
                  <a:pt x="2788920" y="2164599"/>
                  <a:pt x="2164599" y="2788920"/>
                  <a:pt x="1394460" y="2788920"/>
                </a:cubicBezTo>
                <a:cubicBezTo>
                  <a:pt x="624321" y="2788920"/>
                  <a:pt x="0" y="2164599"/>
                  <a:pt x="0" y="13944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247665" y="2769235"/>
            <a:ext cx="2103120" cy="1280160"/>
          </a:xfrm>
          <a:custGeom>
            <a:avLst/>
            <a:gdLst/>
            <a:ahLst/>
            <a:cxnLst/>
            <a:rect l="l" t="t" r="r" b="b"/>
            <a:pathLst>
              <a:path w="2103120" h="1280160">
                <a:moveTo>
                  <a:pt x="0" y="128016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Show the relationship between trees, animals, and humans</a:t>
            </a:r>
            <a:endParaRPr lang="en-US" sz="12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Use storytelling elements to engage young minds in environmental conservation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44035" y="201485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01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3332955" y="201485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115845" y="201485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03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904765" y="201485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04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6" y="1446214"/>
            <a:ext cx="8714262" cy="4520793"/>
          </a:xfrm>
          <a:custGeom>
            <a:avLst/>
            <a:gdLst/>
            <a:ahLst/>
            <a:cxnLst/>
            <a:rect l="l" t="t" r="r" b="b"/>
            <a:pathLst>
              <a:path w="8714262" h="4520793">
                <a:moveTo>
                  <a:pt x="0" y="4520793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4520793"/>
                </a:lnTo>
                <a:lnTo>
                  <a:pt x="0" y="452079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Trees provide oxygen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Trees produce oxygen through photosynthesis, which is essential for the survival of animals and humans.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Animals rely on trees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Trees offer shelter and food sources for various animal species, creating a habitat for wildlife.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People benefit from trees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Trees are used for building materials, medicine, and other resources that support human life.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Deforestation disrupts balance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Cutting down trees leads to habitat loss for animals and affects the livelihoods of indigenous communities.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Conservation efforts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Protecting trees helps preserve animal habitats and supports the well-being of local communities.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Rainforest Conservation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584564" y="0"/>
            <a:ext cx="2607436" cy="6858000"/>
          </a:xfrm>
          <a:custGeom>
            <a:avLst/>
            <a:gdLst/>
            <a:ahLst/>
            <a:cxnLst/>
            <a:rect l="l" t="t" r="r" b="b"/>
            <a:pathLst>
              <a:path w="2607436" h="6858000">
                <a:moveTo>
                  <a:pt x="0" y="6858000"/>
                </a:moveTo>
                <a:lnTo>
                  <a:pt x="0" y="0"/>
                </a:lnTo>
                <a:lnTo>
                  <a:pt x="2607436" y="0"/>
                </a:lnTo>
                <a:lnTo>
                  <a:pt x="2607436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7331" r="3733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4037" y="0"/>
            <a:ext cx="8714262" cy="1130300"/>
          </a:xfrm>
          <a:custGeom>
            <a:avLst/>
            <a:gdLst/>
            <a:ahLst/>
            <a:cxnLst/>
            <a:rect l="l" t="t" r="r" b="b"/>
            <a:pathLst>
              <a:path w="8714262" h="1130300">
                <a:moveTo>
                  <a:pt x="0" y="1130300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Connection Between Trees, Animals, and People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801098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058635" y="1446214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Understanding the Importance of Trees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058636" y="2066145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Trees provide oxygen for us to breathe.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Trees are homes for many animals and insects.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30586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Rainforest Conservation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058635" y="3878568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Actions to Protect Forests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058636" y="4498499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Planting trees helps in reforestation efforts.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Supporting sustainable logging practices can help preserve forests.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578900" y="1446214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Effects of Deforestation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578901" y="2066145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Deforestation leads to loss of habitats for animals.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It contributes to climate change and global warming.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578900" y="3878568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Developing Empathy for Environmental Conservation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578901" y="4498499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Encouraging empathy towards nature helps in understanding the importance of conservation.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Teaching children to respect and care for the environment fosters a sense of responsibility.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2607436" cy="6858000"/>
          </a:xfrm>
          <a:custGeom>
            <a:avLst/>
            <a:gdLst/>
            <a:ahLst/>
            <a:cxnLst/>
            <a:rect l="l" t="t" r="r" b="b"/>
            <a:pathLst>
              <a:path w="2607436" h="6858000">
                <a:moveTo>
                  <a:pt x="0" y="6858000"/>
                </a:moveTo>
                <a:lnTo>
                  <a:pt x="0" y="0"/>
                </a:lnTo>
                <a:lnTo>
                  <a:pt x="2607436" y="0"/>
                </a:lnTo>
                <a:lnTo>
                  <a:pt x="2607436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9307" r="3930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058637" y="0"/>
            <a:ext cx="8714262" cy="1130300"/>
          </a:xfrm>
          <a:custGeom>
            <a:avLst/>
            <a:gdLst/>
            <a:ahLst/>
            <a:cxnLst/>
            <a:rect l="l" t="t" r="r" b="b"/>
            <a:pathLst>
              <a:path w="8714262" h="1130300">
                <a:moveTo>
                  <a:pt x="0" y="1130300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Empathy for Environmental Conservation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1212153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5" y="2948639"/>
            <a:ext cx="2231136" cy="2231136"/>
          </a:xfrm>
          <a:custGeom>
            <a:avLst/>
            <a:gdLst/>
            <a:ahLst/>
            <a:cxnLst/>
            <a:rect l="l" t="t" r="r" b="b"/>
            <a:pathLst>
              <a:path w="2231136" h="2231136">
                <a:moveTo>
                  <a:pt x="0" y="1115568"/>
                </a:moveTo>
                <a:cubicBezTo>
                  <a:pt x="0" y="499457"/>
                  <a:pt x="499457" y="0"/>
                  <a:pt x="1115568" y="0"/>
                </a:cubicBezTo>
                <a:cubicBezTo>
                  <a:pt x="1731679" y="0"/>
                  <a:pt x="2231136" y="499457"/>
                  <a:pt x="2231136" y="1115568"/>
                </a:cubicBezTo>
                <a:cubicBezTo>
                  <a:pt x="2231136" y="1731679"/>
                  <a:pt x="1731679" y="2231136"/>
                  <a:pt x="1115568" y="2231136"/>
                </a:cubicBezTo>
                <a:cubicBezTo>
                  <a:pt x="499457" y="2231136"/>
                  <a:pt x="0" y="1731679"/>
                  <a:pt x="0" y="111556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2771378" y="2948639"/>
            <a:ext cx="2231136" cy="2231136"/>
          </a:xfrm>
          <a:custGeom>
            <a:avLst/>
            <a:gdLst/>
            <a:ahLst/>
            <a:cxnLst/>
            <a:rect l="l" t="t" r="r" b="b"/>
            <a:pathLst>
              <a:path w="2231136" h="2231136">
                <a:moveTo>
                  <a:pt x="0" y="1115568"/>
                </a:moveTo>
                <a:cubicBezTo>
                  <a:pt x="0" y="499457"/>
                  <a:pt x="499457" y="0"/>
                  <a:pt x="1115568" y="0"/>
                </a:cubicBezTo>
                <a:cubicBezTo>
                  <a:pt x="1731679" y="0"/>
                  <a:pt x="2231136" y="499457"/>
                  <a:pt x="2231136" y="1115568"/>
                </a:cubicBezTo>
                <a:cubicBezTo>
                  <a:pt x="2231136" y="1731679"/>
                  <a:pt x="1731679" y="2231136"/>
                  <a:pt x="1115568" y="2231136"/>
                </a:cubicBezTo>
                <a:cubicBezTo>
                  <a:pt x="499457" y="2231136"/>
                  <a:pt x="0" y="1731679"/>
                  <a:pt x="0" y="111556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998721" y="2948639"/>
            <a:ext cx="2231136" cy="2231136"/>
          </a:xfrm>
          <a:custGeom>
            <a:avLst/>
            <a:gdLst/>
            <a:ahLst/>
            <a:cxnLst/>
            <a:rect l="l" t="t" r="r" b="b"/>
            <a:pathLst>
              <a:path w="2231136" h="2231136">
                <a:moveTo>
                  <a:pt x="0" y="1115568"/>
                </a:moveTo>
                <a:cubicBezTo>
                  <a:pt x="0" y="499457"/>
                  <a:pt x="499457" y="0"/>
                  <a:pt x="1115568" y="0"/>
                </a:cubicBezTo>
                <a:cubicBezTo>
                  <a:pt x="1731679" y="0"/>
                  <a:pt x="2231136" y="499457"/>
                  <a:pt x="2231136" y="1115568"/>
                </a:cubicBezTo>
                <a:cubicBezTo>
                  <a:pt x="2231136" y="1731679"/>
                  <a:pt x="1731679" y="2231136"/>
                  <a:pt x="1115568" y="2231136"/>
                </a:cubicBezTo>
                <a:cubicBezTo>
                  <a:pt x="499457" y="2231136"/>
                  <a:pt x="0" y="1731679"/>
                  <a:pt x="0" y="111556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Rainforest Conservation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44037" y="0"/>
            <a:ext cx="11103928" cy="1130300"/>
          </a:xfrm>
          <a:custGeom>
            <a:avLst/>
            <a:gdLst/>
            <a:ahLst/>
            <a:cxnLst/>
            <a:rect l="l" t="t" r="r" b="b"/>
            <a:pathLst>
              <a:path w="11103928" h="1130300">
                <a:moveTo>
                  <a:pt x="0" y="1130300"/>
                </a:moveTo>
                <a:lnTo>
                  <a:pt x="0" y="0"/>
                </a:lnTo>
                <a:lnTo>
                  <a:pt x="11103928" y="0"/>
                </a:lnTo>
                <a:lnTo>
                  <a:pt x="11103928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Relatable Comparisons in Education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293843" y="253168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01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521186" y="253168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748529" y="253168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90923" y="3764603"/>
            <a:ext cx="1737360" cy="914400"/>
          </a:xfrm>
          <a:custGeom>
            <a:avLst/>
            <a:gdLst/>
            <a:ahLst/>
            <a:cxnLst/>
            <a:rect l="l" t="t" r="r" b="b"/>
            <a:pathLst>
              <a:path w="1737360" h="914400">
                <a:moveTo>
                  <a:pt x="0" y="9144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Introduce the concept of deforestation in the Amazon rainforest.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226064" y="2948639"/>
            <a:ext cx="2231136" cy="2231136"/>
          </a:xfrm>
          <a:custGeom>
            <a:avLst/>
            <a:gdLst/>
            <a:ahLst/>
            <a:cxnLst/>
            <a:rect l="l" t="t" r="r" b="b"/>
            <a:pathLst>
              <a:path w="2231136" h="2231136">
                <a:moveTo>
                  <a:pt x="0" y="1115568"/>
                </a:moveTo>
                <a:cubicBezTo>
                  <a:pt x="0" y="499457"/>
                  <a:pt x="499457" y="0"/>
                  <a:pt x="1115568" y="0"/>
                </a:cubicBezTo>
                <a:cubicBezTo>
                  <a:pt x="1731679" y="0"/>
                  <a:pt x="2231136" y="499457"/>
                  <a:pt x="2231136" y="1115568"/>
                </a:cubicBezTo>
                <a:cubicBezTo>
                  <a:pt x="2231136" y="1731679"/>
                  <a:pt x="1731679" y="2231136"/>
                  <a:pt x="1115568" y="2231136"/>
                </a:cubicBezTo>
                <a:cubicBezTo>
                  <a:pt x="499457" y="2231136"/>
                  <a:pt x="0" y="1731679"/>
                  <a:pt x="0" y="111556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975872" y="253168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04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9453405" y="2948639"/>
            <a:ext cx="2231136" cy="2231136"/>
          </a:xfrm>
          <a:custGeom>
            <a:avLst/>
            <a:gdLst/>
            <a:ahLst/>
            <a:cxnLst/>
            <a:rect l="l" t="t" r="r" b="b"/>
            <a:pathLst>
              <a:path w="2231136" h="2231136">
                <a:moveTo>
                  <a:pt x="0" y="1115568"/>
                </a:moveTo>
                <a:cubicBezTo>
                  <a:pt x="0" y="499457"/>
                  <a:pt x="499457" y="0"/>
                  <a:pt x="1115568" y="0"/>
                </a:cubicBezTo>
                <a:cubicBezTo>
                  <a:pt x="1731679" y="0"/>
                  <a:pt x="2231136" y="499457"/>
                  <a:pt x="2231136" y="1115568"/>
                </a:cubicBezTo>
                <a:cubicBezTo>
                  <a:pt x="2231136" y="1731679"/>
                  <a:pt x="1731679" y="2231136"/>
                  <a:pt x="1115568" y="2231136"/>
                </a:cubicBezTo>
                <a:cubicBezTo>
                  <a:pt x="499457" y="2231136"/>
                  <a:pt x="0" y="1731679"/>
                  <a:pt x="0" y="111556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90923" y="3398218"/>
            <a:ext cx="1737360" cy="274320"/>
          </a:xfrm>
          <a:custGeom>
            <a:avLst/>
            <a:gdLst/>
            <a:ahLst/>
            <a:cxnLst/>
            <a:rect l="l" t="t" r="r" b="b"/>
            <a:pathLst>
              <a:path w="1737360" h="274320">
                <a:moveTo>
                  <a:pt x="0" y="2743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49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Introduction to Deforestation</a:t>
            </a:r>
            <a:endParaRPr lang="en-US" sz="1049" dirty="0"/>
          </a:p>
        </p:txBody>
      </p:sp>
      <p:sp>
        <p:nvSpPr>
          <p:cNvPr id="19" name="Text 17"/>
          <p:cNvSpPr/>
          <p:nvPr/>
        </p:nvSpPr>
        <p:spPr>
          <a:xfrm>
            <a:off x="3018266" y="3764603"/>
            <a:ext cx="1737360" cy="914400"/>
          </a:xfrm>
          <a:custGeom>
            <a:avLst/>
            <a:gdLst/>
            <a:ahLst/>
            <a:cxnLst/>
            <a:rect l="l" t="t" r="r" b="b"/>
            <a:pathLst>
              <a:path w="1737360" h="914400">
                <a:moveTo>
                  <a:pt x="0" y="9144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Explain why trees are crucial for our planet's health and balance.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018266" y="3398218"/>
            <a:ext cx="1737360" cy="274320"/>
          </a:xfrm>
          <a:custGeom>
            <a:avLst/>
            <a:gdLst/>
            <a:ahLst/>
            <a:cxnLst/>
            <a:rect l="l" t="t" r="r" b="b"/>
            <a:pathLst>
              <a:path w="1737360" h="274320">
                <a:moveTo>
                  <a:pt x="0" y="2743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Importance of Trees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245609" y="3764603"/>
            <a:ext cx="1737360" cy="914400"/>
          </a:xfrm>
          <a:custGeom>
            <a:avLst/>
            <a:gdLst/>
            <a:ahLst/>
            <a:cxnLst/>
            <a:rect l="l" t="t" r="r" b="b"/>
            <a:pathLst>
              <a:path w="1737360" h="914400">
                <a:moveTo>
                  <a:pt x="0" y="9144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Discuss how deforestation impacts the environment, animals, and people.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245609" y="3398218"/>
            <a:ext cx="1737360" cy="274320"/>
          </a:xfrm>
          <a:custGeom>
            <a:avLst/>
            <a:gdLst/>
            <a:ahLst/>
            <a:cxnLst/>
            <a:rect l="l" t="t" r="r" b="b"/>
            <a:pathLst>
              <a:path w="1737360" h="274320">
                <a:moveTo>
                  <a:pt x="0" y="2743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Effects of Deforestation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472952" y="3764603"/>
            <a:ext cx="1737360" cy="914400"/>
          </a:xfrm>
          <a:custGeom>
            <a:avLst/>
            <a:gdLst/>
            <a:ahLst/>
            <a:cxnLst/>
            <a:rect l="l" t="t" r="r" b="b"/>
            <a:pathLst>
              <a:path w="1737360" h="914400">
                <a:moveTo>
                  <a:pt x="0" y="9144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Explore ways in which we can help protect forests and combat deforestation.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472952" y="3398218"/>
            <a:ext cx="1737360" cy="274320"/>
          </a:xfrm>
          <a:custGeom>
            <a:avLst/>
            <a:gdLst/>
            <a:ahLst/>
            <a:cxnLst/>
            <a:rect l="l" t="t" r="r" b="b"/>
            <a:pathLst>
              <a:path w="1737360" h="274320">
                <a:moveTo>
                  <a:pt x="0" y="2743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Actions for Protection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9700293" y="3764603"/>
            <a:ext cx="1737360" cy="914400"/>
          </a:xfrm>
          <a:custGeom>
            <a:avLst/>
            <a:gdLst/>
            <a:ahLst/>
            <a:cxnLst/>
            <a:rect l="l" t="t" r="r" b="b"/>
            <a:pathLst>
              <a:path w="1737360" h="914400">
                <a:moveTo>
                  <a:pt x="0" y="9144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Highlight the interdependence of trees, animals, and humans in the ecosystem.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9700293" y="3398218"/>
            <a:ext cx="1737360" cy="274320"/>
          </a:xfrm>
          <a:custGeom>
            <a:avLst/>
            <a:gdLst/>
            <a:ahLst/>
            <a:cxnLst/>
            <a:rect l="l" t="t" r="r" b="b"/>
            <a:pathLst>
              <a:path w="1737360" h="274320">
                <a:moveTo>
                  <a:pt x="0" y="2743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Connection Between Trees, Animals, and People</a:t>
            </a:r>
            <a:endParaRPr lang="en-US" sz="885" dirty="0"/>
          </a:p>
        </p:txBody>
      </p:sp>
      <p:sp>
        <p:nvSpPr>
          <p:cNvPr id="27" name="Text 25"/>
          <p:cNvSpPr/>
          <p:nvPr/>
        </p:nvSpPr>
        <p:spPr>
          <a:xfrm>
            <a:off x="10199420" y="253168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05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5" y="2014855"/>
            <a:ext cx="2788920" cy="2788920"/>
          </a:xfrm>
          <a:custGeom>
            <a:avLst/>
            <a:gdLst/>
            <a:ahLst/>
            <a:cxnLst/>
            <a:rect l="l" t="t" r="r" b="b"/>
            <a:pathLst>
              <a:path w="2788920" h="2788920">
                <a:moveTo>
                  <a:pt x="0" y="1394460"/>
                </a:moveTo>
                <a:cubicBezTo>
                  <a:pt x="0" y="624321"/>
                  <a:pt x="624321" y="0"/>
                  <a:pt x="1394460" y="0"/>
                </a:cubicBezTo>
                <a:cubicBezTo>
                  <a:pt x="2164599" y="0"/>
                  <a:pt x="2788920" y="624321"/>
                  <a:pt x="2788920" y="1394460"/>
                </a:cubicBezTo>
                <a:cubicBezTo>
                  <a:pt x="2788920" y="2164599"/>
                  <a:pt x="2164599" y="2788920"/>
                  <a:pt x="1394460" y="2788920"/>
                </a:cubicBezTo>
                <a:cubicBezTo>
                  <a:pt x="624321" y="2788920"/>
                  <a:pt x="0" y="2164599"/>
                  <a:pt x="0" y="13944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32955" y="2014855"/>
            <a:ext cx="2788920" cy="2788920"/>
          </a:xfrm>
          <a:custGeom>
            <a:avLst/>
            <a:gdLst/>
            <a:ahLst/>
            <a:cxnLst/>
            <a:rect l="l" t="t" r="r" b="b"/>
            <a:pathLst>
              <a:path w="2788920" h="2788920">
                <a:moveTo>
                  <a:pt x="0" y="1394460"/>
                </a:moveTo>
                <a:cubicBezTo>
                  <a:pt x="0" y="624321"/>
                  <a:pt x="624321" y="0"/>
                  <a:pt x="1394460" y="0"/>
                </a:cubicBezTo>
                <a:cubicBezTo>
                  <a:pt x="2164599" y="0"/>
                  <a:pt x="2788920" y="624321"/>
                  <a:pt x="2788920" y="1394460"/>
                </a:cubicBezTo>
                <a:cubicBezTo>
                  <a:pt x="2788920" y="2164599"/>
                  <a:pt x="2164599" y="2788920"/>
                  <a:pt x="1394460" y="2788920"/>
                </a:cubicBezTo>
                <a:cubicBezTo>
                  <a:pt x="624321" y="2788920"/>
                  <a:pt x="0" y="2164599"/>
                  <a:pt x="0" y="13944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115845" y="2014855"/>
            <a:ext cx="2788920" cy="2788920"/>
          </a:xfrm>
          <a:custGeom>
            <a:avLst/>
            <a:gdLst/>
            <a:ahLst/>
            <a:cxnLst/>
            <a:rect l="l" t="t" r="r" b="b"/>
            <a:pathLst>
              <a:path w="2788920" h="2788920">
                <a:moveTo>
                  <a:pt x="0" y="1394460"/>
                </a:moveTo>
                <a:cubicBezTo>
                  <a:pt x="0" y="624321"/>
                  <a:pt x="624321" y="0"/>
                  <a:pt x="1394460" y="0"/>
                </a:cubicBezTo>
                <a:cubicBezTo>
                  <a:pt x="2164599" y="0"/>
                  <a:pt x="2788920" y="624321"/>
                  <a:pt x="2788920" y="1394460"/>
                </a:cubicBezTo>
                <a:cubicBezTo>
                  <a:pt x="2788920" y="2164599"/>
                  <a:pt x="2164599" y="2788920"/>
                  <a:pt x="1394460" y="2788920"/>
                </a:cubicBezTo>
                <a:cubicBezTo>
                  <a:pt x="624321" y="2788920"/>
                  <a:pt x="0" y="2164599"/>
                  <a:pt x="0" y="13944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Rainforest Conservation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44037" y="0"/>
            <a:ext cx="11103928" cy="1130300"/>
          </a:xfrm>
          <a:custGeom>
            <a:avLst/>
            <a:gdLst/>
            <a:ahLst/>
            <a:cxnLst/>
            <a:rect l="l" t="t" r="r" b="b"/>
            <a:pathLst>
              <a:path w="11103928" h="1130300">
                <a:moveTo>
                  <a:pt x="0" y="1130300"/>
                </a:moveTo>
                <a:lnTo>
                  <a:pt x="0" y="0"/>
                </a:lnTo>
                <a:lnTo>
                  <a:pt x="11103928" y="0"/>
                </a:lnTo>
                <a:lnTo>
                  <a:pt x="11103928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Rainforest as a Habitat for Animals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86935" y="2769235"/>
            <a:ext cx="2103120" cy="1280160"/>
          </a:xfrm>
          <a:custGeom>
            <a:avLst/>
            <a:gdLst/>
            <a:ahLst/>
            <a:cxnLst/>
            <a:rect l="l" t="t" r="r" b="b"/>
            <a:pathLst>
              <a:path w="2103120" h="1280160">
                <a:moveTo>
                  <a:pt x="0" y="128016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 rainforest is home to a vast array of animal species, including jaguars, sloths, toucans, and tree frogs.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675855" y="2769235"/>
            <a:ext cx="2103120" cy="1280160"/>
          </a:xfrm>
          <a:custGeom>
            <a:avLst/>
            <a:gdLst/>
            <a:ahLst/>
            <a:cxnLst/>
            <a:rect l="l" t="t" r="r" b="b"/>
            <a:pathLst>
              <a:path w="2103120" h="1280160">
                <a:moveTo>
                  <a:pt x="0" y="128016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Animals in the rainforest rely on each other for survival, creating a complex food chain where each species plays a vital role.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458745" y="2769235"/>
            <a:ext cx="2103120" cy="1280160"/>
          </a:xfrm>
          <a:custGeom>
            <a:avLst/>
            <a:gdLst/>
            <a:ahLst/>
            <a:cxnLst/>
            <a:rect l="l" t="t" r="r" b="b"/>
            <a:pathLst>
              <a:path w="2103120" h="1280160">
                <a:moveTo>
                  <a:pt x="0" y="128016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Many rainforest animals have evolved special characteristics to thrive in their habitat, such as camouflage, strong claws, or the ability to glide through the canopy.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904765" y="2014855"/>
            <a:ext cx="2788920" cy="2788920"/>
          </a:xfrm>
          <a:custGeom>
            <a:avLst/>
            <a:gdLst/>
            <a:ahLst/>
            <a:cxnLst/>
            <a:rect l="l" t="t" r="r" b="b"/>
            <a:pathLst>
              <a:path w="2788920" h="2788920">
                <a:moveTo>
                  <a:pt x="0" y="1394460"/>
                </a:moveTo>
                <a:cubicBezTo>
                  <a:pt x="0" y="624321"/>
                  <a:pt x="624321" y="0"/>
                  <a:pt x="1394460" y="0"/>
                </a:cubicBezTo>
                <a:cubicBezTo>
                  <a:pt x="2164599" y="0"/>
                  <a:pt x="2788920" y="624321"/>
                  <a:pt x="2788920" y="1394460"/>
                </a:cubicBezTo>
                <a:cubicBezTo>
                  <a:pt x="2788920" y="2164599"/>
                  <a:pt x="2164599" y="2788920"/>
                  <a:pt x="1394460" y="2788920"/>
                </a:cubicBezTo>
                <a:cubicBezTo>
                  <a:pt x="624321" y="2788920"/>
                  <a:pt x="0" y="2164599"/>
                  <a:pt x="0" y="13944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247665" y="2769235"/>
            <a:ext cx="2103120" cy="1280160"/>
          </a:xfrm>
          <a:custGeom>
            <a:avLst/>
            <a:gdLst/>
            <a:ahLst/>
            <a:cxnLst/>
            <a:rect l="l" t="t" r="r" b="b"/>
            <a:pathLst>
              <a:path w="2103120" h="1280160">
                <a:moveTo>
                  <a:pt x="0" y="128016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Due to deforestation and habitat loss, many rainforest animals are facing extinction, highlighting the urgent need for conservation efforts.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44035" y="201485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01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3332955" y="201485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115845" y="201485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03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904765" y="201485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058635" y="1446214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Importance of Trees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058636" y="2066145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Trees provide oxygen for us to breathe.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Trees offer habitats for animals to live in.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30586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Rainforest Conservation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058635" y="3878568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Actions for Protection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058636" y="4498499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Planting more trees helps combat deforestation.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Supporting sustainable logging practices can preserve forests.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578900" y="1446214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Effects of Deforestation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578901" y="2066145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Deforestation leads to loss of animal habitats.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Deforestation contributes to climate change.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578900" y="3878568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Connecting Trees, Animals, and People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578901" y="4498499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Trees are like homes for animals in the forest.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People rely on forests for resources like wood and medicine.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2607436" cy="6858000"/>
          </a:xfrm>
          <a:custGeom>
            <a:avLst/>
            <a:gdLst/>
            <a:ahLst/>
            <a:cxnLst/>
            <a:rect l="l" t="t" r="r" b="b"/>
            <a:pathLst>
              <a:path w="2607436" h="6858000">
                <a:moveTo>
                  <a:pt x="0" y="6858000"/>
                </a:moveTo>
                <a:lnTo>
                  <a:pt x="0" y="0"/>
                </a:lnTo>
                <a:lnTo>
                  <a:pt x="2607436" y="0"/>
                </a:lnTo>
                <a:lnTo>
                  <a:pt x="2607436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5742" r="3574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058637" y="0"/>
            <a:ext cx="8714262" cy="1130300"/>
          </a:xfrm>
          <a:custGeom>
            <a:avLst/>
            <a:gdLst/>
            <a:ahLst/>
            <a:cxnLst/>
            <a:rect l="l" t="t" r="r" b="b"/>
            <a:pathLst>
              <a:path w="8714262" h="1130300">
                <a:moveTo>
                  <a:pt x="0" y="1130300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Understanding Environmental Impact on Ecosystems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1212153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5" y="2948639"/>
            <a:ext cx="2231136" cy="2231136"/>
          </a:xfrm>
          <a:custGeom>
            <a:avLst/>
            <a:gdLst/>
            <a:ahLst/>
            <a:cxnLst/>
            <a:rect l="l" t="t" r="r" b="b"/>
            <a:pathLst>
              <a:path w="2231136" h="2231136">
                <a:moveTo>
                  <a:pt x="0" y="1115568"/>
                </a:moveTo>
                <a:cubicBezTo>
                  <a:pt x="0" y="499457"/>
                  <a:pt x="499457" y="0"/>
                  <a:pt x="1115568" y="0"/>
                </a:cubicBezTo>
                <a:cubicBezTo>
                  <a:pt x="1731679" y="0"/>
                  <a:pt x="2231136" y="499457"/>
                  <a:pt x="2231136" y="1115568"/>
                </a:cubicBezTo>
                <a:cubicBezTo>
                  <a:pt x="2231136" y="1731679"/>
                  <a:pt x="1731679" y="2231136"/>
                  <a:pt x="1115568" y="2231136"/>
                </a:cubicBezTo>
                <a:cubicBezTo>
                  <a:pt x="499457" y="2231136"/>
                  <a:pt x="0" y="1731679"/>
                  <a:pt x="0" y="111556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2771378" y="2948639"/>
            <a:ext cx="2231136" cy="2231136"/>
          </a:xfrm>
          <a:custGeom>
            <a:avLst/>
            <a:gdLst/>
            <a:ahLst/>
            <a:cxnLst/>
            <a:rect l="l" t="t" r="r" b="b"/>
            <a:pathLst>
              <a:path w="2231136" h="2231136">
                <a:moveTo>
                  <a:pt x="0" y="1115568"/>
                </a:moveTo>
                <a:cubicBezTo>
                  <a:pt x="0" y="499457"/>
                  <a:pt x="499457" y="0"/>
                  <a:pt x="1115568" y="0"/>
                </a:cubicBezTo>
                <a:cubicBezTo>
                  <a:pt x="1731679" y="0"/>
                  <a:pt x="2231136" y="499457"/>
                  <a:pt x="2231136" y="1115568"/>
                </a:cubicBezTo>
                <a:cubicBezTo>
                  <a:pt x="2231136" y="1731679"/>
                  <a:pt x="1731679" y="2231136"/>
                  <a:pt x="1115568" y="2231136"/>
                </a:cubicBezTo>
                <a:cubicBezTo>
                  <a:pt x="499457" y="2231136"/>
                  <a:pt x="0" y="1731679"/>
                  <a:pt x="0" y="111556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998721" y="2948639"/>
            <a:ext cx="2231136" cy="2231136"/>
          </a:xfrm>
          <a:custGeom>
            <a:avLst/>
            <a:gdLst/>
            <a:ahLst/>
            <a:cxnLst/>
            <a:rect l="l" t="t" r="r" b="b"/>
            <a:pathLst>
              <a:path w="2231136" h="2231136">
                <a:moveTo>
                  <a:pt x="0" y="1115568"/>
                </a:moveTo>
                <a:cubicBezTo>
                  <a:pt x="0" y="499457"/>
                  <a:pt x="499457" y="0"/>
                  <a:pt x="1115568" y="0"/>
                </a:cubicBezTo>
                <a:cubicBezTo>
                  <a:pt x="1731679" y="0"/>
                  <a:pt x="2231136" y="499457"/>
                  <a:pt x="2231136" y="1115568"/>
                </a:cubicBezTo>
                <a:cubicBezTo>
                  <a:pt x="2231136" y="1731679"/>
                  <a:pt x="1731679" y="2231136"/>
                  <a:pt x="1115568" y="2231136"/>
                </a:cubicBezTo>
                <a:cubicBezTo>
                  <a:pt x="499457" y="2231136"/>
                  <a:pt x="0" y="1731679"/>
                  <a:pt x="0" y="111556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Rainforest Conservation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44037" y="0"/>
            <a:ext cx="11103928" cy="1130300"/>
          </a:xfrm>
          <a:custGeom>
            <a:avLst/>
            <a:gdLst/>
            <a:ahLst/>
            <a:cxnLst/>
            <a:rect l="l" t="t" r="r" b="b"/>
            <a:pathLst>
              <a:path w="11103928" h="1130300">
                <a:moveTo>
                  <a:pt x="0" y="1130300"/>
                </a:moveTo>
                <a:lnTo>
                  <a:pt x="0" y="0"/>
                </a:lnTo>
                <a:lnTo>
                  <a:pt x="11103928" y="0"/>
                </a:lnTo>
                <a:lnTo>
                  <a:pt x="11103928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Creating a Classroom Rainforest Display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293843" y="253168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01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521186" y="253168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748529" y="253168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90923" y="3764603"/>
            <a:ext cx="1737360" cy="914400"/>
          </a:xfrm>
          <a:custGeom>
            <a:avLst/>
            <a:gdLst/>
            <a:ahLst/>
            <a:cxnLst/>
            <a:rect l="l" t="t" r="r" b="b"/>
            <a:pathLst>
              <a:path w="1737360" h="914400">
                <a:moveTo>
                  <a:pt x="0" y="9144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680"/>
              </a:spcBef>
              <a:buNone/>
            </a:pPr>
            <a:r>
              <a:rPr lang="en-US" sz="816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Green construction paper</a:t>
            </a:r>
            <a:endParaRPr lang="en-US" sz="816" dirty="0"/>
          </a:p>
          <a:p>
            <a:pPr algn="ctr" marL="0" indent="0">
              <a:lnSpc>
                <a:spcPct val="90000"/>
              </a:lnSpc>
              <a:spcBef>
                <a:spcPts val="680"/>
              </a:spcBef>
              <a:buNone/>
            </a:pPr>
            <a:r>
              <a:rPr lang="en-US" sz="816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Cardboard boxes</a:t>
            </a:r>
            <a:endParaRPr lang="en-US" sz="816" dirty="0"/>
          </a:p>
          <a:p>
            <a:pPr algn="ctr" marL="0" indent="0">
              <a:lnSpc>
                <a:spcPct val="90000"/>
              </a:lnSpc>
              <a:spcBef>
                <a:spcPts val="680"/>
              </a:spcBef>
              <a:buNone/>
            </a:pPr>
            <a:r>
              <a:rPr lang="en-US" sz="816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Scissors</a:t>
            </a:r>
            <a:endParaRPr lang="en-US" sz="816" dirty="0"/>
          </a:p>
          <a:p>
            <a:pPr algn="ctr" marL="0" indent="0">
              <a:lnSpc>
                <a:spcPct val="90000"/>
              </a:lnSpc>
              <a:spcBef>
                <a:spcPts val="680"/>
              </a:spcBef>
              <a:buNone/>
            </a:pPr>
            <a:r>
              <a:rPr lang="en-US" sz="816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Markers</a:t>
            </a:r>
            <a:endParaRPr lang="en-US" sz="816" dirty="0"/>
          </a:p>
          <a:p>
            <a:pPr algn="ctr" marL="0" indent="0">
              <a:lnSpc>
                <a:spcPct val="90000"/>
              </a:lnSpc>
              <a:spcBef>
                <a:spcPts val="680"/>
              </a:spcBef>
              <a:buNone/>
            </a:pPr>
            <a:r>
              <a:rPr lang="en-US" sz="816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Toy animals</a:t>
            </a:r>
            <a:endParaRPr lang="en-US" sz="816" dirty="0"/>
          </a:p>
        </p:txBody>
      </p:sp>
      <p:sp>
        <p:nvSpPr>
          <p:cNvPr id="15" name="Text 13"/>
          <p:cNvSpPr/>
          <p:nvPr/>
        </p:nvSpPr>
        <p:spPr>
          <a:xfrm>
            <a:off x="7226064" y="2948639"/>
            <a:ext cx="2231136" cy="2231136"/>
          </a:xfrm>
          <a:custGeom>
            <a:avLst/>
            <a:gdLst/>
            <a:ahLst/>
            <a:cxnLst/>
            <a:rect l="l" t="t" r="r" b="b"/>
            <a:pathLst>
              <a:path w="2231136" h="2231136">
                <a:moveTo>
                  <a:pt x="0" y="1115568"/>
                </a:moveTo>
                <a:cubicBezTo>
                  <a:pt x="0" y="499457"/>
                  <a:pt x="499457" y="0"/>
                  <a:pt x="1115568" y="0"/>
                </a:cubicBezTo>
                <a:cubicBezTo>
                  <a:pt x="1731679" y="0"/>
                  <a:pt x="2231136" y="499457"/>
                  <a:pt x="2231136" y="1115568"/>
                </a:cubicBezTo>
                <a:cubicBezTo>
                  <a:pt x="2231136" y="1731679"/>
                  <a:pt x="1731679" y="2231136"/>
                  <a:pt x="1115568" y="2231136"/>
                </a:cubicBezTo>
                <a:cubicBezTo>
                  <a:pt x="499457" y="2231136"/>
                  <a:pt x="0" y="1731679"/>
                  <a:pt x="0" y="111556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975872" y="253168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04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9453405" y="2948639"/>
            <a:ext cx="2231136" cy="2231136"/>
          </a:xfrm>
          <a:custGeom>
            <a:avLst/>
            <a:gdLst/>
            <a:ahLst/>
            <a:cxnLst/>
            <a:rect l="l" t="t" r="r" b="b"/>
            <a:pathLst>
              <a:path w="2231136" h="2231136">
                <a:moveTo>
                  <a:pt x="0" y="1115568"/>
                </a:moveTo>
                <a:cubicBezTo>
                  <a:pt x="0" y="499457"/>
                  <a:pt x="499457" y="0"/>
                  <a:pt x="1115568" y="0"/>
                </a:cubicBezTo>
                <a:cubicBezTo>
                  <a:pt x="1731679" y="0"/>
                  <a:pt x="2231136" y="499457"/>
                  <a:pt x="2231136" y="1115568"/>
                </a:cubicBezTo>
                <a:cubicBezTo>
                  <a:pt x="2231136" y="1731679"/>
                  <a:pt x="1731679" y="2231136"/>
                  <a:pt x="1115568" y="2231136"/>
                </a:cubicBezTo>
                <a:cubicBezTo>
                  <a:pt x="499457" y="2231136"/>
                  <a:pt x="0" y="1731679"/>
                  <a:pt x="0" y="111556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90923" y="3398218"/>
            <a:ext cx="1737360" cy="274320"/>
          </a:xfrm>
          <a:custGeom>
            <a:avLst/>
            <a:gdLst/>
            <a:ahLst/>
            <a:cxnLst/>
            <a:rect l="l" t="t" r="r" b="b"/>
            <a:pathLst>
              <a:path w="1737360" h="274320">
                <a:moveTo>
                  <a:pt x="0" y="2743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Gather Materials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018266" y="3764603"/>
            <a:ext cx="1737360" cy="914400"/>
          </a:xfrm>
          <a:custGeom>
            <a:avLst/>
            <a:gdLst/>
            <a:ahLst/>
            <a:cxnLst/>
            <a:rect l="l" t="t" r="r" b="b"/>
            <a:pathLst>
              <a:path w="1737360" h="914400">
                <a:moveTo>
                  <a:pt x="0" y="9144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726"/>
              </a:spcBef>
              <a:buNone/>
            </a:pPr>
            <a:r>
              <a:rPr lang="en-US" sz="872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Cut out tree shapes from green paper</a:t>
            </a:r>
            <a:endParaRPr lang="en-US" sz="872" dirty="0"/>
          </a:p>
          <a:p>
            <a:pPr algn="ctr" marL="0" indent="0">
              <a:lnSpc>
                <a:spcPct val="90000"/>
              </a:lnSpc>
              <a:spcBef>
                <a:spcPts val="726"/>
              </a:spcBef>
              <a:buNone/>
            </a:pPr>
            <a:r>
              <a:rPr lang="en-US" sz="872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Attach them to cardboard for stability</a:t>
            </a:r>
            <a:endParaRPr lang="en-US" sz="872" dirty="0"/>
          </a:p>
          <a:p>
            <a:pPr algn="ctr" marL="0" indent="0">
              <a:lnSpc>
                <a:spcPct val="90000"/>
              </a:lnSpc>
              <a:spcBef>
                <a:spcPts val="726"/>
              </a:spcBef>
              <a:buNone/>
            </a:pPr>
            <a:r>
              <a:rPr lang="en-US" sz="872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Decorate with markers to add details</a:t>
            </a:r>
            <a:endParaRPr lang="en-US" sz="872" dirty="0"/>
          </a:p>
        </p:txBody>
      </p:sp>
      <p:sp>
        <p:nvSpPr>
          <p:cNvPr id="20" name="Text 18"/>
          <p:cNvSpPr/>
          <p:nvPr/>
        </p:nvSpPr>
        <p:spPr>
          <a:xfrm>
            <a:off x="3018266" y="3398218"/>
            <a:ext cx="1737360" cy="274320"/>
          </a:xfrm>
          <a:custGeom>
            <a:avLst/>
            <a:gdLst/>
            <a:ahLst/>
            <a:cxnLst/>
            <a:rect l="l" t="t" r="r" b="b"/>
            <a:pathLst>
              <a:path w="1737360" h="274320">
                <a:moveTo>
                  <a:pt x="0" y="2743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Create Trees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245609" y="3764603"/>
            <a:ext cx="1737360" cy="914400"/>
          </a:xfrm>
          <a:custGeom>
            <a:avLst/>
            <a:gdLst/>
            <a:ahLst/>
            <a:cxnLst/>
            <a:rect l="l" t="t" r="r" b="b"/>
            <a:pathLst>
              <a:path w="1737360" h="914400">
                <a:moveTo>
                  <a:pt x="0" y="9144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726"/>
              </a:spcBef>
              <a:buNone/>
            </a:pPr>
            <a:r>
              <a:rPr lang="en-US" sz="872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Use cardboard boxes as homes for toy animals</a:t>
            </a:r>
            <a:endParaRPr lang="en-US" sz="872" dirty="0"/>
          </a:p>
          <a:p>
            <a:pPr algn="ctr" marL="0" indent="0">
              <a:lnSpc>
                <a:spcPct val="90000"/>
              </a:lnSpc>
              <a:spcBef>
                <a:spcPts val="726"/>
              </a:spcBef>
              <a:buNone/>
            </a:pPr>
            <a:r>
              <a:rPr lang="en-US" sz="872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Add leaves and branches for a realistic touch</a:t>
            </a:r>
            <a:endParaRPr lang="en-US" sz="872" dirty="0"/>
          </a:p>
          <a:p>
            <a:pPr algn="ctr" marL="0" indent="0">
              <a:lnSpc>
                <a:spcPct val="90000"/>
              </a:lnSpc>
              <a:spcBef>
                <a:spcPts val="726"/>
              </a:spcBef>
              <a:buNone/>
            </a:pPr>
            <a:r>
              <a:rPr lang="en-US" sz="872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Place animals in their respective habitats</a:t>
            </a:r>
            <a:endParaRPr lang="en-US" sz="872" dirty="0"/>
          </a:p>
        </p:txBody>
      </p:sp>
      <p:sp>
        <p:nvSpPr>
          <p:cNvPr id="22" name="Text 20"/>
          <p:cNvSpPr/>
          <p:nvPr/>
        </p:nvSpPr>
        <p:spPr>
          <a:xfrm>
            <a:off x="5245609" y="3398218"/>
            <a:ext cx="1737360" cy="274320"/>
          </a:xfrm>
          <a:custGeom>
            <a:avLst/>
            <a:gdLst/>
            <a:ahLst/>
            <a:cxnLst/>
            <a:rect l="l" t="t" r="r" b="b"/>
            <a:pathLst>
              <a:path w="1737360" h="274320">
                <a:moveTo>
                  <a:pt x="0" y="2743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Build Animal Habitats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472952" y="3764603"/>
            <a:ext cx="1737360" cy="914400"/>
          </a:xfrm>
          <a:custGeom>
            <a:avLst/>
            <a:gdLst/>
            <a:ahLst/>
            <a:cxnLst/>
            <a:rect l="l" t="t" r="r" b="b"/>
            <a:pathLst>
              <a:path w="1737360" h="914400">
                <a:moveTo>
                  <a:pt x="0" y="9144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727"/>
              </a:spcBef>
              <a:buNone/>
            </a:pPr>
            <a:r>
              <a:rPr lang="en-US" sz="872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Explain how trees provide homes for animals</a:t>
            </a:r>
            <a:endParaRPr lang="en-US" sz="872" dirty="0"/>
          </a:p>
          <a:p>
            <a:pPr algn="ctr" marL="0" indent="0">
              <a:lnSpc>
                <a:spcPct val="90000"/>
              </a:lnSpc>
              <a:spcBef>
                <a:spcPts val="727"/>
              </a:spcBef>
              <a:buNone/>
            </a:pPr>
            <a:r>
              <a:rPr lang="en-US" sz="872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Emphasize the interconnectedness of the rainforest ecosystem</a:t>
            </a:r>
            <a:endParaRPr lang="en-US" sz="872" dirty="0"/>
          </a:p>
          <a:p>
            <a:pPr algn="ctr" marL="0" indent="0">
              <a:lnSpc>
                <a:spcPct val="90000"/>
              </a:lnSpc>
              <a:spcBef>
                <a:spcPts val="727"/>
              </a:spcBef>
              <a:buNone/>
            </a:pPr>
            <a:r>
              <a:rPr lang="en-US" sz="872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Encourage students to think about conservation efforts</a:t>
            </a:r>
            <a:endParaRPr lang="en-US" sz="872" dirty="0"/>
          </a:p>
        </p:txBody>
      </p:sp>
      <p:sp>
        <p:nvSpPr>
          <p:cNvPr id="24" name="Text 22"/>
          <p:cNvSpPr/>
          <p:nvPr/>
        </p:nvSpPr>
        <p:spPr>
          <a:xfrm>
            <a:off x="7472952" y="3398218"/>
            <a:ext cx="1737360" cy="274320"/>
          </a:xfrm>
          <a:custGeom>
            <a:avLst/>
            <a:gdLst/>
            <a:ahLst/>
            <a:cxnLst/>
            <a:rect l="l" t="t" r="r" b="b"/>
            <a:pathLst>
              <a:path w="1737360" h="274320">
                <a:moveTo>
                  <a:pt x="0" y="2743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Discuss Importance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9700293" y="3764603"/>
            <a:ext cx="1737360" cy="914400"/>
          </a:xfrm>
          <a:custGeom>
            <a:avLst/>
            <a:gdLst/>
            <a:ahLst/>
            <a:cxnLst/>
            <a:rect l="l" t="t" r="r" b="b"/>
            <a:pathLst>
              <a:path w="1737360" h="914400">
                <a:moveTo>
                  <a:pt x="0" y="9144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727"/>
              </a:spcBef>
              <a:buNone/>
            </a:pPr>
            <a:r>
              <a:rPr lang="en-US" sz="872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Let students act out scenarios of animals in the rainforest</a:t>
            </a:r>
            <a:endParaRPr lang="en-US" sz="872" dirty="0"/>
          </a:p>
          <a:p>
            <a:pPr algn="ctr" marL="0" indent="0">
              <a:lnSpc>
                <a:spcPct val="90000"/>
              </a:lnSpc>
              <a:spcBef>
                <a:spcPts val="727"/>
              </a:spcBef>
              <a:buNone/>
            </a:pPr>
            <a:r>
              <a:rPr lang="en-US" sz="872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Discuss the impact of deforestation on their habitats</a:t>
            </a:r>
            <a:endParaRPr lang="en-US" sz="872" dirty="0"/>
          </a:p>
          <a:p>
            <a:pPr algn="ctr" marL="0" indent="0">
              <a:lnSpc>
                <a:spcPct val="90000"/>
              </a:lnSpc>
              <a:spcBef>
                <a:spcPts val="727"/>
              </a:spcBef>
              <a:buNone/>
            </a:pPr>
            <a:r>
              <a:rPr lang="en-US" sz="872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Encourage empathy and understanding through play</a:t>
            </a:r>
            <a:endParaRPr lang="en-US" sz="872" dirty="0"/>
          </a:p>
        </p:txBody>
      </p:sp>
      <p:sp>
        <p:nvSpPr>
          <p:cNvPr id="26" name="Text 24"/>
          <p:cNvSpPr/>
          <p:nvPr/>
        </p:nvSpPr>
        <p:spPr>
          <a:xfrm>
            <a:off x="9700293" y="3398218"/>
            <a:ext cx="1737360" cy="274320"/>
          </a:xfrm>
          <a:custGeom>
            <a:avLst/>
            <a:gdLst/>
            <a:ahLst/>
            <a:cxnLst/>
            <a:rect l="l" t="t" r="r" b="b"/>
            <a:pathLst>
              <a:path w="1737360" h="274320">
                <a:moveTo>
                  <a:pt x="0" y="2743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Engage in Role-Play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10199420" y="253168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05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5" y="2014855"/>
            <a:ext cx="2788920" cy="2788920"/>
          </a:xfrm>
          <a:custGeom>
            <a:avLst/>
            <a:gdLst/>
            <a:ahLst/>
            <a:cxnLst/>
            <a:rect l="l" t="t" r="r" b="b"/>
            <a:pathLst>
              <a:path w="2788920" h="2788920">
                <a:moveTo>
                  <a:pt x="0" y="1394460"/>
                </a:moveTo>
                <a:cubicBezTo>
                  <a:pt x="0" y="624321"/>
                  <a:pt x="624321" y="0"/>
                  <a:pt x="1394460" y="0"/>
                </a:cubicBezTo>
                <a:cubicBezTo>
                  <a:pt x="2164599" y="0"/>
                  <a:pt x="2788920" y="624321"/>
                  <a:pt x="2788920" y="1394460"/>
                </a:cubicBezTo>
                <a:cubicBezTo>
                  <a:pt x="2788920" y="2164599"/>
                  <a:pt x="2164599" y="2788920"/>
                  <a:pt x="1394460" y="2788920"/>
                </a:cubicBezTo>
                <a:cubicBezTo>
                  <a:pt x="624321" y="2788920"/>
                  <a:pt x="0" y="2164599"/>
                  <a:pt x="0" y="13944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32955" y="2014855"/>
            <a:ext cx="2788920" cy="2788920"/>
          </a:xfrm>
          <a:custGeom>
            <a:avLst/>
            <a:gdLst/>
            <a:ahLst/>
            <a:cxnLst/>
            <a:rect l="l" t="t" r="r" b="b"/>
            <a:pathLst>
              <a:path w="2788920" h="2788920">
                <a:moveTo>
                  <a:pt x="0" y="1394460"/>
                </a:moveTo>
                <a:cubicBezTo>
                  <a:pt x="0" y="624321"/>
                  <a:pt x="624321" y="0"/>
                  <a:pt x="1394460" y="0"/>
                </a:cubicBezTo>
                <a:cubicBezTo>
                  <a:pt x="2164599" y="0"/>
                  <a:pt x="2788920" y="624321"/>
                  <a:pt x="2788920" y="1394460"/>
                </a:cubicBezTo>
                <a:cubicBezTo>
                  <a:pt x="2788920" y="2164599"/>
                  <a:pt x="2164599" y="2788920"/>
                  <a:pt x="1394460" y="2788920"/>
                </a:cubicBezTo>
                <a:cubicBezTo>
                  <a:pt x="624321" y="2788920"/>
                  <a:pt x="0" y="2164599"/>
                  <a:pt x="0" y="13944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115845" y="2014855"/>
            <a:ext cx="2788920" cy="2788920"/>
          </a:xfrm>
          <a:custGeom>
            <a:avLst/>
            <a:gdLst/>
            <a:ahLst/>
            <a:cxnLst/>
            <a:rect l="l" t="t" r="r" b="b"/>
            <a:pathLst>
              <a:path w="2788920" h="2788920">
                <a:moveTo>
                  <a:pt x="0" y="1394460"/>
                </a:moveTo>
                <a:cubicBezTo>
                  <a:pt x="0" y="624321"/>
                  <a:pt x="624321" y="0"/>
                  <a:pt x="1394460" y="0"/>
                </a:cubicBezTo>
                <a:cubicBezTo>
                  <a:pt x="2164599" y="0"/>
                  <a:pt x="2788920" y="624321"/>
                  <a:pt x="2788920" y="1394460"/>
                </a:cubicBezTo>
                <a:cubicBezTo>
                  <a:pt x="2788920" y="2164599"/>
                  <a:pt x="2164599" y="2788920"/>
                  <a:pt x="1394460" y="2788920"/>
                </a:cubicBezTo>
                <a:cubicBezTo>
                  <a:pt x="624321" y="2788920"/>
                  <a:pt x="0" y="2164599"/>
                  <a:pt x="0" y="13944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Rainforest Conservation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44037" y="0"/>
            <a:ext cx="11103928" cy="1130300"/>
          </a:xfrm>
          <a:custGeom>
            <a:avLst/>
            <a:gdLst/>
            <a:ahLst/>
            <a:cxnLst/>
            <a:rect l="l" t="t" r="r" b="b"/>
            <a:pathLst>
              <a:path w="11103928" h="1130300">
                <a:moveTo>
                  <a:pt x="0" y="1130300"/>
                </a:moveTo>
                <a:lnTo>
                  <a:pt x="0" y="0"/>
                </a:lnTo>
                <a:lnTo>
                  <a:pt x="11103928" y="0"/>
                </a:lnTo>
                <a:lnTo>
                  <a:pt x="11103928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Role-Play Activities in Environmental Education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86935" y="2769235"/>
            <a:ext cx="2103120" cy="1280160"/>
          </a:xfrm>
          <a:custGeom>
            <a:avLst/>
            <a:gdLst/>
            <a:ahLst/>
            <a:cxnLst/>
            <a:rect l="l" t="t" r="r" b="b"/>
            <a:pathLst>
              <a:path w="2103120" h="1280160">
                <a:moveTo>
                  <a:pt x="0" y="128016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Start by explaining what deforestation is and why it is happening in the Amazon rainforest.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675855" y="2769235"/>
            <a:ext cx="2103120" cy="1280160"/>
          </a:xfrm>
          <a:custGeom>
            <a:avLst/>
            <a:gdLst/>
            <a:ahLst/>
            <a:cxnLst/>
            <a:rect l="l" t="t" r="r" b="b"/>
            <a:pathLst>
              <a:path w="2103120" h="1280160">
                <a:moveTo>
                  <a:pt x="0" y="128016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Divide students into groups and assign roles such as loggers, animals, activists, and trees.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458745" y="2769235"/>
            <a:ext cx="2103120" cy="1280160"/>
          </a:xfrm>
          <a:custGeom>
            <a:avLst/>
            <a:gdLst/>
            <a:ahLst/>
            <a:cxnLst/>
            <a:rect l="l" t="t" r="r" b="b"/>
            <a:pathLst>
              <a:path w="2103120" h="1280160">
                <a:moveTo>
                  <a:pt x="0" y="128016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Encourage students to act out scenarios where loggers cut down trees, animals lose their homes, and activists protest deforestation.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904765" y="2014855"/>
            <a:ext cx="2788920" cy="2788920"/>
          </a:xfrm>
          <a:custGeom>
            <a:avLst/>
            <a:gdLst/>
            <a:ahLst/>
            <a:cxnLst/>
            <a:rect l="l" t="t" r="r" b="b"/>
            <a:pathLst>
              <a:path w="2788920" h="2788920">
                <a:moveTo>
                  <a:pt x="0" y="1394460"/>
                </a:moveTo>
                <a:cubicBezTo>
                  <a:pt x="0" y="624321"/>
                  <a:pt x="624321" y="0"/>
                  <a:pt x="1394460" y="0"/>
                </a:cubicBezTo>
                <a:cubicBezTo>
                  <a:pt x="2164599" y="0"/>
                  <a:pt x="2788920" y="624321"/>
                  <a:pt x="2788920" y="1394460"/>
                </a:cubicBezTo>
                <a:cubicBezTo>
                  <a:pt x="2788920" y="2164599"/>
                  <a:pt x="2164599" y="2788920"/>
                  <a:pt x="1394460" y="2788920"/>
                </a:cubicBezTo>
                <a:cubicBezTo>
                  <a:pt x="624321" y="2788920"/>
                  <a:pt x="0" y="2164599"/>
                  <a:pt x="0" y="13944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247665" y="2769235"/>
            <a:ext cx="2103120" cy="1280160"/>
          </a:xfrm>
          <a:custGeom>
            <a:avLst/>
            <a:gdLst/>
            <a:ahLst/>
            <a:cxnLst/>
            <a:rect l="l" t="t" r="r" b="b"/>
            <a:pathLst>
              <a:path w="2103120" h="1280160">
                <a:moveTo>
                  <a:pt x="0" y="128016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Facilitate a discussion after the role-play to reflect on the impact of deforestation on the environment and brainstorm solutions.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44035" y="201485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01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3332955" y="201485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115845" y="201485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03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904765" y="201485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04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058635" y="1446214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Introduction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058636" y="2066145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727"/>
              </a:spcBef>
              <a:buNone/>
            </a:pPr>
            <a:r>
              <a:rPr lang="en-US" sz="727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Introducing young learners to the environmental issue of deforestation in Brazil's Amazon rainforest.</a:t>
            </a:r>
            <a:endParaRPr lang="en-US" sz="727" dirty="0"/>
          </a:p>
          <a:p>
            <a:pPr algn="l" marL="0" indent="0">
              <a:lnSpc>
                <a:spcPct val="100000"/>
              </a:lnSpc>
              <a:spcBef>
                <a:spcPts val="727"/>
              </a:spcBef>
              <a:buNone/>
            </a:pPr>
            <a:r>
              <a:rPr lang="en-US" sz="727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Engaging lesson with age-appropriate content and hands-on activities.</a:t>
            </a:r>
            <a:endParaRPr lang="en-US" sz="727" dirty="0"/>
          </a:p>
          <a:p>
            <a:pPr algn="l" marL="0" indent="0">
              <a:lnSpc>
                <a:spcPct val="100000"/>
              </a:lnSpc>
              <a:spcBef>
                <a:spcPts val="727"/>
              </a:spcBef>
              <a:buNone/>
            </a:pPr>
            <a:r>
              <a:rPr lang="en-US" sz="727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Focus on the importance of trees, the impact of deforestation on the planet, and actions to protect forests.</a:t>
            </a:r>
            <a:endParaRPr lang="en-US" sz="727" dirty="0"/>
          </a:p>
          <a:p>
            <a:pPr algn="l" marL="0" indent="0">
              <a:lnSpc>
                <a:spcPct val="100000"/>
              </a:lnSpc>
              <a:spcBef>
                <a:spcPts val="727"/>
              </a:spcBef>
              <a:buNone/>
            </a:pPr>
            <a:r>
              <a:rPr lang="en-US" sz="727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Incorporating visual aids, storytelling, and simple scientific concepts for 7-year-olds.</a:t>
            </a:r>
            <a:endParaRPr lang="en-US" sz="727" dirty="0"/>
          </a:p>
          <a:p>
            <a:pPr algn="l" marL="0" indent="0">
              <a:lnSpc>
                <a:spcPct val="100000"/>
              </a:lnSpc>
              <a:spcBef>
                <a:spcPts val="727"/>
              </a:spcBef>
              <a:buNone/>
            </a:pPr>
            <a:r>
              <a:rPr lang="en-US" sz="727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Connecting trees, animals, and people to foster empathy for environmental conservation.</a:t>
            </a:r>
            <a:endParaRPr lang="en-US" sz="727" dirty="0"/>
          </a:p>
          <a:p>
            <a:pPr algn="l" marL="0" indent="0">
              <a:lnSpc>
                <a:spcPct val="100000"/>
              </a:lnSpc>
              <a:spcBef>
                <a:spcPts val="727"/>
              </a:spcBef>
              <a:buNone/>
            </a:pPr>
            <a:r>
              <a:rPr lang="en-US" sz="727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Using relatable comparisons like likening the rainforest to a bustling city for better understanding.</a:t>
            </a:r>
            <a:endParaRPr lang="en-US" sz="727" dirty="0"/>
          </a:p>
        </p:txBody>
      </p:sp>
      <p:sp>
        <p:nvSpPr>
          <p:cNvPr id="6" name="Text 4"/>
          <p:cNvSpPr/>
          <p:nvPr/>
        </p:nvSpPr>
        <p:spPr>
          <a:xfrm>
            <a:off x="30586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Rainforest Conservation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058635" y="3878568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Key Concepts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058636" y="4498499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Why trees are important.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How deforestation affects the planet.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Actions we can take to protect forests.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578900" y="1446214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Interactive Elements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578901" y="2066145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Creating a classroom rainforest display.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Role-playing activities to understand the impact of deforestation.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Hands-on projects to explore the connection between trees, animals, and people.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578900" y="3878568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Takeaway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578901" y="4498499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Developing empathy for environmental conservation at a young age.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2607436" cy="6858000"/>
          </a:xfrm>
          <a:custGeom>
            <a:avLst/>
            <a:gdLst/>
            <a:ahLst/>
            <a:cxnLst/>
            <a:rect l="l" t="t" r="r" b="b"/>
            <a:pathLst>
              <a:path w="2607436" h="6858000">
                <a:moveTo>
                  <a:pt x="0" y="6858000"/>
                </a:moveTo>
                <a:lnTo>
                  <a:pt x="0" y="0"/>
                </a:lnTo>
                <a:lnTo>
                  <a:pt x="2607436" y="0"/>
                </a:lnTo>
                <a:lnTo>
                  <a:pt x="2607436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21485" r="2148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058637" y="0"/>
            <a:ext cx="8714262" cy="1130300"/>
          </a:xfrm>
          <a:custGeom>
            <a:avLst/>
            <a:gdLst/>
            <a:ahLst/>
            <a:cxnLst/>
            <a:rect l="l" t="t" r="r" b="b"/>
            <a:pathLst>
              <a:path w="8714262" h="1130300">
                <a:moveTo>
                  <a:pt x="0" y="1130300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Deforestation in Brazil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1212153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85801" y="2449140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Biodiversity Hotspot</a:t>
            </a:r>
            <a:endParaRPr lang="en-US" sz="1588" dirty="0"/>
          </a:p>
        </p:txBody>
      </p:sp>
      <p:sp>
        <p:nvSpPr>
          <p:cNvPr id="5" name="Text 3"/>
          <p:cNvSpPr/>
          <p:nvPr/>
        </p:nvSpPr>
        <p:spPr>
          <a:xfrm>
            <a:off x="3528689" y="2449140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Carbon Sink</a:t>
            </a:r>
            <a:endParaRPr lang="en-US" sz="1588" dirty="0"/>
          </a:p>
        </p:txBody>
      </p:sp>
      <p:sp>
        <p:nvSpPr>
          <p:cNvPr id="6" name="Text 4"/>
          <p:cNvSpPr/>
          <p:nvPr/>
        </p:nvSpPr>
        <p:spPr>
          <a:xfrm>
            <a:off x="6371577" y="2449140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Indigenous Communities</a:t>
            </a:r>
            <a:endParaRPr lang="en-US" sz="1588" dirty="0"/>
          </a:p>
        </p:txBody>
      </p:sp>
      <p:sp>
        <p:nvSpPr>
          <p:cNvPr id="7" name="Text 5"/>
          <p:cNvSpPr/>
          <p:nvPr/>
        </p:nvSpPr>
        <p:spPr>
          <a:xfrm>
            <a:off x="9214465" y="2449140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Global Impact</a:t>
            </a:r>
            <a:endParaRPr lang="en-US" sz="1588" dirty="0"/>
          </a:p>
        </p:txBody>
      </p:sp>
      <p:sp>
        <p:nvSpPr>
          <p:cNvPr id="8" name="Text 6"/>
          <p:cNvSpPr/>
          <p:nvPr/>
        </p:nvSpPr>
        <p:spPr>
          <a:xfrm>
            <a:off x="685801" y="3895522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Home to millions of plant and animal species. Supports diverse ecosystems and habitats.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528689" y="3895522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Absorbs and stores large amounts of carbon dioxide. Helps mitigate climate change by reducing greenhouse gases.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371577" y="3895522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Provides livelihoods and cultural heritage for indigenous tribes. Traditional knowledge crucial for sustainable forest management.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214465" y="3895522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Affects global weather patterns and water cycles. Plays a vital role in maintaining ecological balance worldwide.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85801" y="2857467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B275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</a:t>
            </a:r>
            <a:endParaRPr lang="en-US" sz="5359" dirty="0"/>
          </a:p>
        </p:txBody>
      </p:sp>
      <p:sp>
        <p:nvSpPr>
          <p:cNvPr id="13" name="Text 11"/>
          <p:cNvSpPr/>
          <p:nvPr/>
        </p:nvSpPr>
        <p:spPr>
          <a:xfrm>
            <a:off x="3528689" y="2857467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B275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2</a:t>
            </a:r>
            <a:endParaRPr lang="en-US" sz="5359" dirty="0"/>
          </a:p>
        </p:txBody>
      </p:sp>
      <p:sp>
        <p:nvSpPr>
          <p:cNvPr id="14" name="Text 12"/>
          <p:cNvSpPr/>
          <p:nvPr/>
        </p:nvSpPr>
        <p:spPr>
          <a:xfrm>
            <a:off x="6371577" y="2857467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B275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3</a:t>
            </a:r>
            <a:endParaRPr lang="en-US" sz="5359" dirty="0"/>
          </a:p>
        </p:txBody>
      </p:sp>
      <p:sp>
        <p:nvSpPr>
          <p:cNvPr id="15" name="Text 13"/>
          <p:cNvSpPr/>
          <p:nvPr/>
        </p:nvSpPr>
        <p:spPr>
          <a:xfrm>
            <a:off x="9214465" y="2857467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B275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4</a:t>
            </a:r>
            <a:endParaRPr lang="en-US" sz="5359" dirty="0"/>
          </a:p>
        </p:txBody>
      </p:sp>
      <p:sp>
        <p:nvSpPr>
          <p:cNvPr id="16" name="Text 14"/>
          <p:cNvSpPr/>
          <p:nvPr/>
        </p:nvSpPr>
        <p:spPr>
          <a:xfrm>
            <a:off x="544037" y="0"/>
            <a:ext cx="11103928" cy="1130300"/>
          </a:xfrm>
          <a:custGeom>
            <a:avLst/>
            <a:gdLst/>
            <a:ahLst/>
            <a:cxnLst/>
            <a:rect l="l" t="t" r="r" b="b"/>
            <a:pathLst>
              <a:path w="11103928" h="1130300">
                <a:moveTo>
                  <a:pt x="0" y="1130300"/>
                </a:moveTo>
                <a:lnTo>
                  <a:pt x="0" y="0"/>
                </a:lnTo>
                <a:lnTo>
                  <a:pt x="11103928" y="0"/>
                </a:lnTo>
                <a:lnTo>
                  <a:pt x="11103928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Amazon Rainforest: A Crucial Ecosystem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Rainforest Conservation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6" y="1446214"/>
            <a:ext cx="8714262" cy="4520793"/>
          </a:xfrm>
          <a:custGeom>
            <a:avLst/>
            <a:gdLst/>
            <a:ahLst/>
            <a:cxnLst/>
            <a:rect l="l" t="t" r="r" b="b"/>
            <a:pathLst>
              <a:path w="8714262" h="4520793">
                <a:moveTo>
                  <a:pt x="0" y="4520793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4520793"/>
                </a:lnTo>
                <a:lnTo>
                  <a:pt x="0" y="452079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Lesson Introduction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Introduces young learners to the crucial environmental topic of deforestation in Brazil's Amazon rainforest.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Age-Appropriate Content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Presents information in a way that is suitable and understandable for 7-year-olds.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Hands-On Activities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Engages students through interactive activities to enhance learning experience.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Understanding Importance of Trees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Helps students grasp why trees are important for the environment and our planet.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Effects of Deforestation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Explains how deforestation impacts the environment and biodiversity.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Rainforest Conservation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584564" y="0"/>
            <a:ext cx="2607436" cy="6858000"/>
          </a:xfrm>
          <a:custGeom>
            <a:avLst/>
            <a:gdLst/>
            <a:ahLst/>
            <a:cxnLst/>
            <a:rect l="l" t="t" r="r" b="b"/>
            <a:pathLst>
              <a:path w="2607436" h="6858000">
                <a:moveTo>
                  <a:pt x="0" y="6858000"/>
                </a:moveTo>
                <a:lnTo>
                  <a:pt x="0" y="0"/>
                </a:lnTo>
                <a:lnTo>
                  <a:pt x="2607436" y="0"/>
                </a:lnTo>
                <a:lnTo>
                  <a:pt x="2607436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7272" r="3727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4037" y="0"/>
            <a:ext cx="8714262" cy="1130300"/>
          </a:xfrm>
          <a:custGeom>
            <a:avLst/>
            <a:gdLst/>
            <a:ahLst/>
            <a:cxnLst/>
            <a:rect l="l" t="t" r="r" b="b"/>
            <a:pathLst>
              <a:path w="8714262" h="1130300">
                <a:moveTo>
                  <a:pt x="0" y="1130300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Engaging Young Learners in Environmental Topics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801098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5" y="2014855"/>
            <a:ext cx="2788920" cy="2788920"/>
          </a:xfrm>
          <a:custGeom>
            <a:avLst/>
            <a:gdLst/>
            <a:ahLst/>
            <a:cxnLst/>
            <a:rect l="l" t="t" r="r" b="b"/>
            <a:pathLst>
              <a:path w="2788920" h="2788920">
                <a:moveTo>
                  <a:pt x="0" y="1394460"/>
                </a:moveTo>
                <a:cubicBezTo>
                  <a:pt x="0" y="624321"/>
                  <a:pt x="624321" y="0"/>
                  <a:pt x="1394460" y="0"/>
                </a:cubicBezTo>
                <a:cubicBezTo>
                  <a:pt x="2164599" y="0"/>
                  <a:pt x="2788920" y="624321"/>
                  <a:pt x="2788920" y="1394460"/>
                </a:cubicBezTo>
                <a:cubicBezTo>
                  <a:pt x="2788920" y="2164599"/>
                  <a:pt x="2164599" y="2788920"/>
                  <a:pt x="1394460" y="2788920"/>
                </a:cubicBezTo>
                <a:cubicBezTo>
                  <a:pt x="624321" y="2788920"/>
                  <a:pt x="0" y="2164599"/>
                  <a:pt x="0" y="13944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32955" y="2014855"/>
            <a:ext cx="2788920" cy="2788920"/>
          </a:xfrm>
          <a:custGeom>
            <a:avLst/>
            <a:gdLst/>
            <a:ahLst/>
            <a:cxnLst/>
            <a:rect l="l" t="t" r="r" b="b"/>
            <a:pathLst>
              <a:path w="2788920" h="2788920">
                <a:moveTo>
                  <a:pt x="0" y="1394460"/>
                </a:moveTo>
                <a:cubicBezTo>
                  <a:pt x="0" y="624321"/>
                  <a:pt x="624321" y="0"/>
                  <a:pt x="1394460" y="0"/>
                </a:cubicBezTo>
                <a:cubicBezTo>
                  <a:pt x="2164599" y="0"/>
                  <a:pt x="2788920" y="624321"/>
                  <a:pt x="2788920" y="1394460"/>
                </a:cubicBezTo>
                <a:cubicBezTo>
                  <a:pt x="2788920" y="2164599"/>
                  <a:pt x="2164599" y="2788920"/>
                  <a:pt x="1394460" y="2788920"/>
                </a:cubicBezTo>
                <a:cubicBezTo>
                  <a:pt x="624321" y="2788920"/>
                  <a:pt x="0" y="2164599"/>
                  <a:pt x="0" y="13944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115845" y="2014855"/>
            <a:ext cx="2788920" cy="2788920"/>
          </a:xfrm>
          <a:custGeom>
            <a:avLst/>
            <a:gdLst/>
            <a:ahLst/>
            <a:cxnLst/>
            <a:rect l="l" t="t" r="r" b="b"/>
            <a:pathLst>
              <a:path w="2788920" h="2788920">
                <a:moveTo>
                  <a:pt x="0" y="1394460"/>
                </a:moveTo>
                <a:cubicBezTo>
                  <a:pt x="0" y="624321"/>
                  <a:pt x="624321" y="0"/>
                  <a:pt x="1394460" y="0"/>
                </a:cubicBezTo>
                <a:cubicBezTo>
                  <a:pt x="2164599" y="0"/>
                  <a:pt x="2788920" y="624321"/>
                  <a:pt x="2788920" y="1394460"/>
                </a:cubicBezTo>
                <a:cubicBezTo>
                  <a:pt x="2788920" y="2164599"/>
                  <a:pt x="2164599" y="2788920"/>
                  <a:pt x="1394460" y="2788920"/>
                </a:cubicBezTo>
                <a:cubicBezTo>
                  <a:pt x="624321" y="2788920"/>
                  <a:pt x="0" y="2164599"/>
                  <a:pt x="0" y="13944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Rainforest Conservation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44037" y="0"/>
            <a:ext cx="11103928" cy="1130300"/>
          </a:xfrm>
          <a:custGeom>
            <a:avLst/>
            <a:gdLst/>
            <a:ahLst/>
            <a:cxnLst/>
            <a:rect l="l" t="t" r="r" b="b"/>
            <a:pathLst>
              <a:path w="11103928" h="1130300">
                <a:moveTo>
                  <a:pt x="0" y="1130300"/>
                </a:moveTo>
                <a:lnTo>
                  <a:pt x="0" y="0"/>
                </a:lnTo>
                <a:lnTo>
                  <a:pt x="11103928" y="0"/>
                </a:lnTo>
                <a:lnTo>
                  <a:pt x="11103928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Hands-On Activities for Environmental Learning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86935" y="2769235"/>
            <a:ext cx="2103120" cy="1280160"/>
          </a:xfrm>
          <a:custGeom>
            <a:avLst/>
            <a:gdLst/>
            <a:ahLst/>
            <a:cxnLst/>
            <a:rect l="l" t="t" r="r" b="b"/>
            <a:pathLst>
              <a:path w="2103120" h="1280160">
                <a:moveTo>
                  <a:pt x="0" y="128016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Students will work together to design and build a mini rainforest display using recycled materials.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675855" y="2769235"/>
            <a:ext cx="2103120" cy="1280160"/>
          </a:xfrm>
          <a:custGeom>
            <a:avLst/>
            <a:gdLst/>
            <a:ahLst/>
            <a:cxnLst/>
            <a:rect l="l" t="t" r="r" b="b"/>
            <a:pathLst>
              <a:path w="2103120" h="1280160">
                <a:moveTo>
                  <a:pt x="0" y="128016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Engage students in a role-play activity where they act out the impact of deforestation on animals and communities in the rainforest.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458745" y="2769235"/>
            <a:ext cx="2103120" cy="1280160"/>
          </a:xfrm>
          <a:custGeom>
            <a:avLst/>
            <a:gdLst/>
            <a:ahLst/>
            <a:cxnLst/>
            <a:rect l="l" t="t" r="r" b="b"/>
            <a:pathLst>
              <a:path w="2103120" h="1280160">
                <a:moveTo>
                  <a:pt x="0" y="128016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Organize a tree planting activity in the schoolyard or a local green space to emphasize the importance of reforestation.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904765" y="2014855"/>
            <a:ext cx="2788920" cy="2788920"/>
          </a:xfrm>
          <a:custGeom>
            <a:avLst/>
            <a:gdLst/>
            <a:ahLst/>
            <a:cxnLst/>
            <a:rect l="l" t="t" r="r" b="b"/>
            <a:pathLst>
              <a:path w="2788920" h="2788920">
                <a:moveTo>
                  <a:pt x="0" y="1394460"/>
                </a:moveTo>
                <a:cubicBezTo>
                  <a:pt x="0" y="624321"/>
                  <a:pt x="624321" y="0"/>
                  <a:pt x="1394460" y="0"/>
                </a:cubicBezTo>
                <a:cubicBezTo>
                  <a:pt x="2164599" y="0"/>
                  <a:pt x="2788920" y="624321"/>
                  <a:pt x="2788920" y="1394460"/>
                </a:cubicBezTo>
                <a:cubicBezTo>
                  <a:pt x="2788920" y="2164599"/>
                  <a:pt x="2164599" y="2788920"/>
                  <a:pt x="1394460" y="2788920"/>
                </a:cubicBezTo>
                <a:cubicBezTo>
                  <a:pt x="624321" y="2788920"/>
                  <a:pt x="0" y="2164599"/>
                  <a:pt x="0" y="13944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247665" y="2769235"/>
            <a:ext cx="2103120" cy="1280160"/>
          </a:xfrm>
          <a:custGeom>
            <a:avLst/>
            <a:gdLst/>
            <a:ahLst/>
            <a:cxnLst/>
            <a:rect l="l" t="t" r="r" b="b"/>
            <a:pathLst>
              <a:path w="2103120" h="1280160">
                <a:moveTo>
                  <a:pt x="0" y="128016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Use storytelling elements to narrate a tale about the interconnectedness of life in the rainforest, encouraging empathy and understanding.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44035" y="201485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01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3332955" y="201485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115845" y="201485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03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904765" y="201485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04</a:t>
            </a:r>
            <a:endParaRPr lang="en-US" sz="1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058635" y="1446214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Introduction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058636" y="2066145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Engaging lesson on deforestation in Brazil's Amazon rainforest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Age-appropriate content to understand the importance of trees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30586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Rainforest Conservation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058635" y="3878568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Developing Empathy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058636" y="4498499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Understand the connection between trees, animals, and people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Role-play to experience the impact of environmental conservation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578900" y="1446214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Hands-On Activities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578901" y="2066145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Explore how deforestation impacts our planet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Create a classroom rainforest display for interactive learning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578900" y="3878568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Taking Action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578901" y="4498499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Learn about actions to help protect forests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Use relatable comparisons to grasp complex environmental concepts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2607436" cy="6858000"/>
          </a:xfrm>
          <a:custGeom>
            <a:avLst/>
            <a:gdLst/>
            <a:ahLst/>
            <a:cxnLst/>
            <a:rect l="l" t="t" r="r" b="b"/>
            <a:pathLst>
              <a:path w="2607436" h="6858000">
                <a:moveTo>
                  <a:pt x="0" y="6858000"/>
                </a:moveTo>
                <a:lnTo>
                  <a:pt x="0" y="0"/>
                </a:lnTo>
                <a:lnTo>
                  <a:pt x="2607436" y="0"/>
                </a:lnTo>
                <a:lnTo>
                  <a:pt x="2607436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7331" r="3733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058637" y="0"/>
            <a:ext cx="8714262" cy="1130300"/>
          </a:xfrm>
          <a:custGeom>
            <a:avLst/>
            <a:gdLst/>
            <a:ahLst/>
            <a:cxnLst/>
            <a:rect l="l" t="t" r="r" b="b"/>
            <a:pathLst>
              <a:path w="8714262" h="1130300">
                <a:moveTo>
                  <a:pt x="0" y="1130300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Interactive Learning for 7-Year-Olds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1212153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Rainforest Conservation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4037" y="0"/>
            <a:ext cx="11103928" cy="1130300"/>
          </a:xfrm>
          <a:custGeom>
            <a:avLst/>
            <a:gdLst/>
            <a:ahLst/>
            <a:cxnLst/>
            <a:rect l="l" t="t" r="r" b="b"/>
            <a:pathLst>
              <a:path w="11103928" h="1130300">
                <a:moveTo>
                  <a:pt x="0" y="1130300"/>
                </a:moveTo>
                <a:lnTo>
                  <a:pt x="0" y="0"/>
                </a:lnTo>
                <a:lnTo>
                  <a:pt x="11103928" y="0"/>
                </a:lnTo>
                <a:lnTo>
                  <a:pt x="11103928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Environmental Education for Kids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312065" y="2014855"/>
            <a:ext cx="2872509" cy="2872509"/>
          </a:xfrm>
          <a:custGeom>
            <a:avLst/>
            <a:gdLst/>
            <a:ahLst/>
            <a:cxnLst/>
            <a:rect l="l" t="t" r="r" b="b"/>
            <a:pathLst>
              <a:path w="2872509" h="2872509">
                <a:moveTo>
                  <a:pt x="0" y="1436254"/>
                </a:moveTo>
                <a:cubicBezTo>
                  <a:pt x="0" y="643033"/>
                  <a:pt x="643033" y="0"/>
                  <a:pt x="1436254" y="0"/>
                </a:cubicBezTo>
                <a:cubicBezTo>
                  <a:pt x="2229476" y="0"/>
                  <a:pt x="2872509" y="643033"/>
                  <a:pt x="2872509" y="1436254"/>
                </a:cubicBezTo>
                <a:cubicBezTo>
                  <a:pt x="2872509" y="2229476"/>
                  <a:pt x="2229476" y="2872509"/>
                  <a:pt x="1436254" y="2872509"/>
                </a:cubicBezTo>
                <a:cubicBezTo>
                  <a:pt x="643033" y="2872509"/>
                  <a:pt x="0" y="2229476"/>
                  <a:pt x="0" y="143625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659746" y="2014855"/>
            <a:ext cx="2872509" cy="2872509"/>
          </a:xfrm>
          <a:custGeom>
            <a:avLst/>
            <a:gdLst/>
            <a:ahLst/>
            <a:cxnLst/>
            <a:rect l="l" t="t" r="r" b="b"/>
            <a:pathLst>
              <a:path w="2872509" h="2872509">
                <a:moveTo>
                  <a:pt x="0" y="1436254"/>
                </a:moveTo>
                <a:cubicBezTo>
                  <a:pt x="0" y="643033"/>
                  <a:pt x="643033" y="0"/>
                  <a:pt x="1436254" y="0"/>
                </a:cubicBezTo>
                <a:cubicBezTo>
                  <a:pt x="2229476" y="0"/>
                  <a:pt x="2872509" y="643033"/>
                  <a:pt x="2872509" y="1436254"/>
                </a:cubicBezTo>
                <a:cubicBezTo>
                  <a:pt x="2872509" y="2229476"/>
                  <a:pt x="2229476" y="2872509"/>
                  <a:pt x="1436254" y="2872509"/>
                </a:cubicBezTo>
                <a:cubicBezTo>
                  <a:pt x="643033" y="2872509"/>
                  <a:pt x="0" y="2229476"/>
                  <a:pt x="0" y="143625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007426" y="2014855"/>
            <a:ext cx="2872509" cy="2872509"/>
          </a:xfrm>
          <a:custGeom>
            <a:avLst/>
            <a:gdLst/>
            <a:ahLst/>
            <a:cxnLst/>
            <a:rect l="l" t="t" r="r" b="b"/>
            <a:pathLst>
              <a:path w="2872509" h="2872509">
                <a:moveTo>
                  <a:pt x="0" y="1436254"/>
                </a:moveTo>
                <a:cubicBezTo>
                  <a:pt x="0" y="643033"/>
                  <a:pt x="643033" y="0"/>
                  <a:pt x="1436254" y="0"/>
                </a:cubicBezTo>
                <a:cubicBezTo>
                  <a:pt x="2229476" y="0"/>
                  <a:pt x="2872509" y="643033"/>
                  <a:pt x="2872509" y="1436254"/>
                </a:cubicBezTo>
                <a:cubicBezTo>
                  <a:pt x="2872509" y="2229476"/>
                  <a:pt x="2229476" y="2872509"/>
                  <a:pt x="1436254" y="2872509"/>
                </a:cubicBezTo>
                <a:cubicBezTo>
                  <a:pt x="643033" y="2872509"/>
                  <a:pt x="0" y="2229476"/>
                  <a:pt x="0" y="143625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312065" y="201485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01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659746" y="201485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8007426" y="201485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044440" y="2771470"/>
            <a:ext cx="2103120" cy="365760"/>
          </a:xfrm>
          <a:custGeom>
            <a:avLst/>
            <a:gdLst/>
            <a:ahLst/>
            <a:cxnLst/>
            <a:rect l="l" t="t" r="r" b="b"/>
            <a:pathLst>
              <a:path w="2103120" h="365760">
                <a:moveTo>
                  <a:pt x="0" y="36576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Step 2: Actions to Protect Forests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696759" y="2771470"/>
            <a:ext cx="2103120" cy="365760"/>
          </a:xfrm>
          <a:custGeom>
            <a:avLst/>
            <a:gdLst/>
            <a:ahLst/>
            <a:cxnLst/>
            <a:rect l="l" t="t" r="r" b="b"/>
            <a:pathLst>
              <a:path w="2103120" h="365760">
                <a:moveTo>
                  <a:pt x="0" y="36576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Step 1: Introduction to Deforestation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8392120" y="2771470"/>
            <a:ext cx="2103120" cy="365760"/>
          </a:xfrm>
          <a:custGeom>
            <a:avLst/>
            <a:gdLst/>
            <a:ahLst/>
            <a:cxnLst/>
            <a:rect l="l" t="t" r="r" b="b"/>
            <a:pathLst>
              <a:path w="2103120" h="365760">
                <a:moveTo>
                  <a:pt x="0" y="36576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Step 3: Interactive Learning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1696759" y="3252244"/>
            <a:ext cx="2103120" cy="1097280"/>
          </a:xfrm>
          <a:custGeom>
            <a:avLst/>
            <a:gdLst/>
            <a:ahLst/>
            <a:cxnLst/>
            <a:rect l="l" t="t" r="r" b="b"/>
            <a:pathLst>
              <a:path w="2103120" h="1097280">
                <a:moveTo>
                  <a:pt x="0" y="109728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Learn why trees are important for our planet.</a:t>
            </a:r>
            <a:endParaRPr lang="en-US" sz="11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Understand how deforestation impacts the environment.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044440" y="3252244"/>
            <a:ext cx="2103120" cy="1097280"/>
          </a:xfrm>
          <a:custGeom>
            <a:avLst/>
            <a:gdLst/>
            <a:ahLst/>
            <a:cxnLst/>
            <a:rect l="l" t="t" r="r" b="b"/>
            <a:pathLst>
              <a:path w="2103120" h="1097280">
                <a:moveTo>
                  <a:pt x="0" y="109728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Discover what actions we can take to help protect forests.</a:t>
            </a:r>
            <a:endParaRPr lang="en-US" sz="11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Explore the connection between trees, animals, and people.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8392120" y="3252244"/>
            <a:ext cx="2103120" cy="1097280"/>
          </a:xfrm>
          <a:custGeom>
            <a:avLst/>
            <a:gdLst/>
            <a:ahLst/>
            <a:cxnLst/>
            <a:rect l="l" t="t" r="r" b="b"/>
            <a:pathLst>
              <a:path w="2103120" h="1097280">
                <a:moveTo>
                  <a:pt x="0" y="109728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Engage in hands-on activities like creating a classroom rainforest display.</a:t>
            </a:r>
            <a:endParaRPr lang="en-US" sz="11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Participate in role-playing to understand the importance of conservation.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2024-11-08T22:35:55Z</dcterms:created>
  <dcterms:modified xsi:type="dcterms:W3CDTF">2024-11-08T22:35:55Z</dcterms:modified>
</cp:coreProperties>
</file>