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43daf869abbaae3c85ddb4eb6f5d6c5c6478a410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bf7319140f0987ee874b9dfb6a02908b2145722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7574285bb67536810c990b85d99d902693151429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cf9f029725c17ec7b922c8f423fbbd2b151c99d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8365315f8ce367d7f3208a21e6ff8565251ff35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32300ec71dc11d7ffa4b41052eae710b7200323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b1cd1d45345472d9b82929e028d962831aa6f09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b6a4db83de7c5f8f7cb9e6936a5910f0d3b72da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65a2be95fd6303c021fc2bda88d813fbc2be0b7b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c7d5aa56e7806ada1ab05446215daad04523da79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a4d370961a0881643a9a2b092e3f13b5866a88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db2d1a05345e497f5593849ab14871098500617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23d29cbbf053fcbdc67769b77d4a1fee2c942159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a5e19df79ef89df2c22130477f52c1111843fba0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Autumn in Canada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994"/>
              </a:spcBef>
              <a:buNone/>
            </a:pPr>
            <a:r>
              <a:rPr lang="en-US" sz="23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Comprehensive Study of Geographical, Cultural, Economic, and Environmental Aspects</a:t>
            </a:r>
            <a:endParaRPr lang="en-US" sz="2385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Lesson Introduction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Geographical Diversity of Canadi…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Cultural Significance of Canadia…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Economic Impact of Autumn in Can…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Environmental Changes in Canadia…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Canadian Identity in Autumn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Social Structures in Fall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Transition Period in Canadian Li…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Interconnected Nature of Seasona…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Implications for Canadian Enviro…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Autumn in Maritime Provinces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Autumn in the Rocky Mountains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Ecological Transition in Canadia…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Canadian Landscape Transformatio…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Seasonal Changes and Canadian Id…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Autumn's Impact on Environmental…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Multifaceted Phenomenon of Fall 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Critical Period of Transition in…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Fall's Influence on Social Struc…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Subject Knowledge: Environmental and Cultural Dimen…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lesson will delve into the multifaceted phenomenon of autumn in Canada, examining its environmental, cultural, economic, and ecological dimensions.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Fall in Canada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32"/>
              </a:spcAft>
              <a:buNone/>
            </a:pPr>
            <a:r>
              <a:rPr lang="en-US" sz="11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Students will engage in a thorough analysis of how the autumn season transforms the Canadian landscape, impacts social structures, and signifies a crucial period of transition in various aspects of Canadian life.</a:t>
            </a:r>
            <a:endParaRPr lang="en-US" sz="1119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Comprehensive Analysis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lesson will challenge students to critically evaluate the interconnected nature of seasonal changes and their profound implications for Canadian identity and environmental systems.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Critical Examination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Lesson Introduction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4"/>
              </a:spcBef>
              <a:buNone/>
            </a:pPr>
            <a:r>
              <a:rPr lang="en-US" sz="3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Geographical Diversity of Canadian Autumn</a:t>
            </a:r>
            <a:endParaRPr lang="en-US" sz="3290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805"/>
              </a:spcAft>
              <a:buNone/>
            </a:pPr>
            <a:r>
              <a:rPr lang="en-US" sz="72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Mild temperatures and vibrant foliage characterize autumn in the maritime provinces.</a:t>
            </a:r>
            <a:endParaRPr lang="en-US" sz="724" dirty="0"/>
          </a:p>
          <a:p>
            <a:pPr algn="l" marL="0" indent="0">
              <a:lnSpc>
                <a:spcPct val="166667"/>
              </a:lnSpc>
              <a:spcAft>
                <a:spcPts val="805"/>
              </a:spcAft>
              <a:buNone/>
            </a:pPr>
            <a:r>
              <a:rPr lang="en-US" sz="72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Coastal breezes bring a mix of reds, oranges, and yellows to the landscape.</a:t>
            </a:r>
            <a:endParaRPr lang="en-US" sz="724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Coastal Regions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730"/>
              </a:spcAft>
              <a:buNone/>
            </a:pPr>
            <a:r>
              <a:rPr lang="en-US" sz="65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Ontario and Quebec experience a classic fall with cool temperatures and stunning maple leaves.</a:t>
            </a:r>
            <a:endParaRPr lang="en-US" sz="657" dirty="0"/>
          </a:p>
          <a:p>
            <a:pPr algn="l" marL="0" indent="0">
              <a:lnSpc>
                <a:spcPct val="166667"/>
              </a:lnSpc>
              <a:spcAft>
                <a:spcPts val="730"/>
              </a:spcAft>
              <a:buNone/>
            </a:pPr>
            <a:r>
              <a:rPr lang="en-US" sz="65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Great Lakes influence the weather patterns, creating picturesque autumn scenes.</a:t>
            </a:r>
            <a:endParaRPr lang="en-US" sz="657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Central Canada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47"/>
              </a:spcAft>
              <a:buNone/>
            </a:pPr>
            <a:r>
              <a:rPr lang="en-US" sz="67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Alberta and Saskatchewan showcase a drier autumn with golden fields and clear blue skies.</a:t>
            </a:r>
            <a:endParaRPr lang="en-US" sz="672" dirty="0"/>
          </a:p>
          <a:p>
            <a:pPr algn="r" marL="0" indent="0">
              <a:lnSpc>
                <a:spcPct val="166667"/>
              </a:lnSpc>
              <a:spcAft>
                <a:spcPts val="747"/>
              </a:spcAft>
              <a:buNone/>
            </a:pPr>
            <a:r>
              <a:rPr lang="en-US" sz="67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Harvest season in full swing, showcasing the agricultural richness of the region.</a:t>
            </a:r>
            <a:endParaRPr lang="en-US" sz="672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Prairie Provinces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697"/>
              </a:spcAft>
              <a:buNone/>
            </a:pPr>
            <a:r>
              <a:rPr lang="en-US" sz="6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British Columbia and the Rocky Mountains boast a diverse autumn palette with snow-capped peaks and colorful forests.</a:t>
            </a:r>
            <a:endParaRPr lang="en-US" sz="627" dirty="0"/>
          </a:p>
          <a:p>
            <a:pPr algn="r" marL="0" indent="0">
              <a:lnSpc>
                <a:spcPct val="166667"/>
              </a:lnSpc>
              <a:spcAft>
                <a:spcPts val="697"/>
              </a:spcAft>
              <a:buNone/>
            </a:pPr>
            <a:r>
              <a:rPr lang="en-US" sz="6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Outdoor enthusiasts flock to witness the breathtaking transition from summer to winter.</a:t>
            </a:r>
            <a:endParaRPr lang="en-US" sz="627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Western Mountains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Cultural Significance of Canadian Fall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represents an extraordinarily complex ecological transition spanning multiple climate zones.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manifests differently across vast geographical regions.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unique changes during this season, contributing to the rich tapestry of Canadian landscapes.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foliage attracts tourists from around the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Increase in hotel bookings and local businesses thrive during peak leaf-peeping season.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Tourism Boost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Fall harvest season contributes significantly to the economy.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Farmers benefit from the abundance of crops like apples, pumpkins, and cranberries.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Agricultural Harvest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Many industries, such as tourism, agriculture, and retail, experience a surge in seasonal job opportunities.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Employment rates rise during the autumn months, providing income for many Canadians.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Seasonal Employment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Activities like hiking, camping, and wildlife viewing peak during the fall season.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Outdoor gear retailers and adventure tour operators see a rise in sales and demand.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Outdoor Recreation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79"/>
              </a:spcBef>
              <a:buNone/>
            </a:pPr>
            <a:r>
              <a:rPr lang="en-US" sz="2548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Economic Impact of Autumn in Canada</a:t>
            </a:r>
            <a:endParaRPr lang="en-US" sz="2548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2"/>
              </a:spcBef>
              <a:buNone/>
            </a:pPr>
            <a:r>
              <a:rPr lang="en-US" sz="4145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Environmental Changes in Canadian Autumn</a:t>
            </a:r>
            <a:endParaRPr lang="en-US" sz="4145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1879"/>
              </a:spcBef>
              <a:buNone/>
            </a:pPr>
            <a:r>
              <a:rPr lang="en-US" sz="1253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represents an extraordinarily complex ecological transition spanning multiple climate zones.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manifests differently across vast geographical regions.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unique changes during this season, influencing flora, fauna, and overall biodiversity.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1879"/>
              </a:spcBef>
              <a:buNone/>
            </a:pPr>
            <a:r>
              <a:rPr lang="en-US" sz="1253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Impact on Wildlife Migration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in Canada plays a crucial role in wildlife migration patterns.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Many species, such as birds and mammals, rely on the changing seasons to guide their movements.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these migrations is essential for conservation efforts and maintaining ecological balance.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1879"/>
              </a:spcBef>
              <a:buNone/>
            </a:pPr>
            <a:r>
              <a:rPr lang="en-US" sz="1253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Traditions and Harvest Festivals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Canadian autumn is rich in cultural traditions and harvest festivals celebrated by diverse communities.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These events highlight the significance of agriculture, food, and community gatherings during this season.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these traditions provides insights into the cultural fabric of Canadian society.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1879"/>
              </a:spcBef>
              <a:buNone/>
            </a:pPr>
            <a:r>
              <a:rPr lang="en-US" sz="1253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Climate Change Effects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changing patterns of autumn in Canada are also influenced by climate change.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Shifts in temperature, precipitation, and weather patterns impact the timing and intensity of fall.</a:t>
            </a:r>
            <a:endParaRPr lang="en-US" sz="1253" dirty="0"/>
          </a:p>
          <a:p>
            <a:pPr algn="l" marL="0" indent="0">
              <a:lnSpc>
                <a:spcPct val="100000"/>
              </a:lnSpc>
              <a:spcBef>
                <a:spcPts val="940"/>
              </a:spcBef>
              <a:buNone/>
            </a:pPr>
            <a:r>
              <a:rPr lang="en-US" sz="10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Studying these effects is crucial for understanding the broader implications of environmental changes.</a:t>
            </a:r>
            <a:endParaRPr lang="en-US" sz="1253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showcases a diverse ecological transition across various climate zones.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displays unique characteristics in different regions.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distinct changes during this season, contributing to the rich tapestry of Canadian landscapes.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in Canada is marked by vibrant festivals celebrating harvest, culture, and traditions.</a:t>
            </a:r>
            <a:endParaRPr lang="en-US" sz="1007" dirty="0"/>
          </a:p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Events like the Toronto International Film Festival and Thanksgiving reflect the cultural richness of the season.</a:t>
            </a:r>
            <a:endParaRPr lang="en-US" sz="1007" dirty="0"/>
          </a:p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Indigenous communities also observe traditional ceremonies during autumn, emphasizing the deep connection to the land and nature.</a:t>
            </a:r>
            <a:endParaRPr lang="en-US" sz="1007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Significance of Autumn Festivals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23"/>
              </a:spcBef>
              <a:buNone/>
            </a:pPr>
            <a:r>
              <a:rPr lang="en-US" sz="102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drives significant tourism in Canada, attracting visitors to witness the stunning fall foliage.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123"/>
              </a:spcBef>
              <a:buNone/>
            </a:pPr>
            <a:r>
              <a:rPr lang="en-US" sz="102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tourism industry experiences a boost during this season, with activities like leaf-peeping tours and outdoor adventures.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123"/>
              </a:spcBef>
              <a:buNone/>
            </a:pPr>
            <a:r>
              <a:rPr lang="en-US" sz="102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Businesses in rural areas benefit from the influx of tourists seeking to experience the beauty of Canadian autumn firsthand.</a:t>
            </a:r>
            <a:endParaRPr lang="en-US" sz="1029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Economic Impact of Fall Tourism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serves as a crucial period for environmental conservation initiatives in Canada.</a:t>
            </a:r>
            <a:endParaRPr lang="en-US" sz="1007" dirty="0"/>
          </a:p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Organizations focus on preserving biodiversity, protecting wildlife habitats, and promoting sustainable practices during this season.</a:t>
            </a:r>
            <a:endParaRPr lang="en-US" sz="1007" dirty="0"/>
          </a:p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Efforts to mitigate the impact of climate change on Canadian ecosystems are heightened in the autumn months.</a:t>
            </a:r>
            <a:endParaRPr lang="en-US" sz="1007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Conservation Efforts in Autumn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78"/>
              </a:spcBef>
              <a:buNone/>
            </a:pPr>
            <a:r>
              <a:rPr lang="en-US" sz="2982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Canadian Identity in Autumn</a:t>
            </a:r>
            <a:endParaRPr lang="en-US" sz="2982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204" r="342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Social Structures in Fall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1875"/>
              </a:spcBef>
              <a:buNone/>
            </a:pPr>
            <a:r>
              <a:rPr lang="en-US" sz="125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represents an extraordinarily complex ecological transition spanning multiple climate zones.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manifests differently across vast geographical regions.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unique changes during this season, influencing social structures and activities.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1875"/>
              </a:spcBef>
              <a:buNone/>
            </a:pPr>
            <a:r>
              <a:rPr lang="en-US" sz="125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Impact on Community Dynamics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Fall in Canada plays a significant role in shaping community dynamics and social interactions.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Seasonal events such as harvest festivals and Thanksgiving gatherings strengthen social bonds and traditions.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transition to colder weather prompts collaborative efforts within communities for winter preparations.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1875"/>
              </a:spcBef>
              <a:buNone/>
            </a:pPr>
            <a:r>
              <a:rPr lang="en-US" sz="125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Economic Implications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autumn season in Canada has profound economic implications on various industries.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Sectors like agriculture, tourism, and retail experience shifts in demand and activities during fall.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Businesses adapt their strategies to cater to seasonal changes, reflecting the interconnectedness of social structures and economic systems.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1875"/>
              </a:spcBef>
              <a:buNone/>
            </a:pPr>
            <a:r>
              <a:rPr lang="en-US" sz="125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Significance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holds cultural significance in Canada, reflected in traditions, art, and celebrations.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Indigenous communities mark the season with ceremonies honoring nature and harvest.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938"/>
              </a:spcBef>
              <a:buNone/>
            </a:pPr>
            <a:r>
              <a:rPr lang="en-US" sz="109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Canadian art and literature often draw inspiration from the vibrant colors and natural beauty of fall landscapes.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represents an extraordinarily complex ecological transition spanning multiple climate zones.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manifests differently across vast geographical regions.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unique changes during this transition period.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in Canada is marked by various cultural festivals celebrating the harvest season.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Events like Thanksgiving and Oktoberfest showcase the importance of autumn in Canadian traditions.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These festivals bring communities together and highlight the cultural richness of the season.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Significance of Autumn Festivals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plays a crucial role in the Canadian economy through the fall harvest.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Industries such as agriculture, tourism, and retail experience shifts during this period.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abundance of seasonal produce and tourism activities contribute significantly to the economy.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Economic Impact of Fall Harvest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serves as a transition period in Canadian social structures.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Activities like back-to-school, fall sports, and community gatherings reflect the changing dynamics of society.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season influences social interactions and behaviors across different demographics.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Social Structures and Seasonal Changes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86"/>
              </a:spcBef>
              <a:buNone/>
            </a:pPr>
            <a:r>
              <a:rPr lang="en-US" sz="2577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Transition Period in Canadian Life</a:t>
            </a:r>
            <a:endParaRPr lang="en-US" sz="2577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2"/>
              </a:spcBef>
              <a:buNone/>
            </a:pPr>
            <a:r>
              <a:rPr lang="en-US" sz="4145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Interconnected Nature of Seasonal Changes</a:t>
            </a:r>
            <a:endParaRPr lang="en-US" sz="4145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1859"/>
              </a:spcBef>
              <a:buNone/>
            </a:pPr>
            <a:r>
              <a:rPr lang="en-US" sz="123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showcases a diverse ecological transition across various climate zones.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displays unique characteristics in different regions.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distinct changes, reflecting the interconnectedness of seasonal shifts.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1859"/>
              </a:spcBef>
              <a:buNone/>
            </a:pPr>
            <a:r>
              <a:rPr lang="en-US" sz="123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Significance of Autumn Festivals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in Canada is marked by vibrant festivals celebrating the harvest season.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Events like Thanksgiving and Oktoberfest highlight the cultural importance of autumn traditions.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These festivals emphasize the connection between seasonal changes, community gatherings, and cultural heritage.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1859"/>
              </a:spcBef>
              <a:buNone/>
            </a:pPr>
            <a:r>
              <a:rPr lang="en-US" sz="123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Economic Impact of Fall Tourism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foliage attracts tourists from around the world, contributing significantly to Canada's tourism industry.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peak season for fall foliage drives economic activity in rural areas through activities like leaf-peeping tours and outdoor adventures.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interconnected nature of seasonal changes influences tourism patterns and economic opportunities in Canada.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1859"/>
              </a:spcBef>
              <a:buNone/>
            </a:pPr>
            <a:r>
              <a:rPr lang="en-US" sz="123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Implications of Autumn Transition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shift to autumn brings changes in wildlife behavior, plant life cycles, and ecosystem dynamics.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Leaf litter decomposition, migration patterns, and temperature fluctuations are key environmental factors affected by seasonal transitions.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929"/>
              </a:spcBef>
              <a:buNone/>
            </a:pPr>
            <a:r>
              <a:rPr lang="en-US" sz="108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the interconnected nature of seasonal changes is crucial for conservation efforts and ecosystem management.</a:t>
            </a:r>
            <a:endParaRPr lang="en-US" sz="1239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0"/>
              </a:spcBef>
              <a:buNone/>
            </a:pPr>
            <a:r>
              <a:rPr lang="en-US" sz="3132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Implications for Canadian Environmental Systems</a:t>
            </a:r>
            <a:endParaRPr lang="en-US" sz="3132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Mild temperatures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Vibrant foliage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Frequent rainfall</a:t>
            </a:r>
            <a:endParaRPr lang="en-US" sz="692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Maritime Provinces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Cooler temperatures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Snowfall at higher elevations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Golden larch trees</a:t>
            </a:r>
            <a:endParaRPr lang="en-US" sz="692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Rocky Mountains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Dry conditions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Harvest season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Migratory bird patterns</a:t>
            </a:r>
            <a:endParaRPr lang="en-US" sz="692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Prairies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Rapid temperature drop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Shortened daylight hours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Aurora borealis visibility</a:t>
            </a:r>
            <a:endParaRPr lang="en-US" sz="692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Northern Territories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373968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062135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399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Maritime Provinces experience a unique blend of fall colors due to their proximity to the Atlantic Ocean.</a:t>
            </a:r>
            <a:endParaRPr lang="en-US" sz="883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cooler ocean temperatures influence the timing of leaf changes, creating a picturesque autumn landscape.</a:t>
            </a:r>
            <a:endParaRPr lang="en-US" sz="883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Coastal areas like Nova Scotia and New Brunswick boast vibrant hues of red, orange, and yellow during the fall season.</a:t>
            </a:r>
            <a:endParaRPr lang="en-US" sz="883" dirty="0"/>
          </a:p>
        </p:txBody>
      </p:sp>
      <p:sp>
        <p:nvSpPr>
          <p:cNvPr id="10" name="Text 8"/>
          <p:cNvSpPr/>
          <p:nvPr/>
        </p:nvSpPr>
        <p:spPr>
          <a:xfrm>
            <a:off x="6290735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Maritime Provinces celebrate autumn with various cultural events such as harvest festivals and pumpkin fairs.</a:t>
            </a:r>
            <a:endParaRPr lang="en-US" sz="926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Indigenous communities in the region mark the season with traditional ceremonies honoring nature and the harvest.</a:t>
            </a:r>
            <a:endParaRPr lang="en-US" sz="926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Local artisans showcase their craft at autumn markets, offering handmade goods inspired by the season.</a:t>
            </a:r>
            <a:endParaRPr lang="en-US" sz="926" dirty="0"/>
          </a:p>
        </p:txBody>
      </p:sp>
      <p:sp>
        <p:nvSpPr>
          <p:cNvPr id="11" name="Text 9"/>
          <p:cNvSpPr/>
          <p:nvPr/>
        </p:nvSpPr>
        <p:spPr>
          <a:xfrm>
            <a:off x="914399" y="2878508"/>
            <a:ext cx="2011680" cy="360099"/>
          </a:xfrm>
          <a:custGeom>
            <a:avLst/>
            <a:gdLst/>
            <a:ahLst/>
            <a:cxnLst/>
            <a:rect l="l" t="t" r="r" b="b"/>
            <a:pathLst>
              <a:path w="2011680" h="360099">
                <a:moveTo>
                  <a:pt x="0" y="3600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60099"/>
                </a:lnTo>
                <a:lnTo>
                  <a:pt x="0" y="3600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290" dirty="0"/>
          </a:p>
        </p:txBody>
      </p:sp>
      <p:sp>
        <p:nvSpPr>
          <p:cNvPr id="12" name="Text 10"/>
          <p:cNvSpPr/>
          <p:nvPr/>
        </p:nvSpPr>
        <p:spPr>
          <a:xfrm>
            <a:off x="3602568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Fall foliage drives tourism in the Maritime Provinces, attracting visitors from around the world to witness the stunning autumn colors.</a:t>
            </a:r>
            <a:endParaRPr lang="en-US" sz="785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hospitality industry experiences a surge in bookings during the fall months, contributing significantly to the local economy.</a:t>
            </a:r>
            <a:endParaRPr lang="en-US" sz="785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Outdoor activities like hiking, apple picking, and scenic drives become popular among tourists seeking the beauty of autumn in the Maritimes.</a:t>
            </a:r>
            <a:endParaRPr lang="en-US" sz="785" dirty="0"/>
          </a:p>
        </p:txBody>
      </p:sp>
      <p:sp>
        <p:nvSpPr>
          <p:cNvPr id="13" name="Text 11"/>
          <p:cNvSpPr/>
          <p:nvPr/>
        </p:nvSpPr>
        <p:spPr>
          <a:xfrm>
            <a:off x="6290735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Traditions and Festivals</a:t>
            </a:r>
            <a:endParaRPr lang="en-US" sz="1065" dirty="0"/>
          </a:p>
        </p:txBody>
      </p:sp>
      <p:sp>
        <p:nvSpPr>
          <p:cNvPr id="14" name="Text 12"/>
          <p:cNvSpPr/>
          <p:nvPr/>
        </p:nvSpPr>
        <p:spPr>
          <a:xfrm>
            <a:off x="3602568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Economic Impact of Autumn Tourism</a:t>
            </a:r>
            <a:endParaRPr lang="en-US" sz="1065" dirty="0"/>
          </a:p>
        </p:txBody>
      </p:sp>
      <p:sp>
        <p:nvSpPr>
          <p:cNvPr id="15" name="Text 13"/>
          <p:cNvSpPr/>
          <p:nvPr/>
        </p:nvSpPr>
        <p:spPr>
          <a:xfrm>
            <a:off x="685800" y="1017281"/>
            <a:ext cx="7848600" cy="1247927"/>
          </a:xfrm>
          <a:custGeom>
            <a:avLst/>
            <a:gdLst/>
            <a:ahLst/>
            <a:cxnLst/>
            <a:rect l="l" t="t" r="r" b="b"/>
            <a:pathLst>
              <a:path w="7848600" h="1247927">
                <a:moveTo>
                  <a:pt x="0" y="1247927"/>
                </a:moveTo>
                <a:lnTo>
                  <a:pt x="0" y="0"/>
                </a:lnTo>
                <a:lnTo>
                  <a:pt x="7848600" y="0"/>
                </a:lnTo>
                <a:lnTo>
                  <a:pt x="784860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5"/>
              </a:spcBef>
              <a:buNone/>
            </a:pPr>
            <a:r>
              <a:rPr lang="en-US" sz="4024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Autumn in Maritime Provinces</a:t>
            </a:r>
            <a:endParaRPr lang="en-US" sz="4024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</a:path>
            </a:pathLst>
          </a:custGeom>
          <a:blipFill>
            <a:blip r:embed="rId4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5"/>
              </a:spcBef>
              <a:buNone/>
            </a:pPr>
            <a:r>
              <a:rPr lang="en-US" sz="3331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Autumn in the Rocky Mountains</a:t>
            </a:r>
            <a:endParaRPr lang="en-US" sz="3331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863"/>
              </a:spcAft>
              <a:buNone/>
            </a:pPr>
            <a:r>
              <a:rPr lang="en-US" sz="77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varying elevations in the Rocky Mountains result in a stunning array of fall colors.</a:t>
            </a:r>
            <a:endParaRPr lang="en-US" sz="776" dirty="0"/>
          </a:p>
          <a:p>
            <a:pPr algn="l" marL="0" indent="0">
              <a:lnSpc>
                <a:spcPct val="166667"/>
              </a:lnSpc>
              <a:spcAft>
                <a:spcPts val="863"/>
              </a:spcAft>
              <a:buNone/>
            </a:pPr>
            <a:r>
              <a:rPr lang="en-US" sz="77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Higher altitudes experience earlier changes compared to lower regions.</a:t>
            </a:r>
            <a:endParaRPr lang="en-US" sz="776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Elevation Impact on Fall Foliage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marks the time when wildlife, such as elk and deer, begin their seasonal migrations.</a:t>
            </a:r>
            <a:endParaRPr lang="en-US" sz="798" dirty="0"/>
          </a:p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Animals move to lower elevations in search of food and shelter.</a:t>
            </a:r>
            <a:endParaRPr lang="en-US" sz="798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Wildlife Migration Patterns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Rocky Mountains witness rapid weather changes in the fall.</a:t>
            </a:r>
            <a:endParaRPr lang="en-US" sz="798" dirty="0"/>
          </a:p>
          <a:p>
            <a:pPr algn="r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Conditions range from warm sunny days to sudden snowstorms, creating a dynamic environment.</a:t>
            </a:r>
            <a:endParaRPr lang="en-US" sz="798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Weather Fluctuations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83"/>
              </a:spcAft>
              <a:buNone/>
            </a:pPr>
            <a:r>
              <a:rPr lang="en-US" sz="70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offers a plethora of outdoor activities, including hiking, camping, and wildlife watching.</a:t>
            </a:r>
            <a:endParaRPr lang="en-US" sz="705" dirty="0"/>
          </a:p>
          <a:p>
            <a:pPr algn="r" marL="0" indent="0">
              <a:lnSpc>
                <a:spcPct val="166667"/>
              </a:lnSpc>
              <a:spcAft>
                <a:spcPts val="783"/>
              </a:spcAft>
              <a:buNone/>
            </a:pPr>
            <a:r>
              <a:rPr lang="en-US" sz="70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season attracts adventurers and nature enthusiasts from around the world.</a:t>
            </a:r>
            <a:endParaRPr lang="en-US" sz="705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Outdoor Recreation Opportunities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showcases a diverse ecological transition across various climate zones.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each region experiences fall uniquely.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Ecosystems undergo significant changes, influencing flora, fauna, and natural processes.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in Canada plays a crucial role in shaping biodiversity patterns.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Migration of birds and animals, changing habitats, and seasonal adaptations are key features.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these dynamics is essential for conservation efforts and ecosystem management.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Impact on Biodiversity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Canadian autumn provides insights into the effects of climate change on seasonal transitions.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Shifts in temperature, precipitation patterns, and phenology impact ecological processes.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Studying these changes is vital for assessing environmental sustainability and resilience.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Climate Change Implications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holds cultural significance for Indigenous communities in Canada.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Traditional practices, ceremonies, and storytelling are intertwined with the seasonal transition.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these cultural connections enriches our understanding of the ecological and social dimensions of fall in Canada.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Perspectives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79"/>
              </a:spcBef>
              <a:buNone/>
            </a:pPr>
            <a:r>
              <a:rPr lang="en-US" sz="2548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Ecological Transition in Canadian Autumn</a:t>
            </a:r>
            <a:endParaRPr lang="en-US" sz="2548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2"/>
              </a:spcBef>
              <a:buNone/>
            </a:pPr>
            <a:r>
              <a:rPr lang="en-US" sz="4145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Canadian Landscape Transformation in Fall</a:t>
            </a:r>
            <a:endParaRPr lang="en-US" sz="4145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showcases a diverse ecological transition across various climate zones.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displays unique characteristics in different geographical regions.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distinct changes during this transformative season.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Mild temperatures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Vibrant foliage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Frequent rainfall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Maritime Provinces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Cooler temperatures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Colorful leaves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Harvest season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Central Canada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Early snowfall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Crisp air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Golden aspen trees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Rocky Mountains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31"/>
              </a:spcBef>
              <a:buNone/>
            </a:pPr>
            <a:r>
              <a:rPr lang="en-US" sz="3325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Seasonal Changes and Canadian Identity</a:t>
            </a:r>
            <a:endParaRPr lang="en-US" sz="3325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373968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062135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399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Mild temperatures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Vibrant foliage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Increased precipitation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90735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Cooler temperatures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Mixed forests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Harvest season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14399" y="2878508"/>
            <a:ext cx="2011680" cy="360099"/>
          </a:xfrm>
          <a:custGeom>
            <a:avLst/>
            <a:gdLst/>
            <a:ahLst/>
            <a:cxnLst/>
            <a:rect l="l" t="t" r="r" b="b"/>
            <a:pathLst>
              <a:path w="2011680" h="360099">
                <a:moveTo>
                  <a:pt x="0" y="3600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60099"/>
                </a:lnTo>
                <a:lnTo>
                  <a:pt x="0" y="3600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Maritime Provinces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602568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Early snowfall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Coniferous forests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Wildlife migration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90735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Central Canada</a:t>
            </a:r>
            <a:endParaRPr lang="en-US" sz="1290" dirty="0"/>
          </a:p>
        </p:txBody>
      </p:sp>
      <p:sp>
        <p:nvSpPr>
          <p:cNvPr id="14" name="Text 12"/>
          <p:cNvSpPr/>
          <p:nvPr/>
        </p:nvSpPr>
        <p:spPr>
          <a:xfrm>
            <a:off x="3602568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Rocky Mountains</a:t>
            </a:r>
            <a:endParaRPr lang="en-US" sz="1290" dirty="0"/>
          </a:p>
        </p:txBody>
      </p:sp>
      <p:sp>
        <p:nvSpPr>
          <p:cNvPr id="15" name="Text 13"/>
          <p:cNvSpPr/>
          <p:nvPr/>
        </p:nvSpPr>
        <p:spPr>
          <a:xfrm>
            <a:off x="685800" y="1017281"/>
            <a:ext cx="7848600" cy="1247927"/>
          </a:xfrm>
          <a:custGeom>
            <a:avLst/>
            <a:gdLst/>
            <a:ahLst/>
            <a:cxnLst/>
            <a:rect l="l" t="t" r="r" b="b"/>
            <a:pathLst>
              <a:path w="7848600" h="1247927">
                <a:moveTo>
                  <a:pt x="0" y="1247927"/>
                </a:moveTo>
                <a:lnTo>
                  <a:pt x="0" y="0"/>
                </a:lnTo>
                <a:lnTo>
                  <a:pt x="7848600" y="0"/>
                </a:lnTo>
                <a:lnTo>
                  <a:pt x="784860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5"/>
              </a:spcBef>
              <a:buNone/>
            </a:pPr>
            <a:r>
              <a:rPr lang="en-US" sz="4024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Autumn's Impact on Environmental Systems</a:t>
            </a:r>
            <a:endParaRPr lang="en-US" sz="4024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</a:path>
            </a:pathLst>
          </a:custGeom>
          <a:blipFill>
            <a:blip r:embed="rId4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2"/>
              </a:spcBef>
              <a:buNone/>
            </a:pPr>
            <a:r>
              <a:rPr lang="en-US" sz="4145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Multifaceted Phenomenon of Fall in Canada</a:t>
            </a:r>
            <a:endParaRPr lang="en-US" sz="4145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showcases a diverse ecological transition across various climate zones.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displays unique characteristics in different geographical regions.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distinct changes during this season, contributing to the overall richness of Canada's autumn landscape.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showcases a diverse ecological transition across various climate zones.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displays unique characteristics in different regions.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distinct changes during this critical period of transition.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1"/>
              </a:spcBef>
              <a:buNone/>
            </a:pPr>
            <a:r>
              <a:rPr lang="en-US" sz="108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in Canada is marked by vibrant festivals celebrating the harvest season.</a:t>
            </a:r>
            <a:endParaRPr lang="en-US" sz="1082" dirty="0"/>
          </a:p>
          <a:p>
            <a:pPr algn="l" marL="0" indent="0">
              <a:lnSpc>
                <a:spcPct val="100000"/>
              </a:lnSpc>
              <a:spcBef>
                <a:spcPts val="1181"/>
              </a:spcBef>
              <a:buNone/>
            </a:pPr>
            <a:r>
              <a:rPr lang="en-US" sz="108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Events like the Thanksgiving weekend and Oktoberfest bring communities together to honor traditions and local produce.</a:t>
            </a:r>
            <a:endParaRPr lang="en-US" sz="1082" dirty="0"/>
          </a:p>
          <a:p>
            <a:pPr algn="l" marL="0" indent="0">
              <a:lnSpc>
                <a:spcPct val="100000"/>
              </a:lnSpc>
              <a:spcBef>
                <a:spcPts val="1181"/>
              </a:spcBef>
              <a:buNone/>
            </a:pPr>
            <a:r>
              <a:rPr lang="en-US" sz="108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These festivals reflect the cultural importance of autumn as a time of abundance and gratitude.</a:t>
            </a:r>
            <a:endParaRPr lang="en-US" sz="1082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Significance of Autumn Festivals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Autumn foliage attracts tourists from around the world, contributing significantly to Canada's tourism industry.</a:t>
            </a:r>
            <a:endParaRPr lang="en-US" sz="1007" dirty="0"/>
          </a:p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peak season for leaf-peeping drives economic activity in rural areas through accommodations, dining, and outdoor activities.</a:t>
            </a:r>
            <a:endParaRPr lang="en-US" sz="1007" dirty="0"/>
          </a:p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0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Businesses strategically leverage the beauty of fall to boost revenue and support local economies.</a:t>
            </a:r>
            <a:endParaRPr lang="en-US" sz="1007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Economic Impact of Fall Tourism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27"/>
              </a:spcBef>
              <a:buNone/>
            </a:pPr>
            <a:r>
              <a:rPr lang="en-US" sz="103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 temperatures drop and daylight hours decrease, Canadian wildlife undergoes adaptations to survive the approaching winter.</a:t>
            </a:r>
            <a:endParaRPr lang="en-US" sz="1033" dirty="0"/>
          </a:p>
          <a:p>
            <a:pPr algn="l" marL="0" indent="0">
              <a:lnSpc>
                <a:spcPct val="100000"/>
              </a:lnSpc>
              <a:spcBef>
                <a:spcPts val="1127"/>
              </a:spcBef>
              <a:buNone/>
            </a:pPr>
            <a:r>
              <a:rPr lang="en-US" sz="103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Migratory birds begin their journey south, while bears and other animals prepare for hibernation.</a:t>
            </a:r>
            <a:endParaRPr lang="en-US" sz="1033" dirty="0"/>
          </a:p>
          <a:p>
            <a:pPr algn="l" marL="0" indent="0">
              <a:lnSpc>
                <a:spcPct val="100000"/>
              </a:lnSpc>
              <a:spcBef>
                <a:spcPts val="1127"/>
              </a:spcBef>
              <a:buNone/>
            </a:pPr>
            <a:r>
              <a:rPr lang="en-US" sz="103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ecological shifts during autumn highlight the interconnectedness of nature and the seasonal rhythms of life.</a:t>
            </a:r>
            <a:endParaRPr lang="en-US" sz="1033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Changes and Wildlife Adaptations</a:t>
            </a:r>
            <a:endParaRPr lang="en-US" sz="138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78"/>
              </a:spcBef>
              <a:buNone/>
            </a:pPr>
            <a:r>
              <a:rPr lang="en-US" sz="2543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Critical Period of Transition in Canadian Life</a:t>
            </a:r>
            <a:endParaRPr lang="en-US" sz="2543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4"/>
              </a:spcBef>
              <a:buNone/>
            </a:pPr>
            <a:r>
              <a:rPr lang="en-US" sz="3292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Fall's Influence on Social Structures</a:t>
            </a:r>
            <a:endParaRPr lang="en-US" sz="3292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Mild temperatures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Vibrant foliage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Harvest festivals</a:t>
            </a:r>
            <a:endParaRPr lang="en-US" sz="692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Maritime Provinces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Cooler temperatures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Snowfall begins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Winter sports preparation</a:t>
            </a:r>
            <a:endParaRPr lang="en-US" sz="692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Rocky Mountains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Crisp air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Golden fields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Agricultural fairs</a:t>
            </a:r>
            <a:endParaRPr lang="en-US" sz="692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Prairies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Rapid temperature drop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Aurora Borealis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Hunting season</a:t>
            </a:r>
            <a:endParaRPr lang="en-US" sz="692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Northern Territories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81"/>
              </a:spcBef>
              <a:buNone/>
            </a:pPr>
            <a:r>
              <a:rPr lang="en-US" sz="387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Subject Knowledge: Environmental and Cultural Dimensions of Autumn</a:t>
            </a:r>
            <a:endParaRPr lang="en-US" sz="3877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Geographical Diversity of Canadian Autumn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Canadian autumn represents an extraordinarily complex ecological transition spanning multiple climate zones.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the maritime provinces to the Rocky Mountains, fall manifests differently across vast geographical regions.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ecosystem experiences unique changes during this season, contributing to the overall diversity of Canadian autumn.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Autumn in Canada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1146" r="311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2024-11-05T09:17:03Z</dcterms:created>
  <dcterms:modified xsi:type="dcterms:W3CDTF">2024-11-05T09:17:03Z</dcterms:modified>
</cp:coreProperties>
</file>