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notesMasterIdLst>
    <p:notesMasterId r:id="rId2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notesMaster" Target="notesMasters/notesMaster1.xml"/><Relationship Id="rId22" Type="http://schemas.openxmlformats.org/officeDocument/2006/relationships/presProps" Target="presProps.xml"/><Relationship Id="rId23" Type="http://schemas.openxmlformats.org/officeDocument/2006/relationships/viewProps" Target="viewProps.xml"/><Relationship Id="rId24" Type="http://schemas.openxmlformats.org/officeDocument/2006/relationships/theme" Target="theme/theme1.xml"/><Relationship Id="rId2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5995cb929847529ac8699755daa10c3e4c1ef00d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image" Target="../media/f9df4202d8078857c91c1dcf87cfda9f6bf5aaec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7f8da1d3e82eec8068c5701049c534099481e246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ce8ec96416f9afbe3d5fa269464a58ed1c4ca79e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5fd49499b783713824191f8bf91e075d9e4d5f09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876b65d9c549be05e0a018ef9d68ae989ae43193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image" Target="../media/ef4d290d0331d6548b2edf968dc3617c1616b393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3d9f25d4e9ace3856b1b6f5c0081093b3c842b5b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37393e0fe845b1eeb56172cfbe61adeaaee61563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image" Target="../media/3b17ecf7312811f04981c7bdaeb26ddf56bd21a1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image" Target="../media/03d950a62d3031961a28f43efaa03f40dd4e57a8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833b8dfb2ad858e97148ec2c5fc935af44fcc61b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f9a506aa446ce0a5892e351d89a52b02b9a1ec4f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c2953bbb0ebd6a7013cf5e4e5c7c626388935b9b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image" Target="../media/33435170c6f01d9c0934c4915acf968f7fdc785e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42eae83f1f73bd419e2cd5ffc1e02246368262c7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9512057d2f796960efb1218604460d041c0660c9.pn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f8f9fc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39200" y="439200"/>
            <a:ext cx="11304000" cy="5950800"/>
          </a:xfrm>
          <a:custGeom>
            <a:avLst/>
            <a:gdLst/>
            <a:ahLst/>
            <a:cxnLst/>
            <a:rect l="l" t="t" r="r" b="b"/>
            <a:pathLst>
              <a:path w="11304000" h="5950800">
                <a:moveTo>
                  <a:pt x="182899" y="5950800"/>
                </a:moveTo>
                <a:cubicBezTo>
                  <a:pt x="81954" y="5950800"/>
                  <a:pt x="0" y="5868917"/>
                  <a:pt x="0" y="5767932"/>
                </a:cubicBezTo>
                <a:lnTo>
                  <a:pt x="0" y="182868"/>
                </a:lnTo>
                <a:cubicBezTo>
                  <a:pt x="0" y="81883"/>
                  <a:pt x="81841" y="0"/>
                  <a:pt x="182899" y="0"/>
                </a:cubicBezTo>
                <a:lnTo>
                  <a:pt x="11121214" y="0"/>
                </a:lnTo>
                <a:cubicBezTo>
                  <a:pt x="11222159" y="0"/>
                  <a:pt x="11304113" y="81883"/>
                  <a:pt x="11304113" y="182868"/>
                </a:cubicBezTo>
                <a:lnTo>
                  <a:pt x="11304113" y="5767932"/>
                </a:lnTo>
                <a:cubicBezTo>
                  <a:pt x="11304113" y="5868917"/>
                  <a:pt x="11222272" y="5950800"/>
                  <a:pt x="11121214" y="5950800"/>
                </a:cubicBezTo>
                <a:lnTo>
                  <a:pt x="182899" y="5950800"/>
                </a:lnTo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609600" dist="50800" dir="16200000">
              <a:srgbClr val="101828">
                <a:alpha val="10000"/>
              </a:srgbClr>
            </a:outerShdw>
          </a:effectLst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854480" y="862917"/>
            <a:ext cx="3474720" cy="5103366"/>
          </a:xfrm>
          <a:custGeom>
            <a:avLst/>
            <a:gdLst/>
            <a:ahLst/>
            <a:cxnLst/>
            <a:rect l="l" t="t" r="r" b="b"/>
            <a:pathLst>
              <a:path w="3474720" h="5103366">
                <a:moveTo>
                  <a:pt x="288853" y="5103366"/>
                </a:moveTo>
                <a:cubicBezTo>
                  <a:pt x="129329" y="5103366"/>
                  <a:pt x="0" y="4974047"/>
                  <a:pt x="0" y="4814516"/>
                </a:cubicBezTo>
                <a:lnTo>
                  <a:pt x="0" y="288851"/>
                </a:lnTo>
                <a:cubicBezTo>
                  <a:pt x="0" y="129319"/>
                  <a:pt x="129329" y="0"/>
                  <a:pt x="288853" y="0"/>
                </a:cubicBezTo>
                <a:lnTo>
                  <a:pt x="3185866" y="0"/>
                </a:lnTo>
                <a:cubicBezTo>
                  <a:pt x="3345391" y="0"/>
                  <a:pt x="3474720" y="129319"/>
                  <a:pt x="3474720" y="288851"/>
                </a:cubicBezTo>
                <a:lnTo>
                  <a:pt x="3474720" y="4814516"/>
                </a:lnTo>
                <a:cubicBezTo>
                  <a:pt x="3474720" y="4974047"/>
                  <a:pt x="3345391" y="5103366"/>
                  <a:pt x="3185866" y="5103366"/>
                </a:cubicBezTo>
                <a:lnTo>
                  <a:pt x="288853" y="5103366"/>
                </a:lnTo>
              </a:path>
            </a:pathLst>
          </a:custGeom>
          <a:blipFill>
            <a:blip r:embed="rId1"/>
            <a:srcRect/>
            <a:stretch>
              <a:fillRect l="-60197" r="-6019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862800" y="4398380"/>
            <a:ext cx="6176629" cy="15689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Exploring Collaborative Approaches, Communication, and Inclusive Practices for Sustainable Environmental Stewardship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862800" y="2263932"/>
            <a:ext cx="6176629" cy="1988753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Comprehensive Conservation Strategies and Education</a:t>
            </a:r>
            <a:endParaRPr lang="en-US" sz="3600" dirty="0"/>
          </a:p>
        </p:txBody>
      </p:sp>
      <p:sp>
        <p:nvSpPr>
          <p:cNvPr id="8" name="Text 6"/>
          <p:cNvSpPr/>
          <p:nvPr/>
        </p:nvSpPr>
        <p:spPr>
          <a:xfrm>
            <a:off x="862800" y="864000"/>
            <a:ext cx="1371600" cy="1371600"/>
          </a:xfrm>
          <a:prstGeom prst="rect">
            <a:avLst/>
          </a:prstGeom>
          <a:blipFill>
            <a:blip r:embed="rId2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0747126" y="1562583"/>
            <a:ext cx="896234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04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05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06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07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08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09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10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11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12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13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14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15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16</a:t>
            </a:r>
            <a:endParaRPr lang="en-US" sz="1674" dirty="0"/>
          </a:p>
        </p:txBody>
      </p:sp>
      <p:sp>
        <p:nvSpPr>
          <p:cNvPr id="4" name="Text 2"/>
          <p:cNvSpPr/>
          <p:nvPr/>
        </p:nvSpPr>
        <p:spPr>
          <a:xfrm>
            <a:off x="3723640" y="1562583"/>
            <a:ext cx="6858000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Introduction to Conservation Strategies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Collaborative Group Work in Conservation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Sentence Frames for Conservation Discussions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Developing Conservation Strategies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Presenting Conservation Solutions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Case Studies in Conservation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ELL/ESL Support Strategies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Technology Integration in Conservation Educati…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Assessment and Evaluation in Conservation Educ…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Conclusion and Next Steps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References and Resources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Appendix: Sentence Frames for Conservation Dis…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Glossary of Conservation Terms</a:t>
            </a:r>
            <a:endParaRPr lang="en-US" sz="1674" dirty="0"/>
          </a:p>
        </p:txBody>
      </p:sp>
      <p:sp>
        <p:nvSpPr>
          <p:cNvPr id="5" name="Text 3"/>
          <p:cNvSpPr/>
          <p:nvPr/>
        </p:nvSpPr>
        <p:spPr>
          <a:xfrm>
            <a:off x="3723640" y="561245"/>
            <a:ext cx="6858000" cy="5539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Table of Contents</a:t>
            </a:r>
            <a:endParaRPr lang="en-US" sz="3600" dirty="0"/>
          </a:p>
        </p:txBody>
      </p:sp>
      <p:sp>
        <p:nvSpPr>
          <p:cNvPr id="6" name="Text 4"/>
          <p:cNvSpPr/>
          <p:nvPr/>
        </p:nvSpPr>
        <p:spPr>
          <a:xfrm>
            <a:off x="0" y="0"/>
            <a:ext cx="3175000" cy="685800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162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0747126" y="1562583"/>
            <a:ext cx="896234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17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18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19</a:t>
            </a: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3723640" y="1562583"/>
            <a:ext cx="6858000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ELL/ESL Support: Tips for Teachers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Conservation Education: A Collective Responsib…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Final Thoughts and Recommendations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3723640" y="561245"/>
            <a:ext cx="6858000" cy="5539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Table of Contents</a:t>
            </a:r>
            <a:endParaRPr lang="en-US" sz="3600" dirty="0"/>
          </a:p>
        </p:txBody>
      </p:sp>
      <p:sp>
        <p:nvSpPr>
          <p:cNvPr id="6" name="Text 4"/>
          <p:cNvSpPr/>
          <p:nvPr/>
        </p:nvSpPr>
        <p:spPr>
          <a:xfrm>
            <a:off x="0" y="0"/>
            <a:ext cx="3175000" cy="685800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162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354028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159416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Comprehensive Conservation Strategies and Education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2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Introduction to Conservation Strategies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6313046" y="2882370"/>
            <a:ext cx="2339759" cy="2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Individuals play a vital role by making conscious choices, supporting conservation efforts, and spreading awareness.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Personal actions can collectively lead to significant positive impacts on the environment.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313045" y="2166245"/>
            <a:ext cx="2339759" cy="572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Individual Contributions to Conservation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6313045" y="1679207"/>
            <a:ext cx="365760" cy="320094"/>
          </a:xfrm>
          <a:custGeom>
            <a:avLst/>
            <a:gdLst/>
            <a:ahLst/>
            <a:cxnLst/>
            <a:rect l="l" t="t" r="r" b="b"/>
            <a:pathLst>
              <a:path w="365760" h="320094">
                <a:moveTo>
                  <a:pt x="106871" y="144644"/>
                </a:moveTo>
                <a:cubicBezTo>
                  <a:pt x="121802" y="139859"/>
                  <a:pt x="137734" y="137215"/>
                  <a:pt x="154307" y="137215"/>
                </a:cubicBezTo>
                <a:lnTo>
                  <a:pt x="211457" y="137215"/>
                </a:lnTo>
                <a:cubicBezTo>
                  <a:pt x="220959" y="137215"/>
                  <a:pt x="228604" y="144858"/>
                  <a:pt x="228604" y="154359"/>
                </a:cubicBezTo>
                <a:cubicBezTo>
                  <a:pt x="228604" y="163859"/>
                  <a:pt x="220959" y="171503"/>
                  <a:pt x="211461" y="171503"/>
                </a:cubicBezTo>
                <a:lnTo>
                  <a:pt x="154311" y="171503"/>
                </a:lnTo>
                <a:cubicBezTo>
                  <a:pt x="136165" y="171503"/>
                  <a:pt x="118949" y="175504"/>
                  <a:pt x="103591" y="182719"/>
                </a:cubicBezTo>
                <a:cubicBezTo>
                  <a:pt x="109092" y="227939"/>
                  <a:pt x="147595" y="262944"/>
                  <a:pt x="194244" y="262944"/>
                </a:cubicBezTo>
                <a:cubicBezTo>
                  <a:pt x="194244" y="262944"/>
                  <a:pt x="194244" y="262944"/>
                  <a:pt x="194317" y="262944"/>
                </a:cubicBezTo>
                <a:lnTo>
                  <a:pt x="194888" y="262944"/>
                </a:lnTo>
                <a:cubicBezTo>
                  <a:pt x="194888" y="262944"/>
                  <a:pt x="194888" y="262944"/>
                  <a:pt x="194961" y="262944"/>
                </a:cubicBezTo>
                <a:cubicBezTo>
                  <a:pt x="264470" y="262586"/>
                  <a:pt x="331477" y="191291"/>
                  <a:pt x="331477" y="89066"/>
                </a:cubicBezTo>
                <a:cubicBezTo>
                  <a:pt x="331477" y="79921"/>
                  <a:pt x="330907" y="70994"/>
                  <a:pt x="329835" y="62277"/>
                </a:cubicBezTo>
                <a:cubicBezTo>
                  <a:pt x="312191" y="73564"/>
                  <a:pt x="291189" y="80065"/>
                  <a:pt x="268614" y="80065"/>
                </a:cubicBezTo>
                <a:lnTo>
                  <a:pt x="194321" y="80065"/>
                </a:lnTo>
                <a:cubicBezTo>
                  <a:pt x="153173" y="80065"/>
                  <a:pt x="118382" y="107283"/>
                  <a:pt x="106882" y="144644"/>
                </a:cubicBezTo>
                <a:lnTo>
                  <a:pt x="106871" y="144644"/>
                </a:lnTo>
                <a:moveTo>
                  <a:pt x="68865" y="163001"/>
                </a:moveTo>
                <a:cubicBezTo>
                  <a:pt x="73221" y="97565"/>
                  <a:pt x="127731" y="45773"/>
                  <a:pt x="194310" y="45773"/>
                </a:cubicBezTo>
                <a:lnTo>
                  <a:pt x="268607" y="45773"/>
                </a:lnTo>
                <a:cubicBezTo>
                  <a:pt x="289108" y="45773"/>
                  <a:pt x="307754" y="38059"/>
                  <a:pt x="321898" y="25412"/>
                </a:cubicBezTo>
                <a:cubicBezTo>
                  <a:pt x="322399" y="24983"/>
                  <a:pt x="322897" y="24484"/>
                  <a:pt x="323398" y="24055"/>
                </a:cubicBezTo>
                <a:cubicBezTo>
                  <a:pt x="328112" y="19625"/>
                  <a:pt x="332326" y="14625"/>
                  <a:pt x="335826" y="9126"/>
                </a:cubicBezTo>
                <a:cubicBezTo>
                  <a:pt x="336971" y="7340"/>
                  <a:pt x="338112" y="5483"/>
                  <a:pt x="339111" y="3553"/>
                </a:cubicBezTo>
                <a:cubicBezTo>
                  <a:pt x="341613" y="-1092"/>
                  <a:pt x="348825" y="-1306"/>
                  <a:pt x="350683" y="3623"/>
                </a:cubicBezTo>
                <a:cubicBezTo>
                  <a:pt x="351612" y="6123"/>
                  <a:pt x="352468" y="8623"/>
                  <a:pt x="353328" y="11197"/>
                </a:cubicBezTo>
                <a:cubicBezTo>
                  <a:pt x="355398" y="17554"/>
                  <a:pt x="357256" y="23985"/>
                  <a:pt x="358898" y="30626"/>
                </a:cubicBezTo>
                <a:cubicBezTo>
                  <a:pt x="359257" y="31984"/>
                  <a:pt x="359542" y="33341"/>
                  <a:pt x="359827" y="34628"/>
                </a:cubicBezTo>
                <a:cubicBezTo>
                  <a:pt x="363686" y="51986"/>
                  <a:pt x="365756" y="70203"/>
                  <a:pt x="365756" y="89063"/>
                </a:cubicBezTo>
                <a:cubicBezTo>
                  <a:pt x="365756" y="203720"/>
                  <a:pt x="289389" y="296730"/>
                  <a:pt x="195020" y="297233"/>
                </a:cubicBezTo>
                <a:lnTo>
                  <a:pt x="194306" y="297233"/>
                </a:lnTo>
                <a:cubicBezTo>
                  <a:pt x="135942" y="297233"/>
                  <a:pt x="86864" y="257442"/>
                  <a:pt x="72720" y="203506"/>
                </a:cubicBezTo>
                <a:cubicBezTo>
                  <a:pt x="49074" y="225439"/>
                  <a:pt x="34286" y="256728"/>
                  <a:pt x="34286" y="291516"/>
                </a:cubicBezTo>
                <a:lnTo>
                  <a:pt x="34286" y="302946"/>
                </a:lnTo>
                <a:cubicBezTo>
                  <a:pt x="34286" y="312447"/>
                  <a:pt x="26642" y="320090"/>
                  <a:pt x="17143" y="320090"/>
                </a:cubicBezTo>
                <a:cubicBezTo>
                  <a:pt x="7641" y="320090"/>
                  <a:pt x="0" y="312447"/>
                  <a:pt x="0" y="302946"/>
                </a:cubicBezTo>
                <a:lnTo>
                  <a:pt x="0" y="291516"/>
                </a:lnTo>
                <a:cubicBezTo>
                  <a:pt x="0" y="237865"/>
                  <a:pt x="27359" y="190644"/>
                  <a:pt x="68865" y="162998"/>
                </a:cubicBezTo>
                <a:lnTo>
                  <a:pt x="68865" y="163001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3507658" y="2882370"/>
            <a:ext cx="2339759" cy="2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importance of conservation lies in maintaining biodiversity, ensuring sustainable development, and protecting ecosystem services.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efforts are crucial for the health and balance of the planet's ecosystems.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507657" y="2166245"/>
            <a:ext cx="2339759" cy="572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Significance of Conservation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3530497" y="1656374"/>
            <a:ext cx="320081" cy="365760"/>
          </a:xfrm>
          <a:custGeom>
            <a:avLst/>
            <a:gdLst/>
            <a:ahLst/>
            <a:cxnLst/>
            <a:rect l="l" t="t" r="r" b="b"/>
            <a:pathLst>
              <a:path w="320081" h="365760">
                <a:moveTo>
                  <a:pt x="172741" y="5644"/>
                </a:moveTo>
                <a:cubicBezTo>
                  <a:pt x="169528" y="2070"/>
                  <a:pt x="164883" y="0"/>
                  <a:pt x="160024" y="0"/>
                </a:cubicBezTo>
                <a:cubicBezTo>
                  <a:pt x="155166" y="0"/>
                  <a:pt x="150524" y="2070"/>
                  <a:pt x="147308" y="5644"/>
                </a:cubicBezTo>
                <a:lnTo>
                  <a:pt x="44437" y="119944"/>
                </a:lnTo>
                <a:cubicBezTo>
                  <a:pt x="39936" y="124944"/>
                  <a:pt x="38794" y="132230"/>
                  <a:pt x="41508" y="138374"/>
                </a:cubicBezTo>
                <a:cubicBezTo>
                  <a:pt x="44222" y="144519"/>
                  <a:pt x="50368" y="148590"/>
                  <a:pt x="57154" y="148590"/>
                </a:cubicBezTo>
                <a:lnTo>
                  <a:pt x="65585" y="148590"/>
                </a:lnTo>
                <a:lnTo>
                  <a:pt x="21292" y="200312"/>
                </a:lnTo>
                <a:cubicBezTo>
                  <a:pt x="16936" y="205385"/>
                  <a:pt x="15934" y="212528"/>
                  <a:pt x="18722" y="218600"/>
                </a:cubicBezTo>
                <a:cubicBezTo>
                  <a:pt x="21506" y="224672"/>
                  <a:pt x="27581" y="228600"/>
                  <a:pt x="34294" y="228600"/>
                </a:cubicBezTo>
                <a:lnTo>
                  <a:pt x="51437" y="228600"/>
                </a:lnTo>
                <a:lnTo>
                  <a:pt x="3431" y="292608"/>
                </a:lnTo>
                <a:cubicBezTo>
                  <a:pt x="-499" y="297824"/>
                  <a:pt x="-1069" y="304751"/>
                  <a:pt x="1789" y="310538"/>
                </a:cubicBezTo>
                <a:cubicBezTo>
                  <a:pt x="4648" y="316324"/>
                  <a:pt x="10649" y="320040"/>
                  <a:pt x="17147" y="320040"/>
                </a:cubicBezTo>
                <a:lnTo>
                  <a:pt x="114301" y="320040"/>
                </a:lnTo>
                <a:lnTo>
                  <a:pt x="142875" y="320040"/>
                </a:lnTo>
                <a:lnTo>
                  <a:pt x="142875" y="348617"/>
                </a:lnTo>
                <a:cubicBezTo>
                  <a:pt x="142875" y="358119"/>
                  <a:pt x="150518" y="365764"/>
                  <a:pt x="160018" y="365764"/>
                </a:cubicBezTo>
                <a:cubicBezTo>
                  <a:pt x="169518" y="365764"/>
                  <a:pt x="177162" y="358119"/>
                  <a:pt x="177162" y="348620"/>
                </a:cubicBezTo>
                <a:lnTo>
                  <a:pt x="177162" y="320047"/>
                </a:lnTo>
                <a:lnTo>
                  <a:pt x="205735" y="320047"/>
                </a:lnTo>
                <a:lnTo>
                  <a:pt x="302889" y="320047"/>
                </a:lnTo>
                <a:cubicBezTo>
                  <a:pt x="309390" y="320047"/>
                  <a:pt x="315318" y="316404"/>
                  <a:pt x="318247" y="310545"/>
                </a:cubicBezTo>
                <a:cubicBezTo>
                  <a:pt x="321176" y="304685"/>
                  <a:pt x="320532" y="297758"/>
                  <a:pt x="316605" y="292615"/>
                </a:cubicBezTo>
                <a:lnTo>
                  <a:pt x="268599" y="228607"/>
                </a:lnTo>
                <a:lnTo>
                  <a:pt x="285743" y="228607"/>
                </a:lnTo>
                <a:cubicBezTo>
                  <a:pt x="292458" y="228607"/>
                  <a:pt x="298530" y="224679"/>
                  <a:pt x="301315" y="218607"/>
                </a:cubicBezTo>
                <a:cubicBezTo>
                  <a:pt x="304099" y="212536"/>
                  <a:pt x="303101" y="205392"/>
                  <a:pt x="298744" y="200319"/>
                </a:cubicBezTo>
                <a:lnTo>
                  <a:pt x="254452" y="148597"/>
                </a:lnTo>
                <a:lnTo>
                  <a:pt x="262883" y="148597"/>
                </a:lnTo>
                <a:cubicBezTo>
                  <a:pt x="269668" y="148597"/>
                  <a:pt x="275814" y="144596"/>
                  <a:pt x="278528" y="138455"/>
                </a:cubicBezTo>
                <a:cubicBezTo>
                  <a:pt x="281242" y="132310"/>
                  <a:pt x="280170" y="125024"/>
                  <a:pt x="275599" y="120024"/>
                </a:cubicBezTo>
                <a:lnTo>
                  <a:pt x="172729" y="5724"/>
                </a:lnTo>
                <a:lnTo>
                  <a:pt x="172741" y="5644"/>
                </a:lnTo>
                <a:moveTo>
                  <a:pt x="177171" y="285750"/>
                </a:moveTo>
                <a:lnTo>
                  <a:pt x="177171" y="154307"/>
                </a:lnTo>
                <a:cubicBezTo>
                  <a:pt x="177171" y="144804"/>
                  <a:pt x="169528" y="137164"/>
                  <a:pt x="160028" y="137164"/>
                </a:cubicBezTo>
                <a:cubicBezTo>
                  <a:pt x="150528" y="137164"/>
                  <a:pt x="142884" y="144808"/>
                  <a:pt x="142884" y="154310"/>
                </a:cubicBezTo>
                <a:lnTo>
                  <a:pt x="142884" y="285757"/>
                </a:lnTo>
                <a:lnTo>
                  <a:pt x="114310" y="285757"/>
                </a:lnTo>
                <a:lnTo>
                  <a:pt x="51447" y="285757"/>
                </a:lnTo>
                <a:lnTo>
                  <a:pt x="99452" y="221749"/>
                </a:lnTo>
                <a:cubicBezTo>
                  <a:pt x="103383" y="216534"/>
                  <a:pt x="103953" y="209606"/>
                  <a:pt x="101094" y="203820"/>
                </a:cubicBezTo>
                <a:cubicBezTo>
                  <a:pt x="98236" y="198033"/>
                  <a:pt x="92234" y="194317"/>
                  <a:pt x="85737" y="194317"/>
                </a:cubicBezTo>
                <a:lnTo>
                  <a:pt x="71592" y="194317"/>
                </a:lnTo>
                <a:lnTo>
                  <a:pt x="115885" y="142595"/>
                </a:lnTo>
                <a:cubicBezTo>
                  <a:pt x="120242" y="137522"/>
                  <a:pt x="121243" y="130379"/>
                  <a:pt x="118455" y="124307"/>
                </a:cubicBezTo>
                <a:cubicBezTo>
                  <a:pt x="115671" y="118236"/>
                  <a:pt x="109596" y="114307"/>
                  <a:pt x="102884" y="114307"/>
                </a:cubicBezTo>
                <a:lnTo>
                  <a:pt x="95669" y="114307"/>
                </a:lnTo>
                <a:lnTo>
                  <a:pt x="160034" y="42798"/>
                </a:lnTo>
                <a:lnTo>
                  <a:pt x="224399" y="114307"/>
                </a:lnTo>
                <a:lnTo>
                  <a:pt x="217184" y="114307"/>
                </a:lnTo>
                <a:cubicBezTo>
                  <a:pt x="210469" y="114307"/>
                  <a:pt x="204397" y="118236"/>
                  <a:pt x="201612" y="124307"/>
                </a:cubicBezTo>
                <a:cubicBezTo>
                  <a:pt x="198828" y="130379"/>
                  <a:pt x="199826" y="137522"/>
                  <a:pt x="204183" y="142595"/>
                </a:cubicBezTo>
                <a:lnTo>
                  <a:pt x="248475" y="194317"/>
                </a:lnTo>
                <a:lnTo>
                  <a:pt x="234331" y="194317"/>
                </a:lnTo>
                <a:cubicBezTo>
                  <a:pt x="227830" y="194317"/>
                  <a:pt x="221902" y="197960"/>
                  <a:pt x="218974" y="203820"/>
                </a:cubicBezTo>
                <a:cubicBezTo>
                  <a:pt x="216045" y="209679"/>
                  <a:pt x="216688" y="216607"/>
                  <a:pt x="220616" y="221749"/>
                </a:cubicBezTo>
                <a:lnTo>
                  <a:pt x="268621" y="285757"/>
                </a:lnTo>
                <a:lnTo>
                  <a:pt x="205757" y="285757"/>
                </a:lnTo>
                <a:lnTo>
                  <a:pt x="177171" y="28575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702270" y="2882370"/>
            <a:ext cx="2339759" cy="2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Conservation is the act of preserving or protecting something, especially the natural environment.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involves efforts to safeguard resources and habitats for future generations.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02269" y="2166245"/>
            <a:ext cx="2339759" cy="572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Definition of Conservation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702269" y="165637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19529" y="147877"/>
                </a:moveTo>
                <a:cubicBezTo>
                  <a:pt x="278749" y="141377"/>
                  <a:pt x="325541" y="93869"/>
                  <a:pt x="330973" y="34290"/>
                </a:cubicBezTo>
                <a:lnTo>
                  <a:pt x="325757" y="34290"/>
                </a:lnTo>
                <a:cubicBezTo>
                  <a:pt x="270966" y="34290"/>
                  <a:pt x="224317" y="69366"/>
                  <a:pt x="207101" y="118228"/>
                </a:cubicBezTo>
                <a:cubicBezTo>
                  <a:pt x="200813" y="106228"/>
                  <a:pt x="193242" y="94940"/>
                  <a:pt x="184526" y="84582"/>
                </a:cubicBezTo>
                <a:cubicBezTo>
                  <a:pt x="211530" y="34290"/>
                  <a:pt x="264679" y="0"/>
                  <a:pt x="325757" y="0"/>
                </a:cubicBezTo>
                <a:lnTo>
                  <a:pt x="342904" y="0"/>
                </a:lnTo>
                <a:cubicBezTo>
                  <a:pt x="355548" y="0"/>
                  <a:pt x="365764" y="10216"/>
                  <a:pt x="365764" y="22860"/>
                </a:cubicBezTo>
                <a:cubicBezTo>
                  <a:pt x="365764" y="104015"/>
                  <a:pt x="305329" y="171022"/>
                  <a:pt x="227031" y="181450"/>
                </a:cubicBezTo>
                <a:cubicBezTo>
                  <a:pt x="225531" y="169877"/>
                  <a:pt x="223029" y="158663"/>
                  <a:pt x="219529" y="147804"/>
                </a:cubicBezTo>
                <a:lnTo>
                  <a:pt x="219529" y="147877"/>
                </a:lnTo>
                <a:moveTo>
                  <a:pt x="34290" y="80010"/>
                </a:moveTo>
                <a:lnTo>
                  <a:pt x="34290" y="91440"/>
                </a:lnTo>
                <a:cubicBezTo>
                  <a:pt x="34290" y="160876"/>
                  <a:pt x="90584" y="217170"/>
                  <a:pt x="160020" y="217170"/>
                </a:cubicBezTo>
                <a:lnTo>
                  <a:pt x="165737" y="217170"/>
                </a:lnTo>
                <a:lnTo>
                  <a:pt x="165737" y="205740"/>
                </a:lnTo>
                <a:lnTo>
                  <a:pt x="165737" y="205740"/>
                </a:lnTo>
                <a:cubicBezTo>
                  <a:pt x="165737" y="136304"/>
                  <a:pt x="109443" y="80010"/>
                  <a:pt x="40007" y="80010"/>
                </a:cubicBezTo>
                <a:lnTo>
                  <a:pt x="34290" y="80010"/>
                </a:lnTo>
                <a:moveTo>
                  <a:pt x="200027" y="205740"/>
                </a:moveTo>
                <a:lnTo>
                  <a:pt x="200027" y="217170"/>
                </a:lnTo>
                <a:lnTo>
                  <a:pt x="200027" y="251460"/>
                </a:lnTo>
                <a:lnTo>
                  <a:pt x="200027" y="348617"/>
                </a:lnTo>
                <a:cubicBezTo>
                  <a:pt x="200027" y="358119"/>
                  <a:pt x="192382" y="365764"/>
                  <a:pt x="182884" y="365764"/>
                </a:cubicBezTo>
                <a:cubicBezTo>
                  <a:pt x="173381" y="365764"/>
                  <a:pt x="165740" y="358119"/>
                  <a:pt x="165740" y="348620"/>
                </a:cubicBezTo>
                <a:lnTo>
                  <a:pt x="165740" y="251467"/>
                </a:lnTo>
                <a:lnTo>
                  <a:pt x="160027" y="251467"/>
                </a:lnTo>
                <a:cubicBezTo>
                  <a:pt x="71660" y="251467"/>
                  <a:pt x="7" y="179815"/>
                  <a:pt x="7" y="91447"/>
                </a:cubicBezTo>
                <a:lnTo>
                  <a:pt x="7" y="68587"/>
                </a:lnTo>
                <a:cubicBezTo>
                  <a:pt x="7" y="55943"/>
                  <a:pt x="10223" y="45727"/>
                  <a:pt x="22867" y="45727"/>
                </a:cubicBezTo>
                <a:lnTo>
                  <a:pt x="40014" y="45727"/>
                </a:lnTo>
                <a:cubicBezTo>
                  <a:pt x="128382" y="45727"/>
                  <a:pt x="200034" y="117380"/>
                  <a:pt x="200034" y="205747"/>
                </a:cubicBezTo>
                <a:lnTo>
                  <a:pt x="200027" y="20574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23334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328722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9134110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21429" r="-121429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523334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Collaborative Group Work in Conservation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9287740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Providing visual aids, simplifying complex vocabulary, and encouraging participation are crucial.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measures help create an inclusive environment for all group members.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9287739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88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ELL/ESL Support in Group Work</a:t>
            </a:r>
            <a:endParaRPr lang="en-US" sz="1288" dirty="0"/>
          </a:p>
        </p:txBody>
      </p:sp>
      <p:sp>
        <p:nvSpPr>
          <p:cNvPr id="11" name="Text 9"/>
          <p:cNvSpPr/>
          <p:nvPr/>
        </p:nvSpPr>
        <p:spPr>
          <a:xfrm>
            <a:off x="9287739" y="1697014"/>
            <a:ext cx="365760" cy="284480"/>
          </a:xfrm>
          <a:custGeom>
            <a:avLst/>
            <a:gdLst/>
            <a:ahLst/>
            <a:cxnLst/>
            <a:rect l="l" t="t" r="r" b="b"/>
            <a:pathLst>
              <a:path w="365760" h="284480">
                <a:moveTo>
                  <a:pt x="50800" y="35560"/>
                </a:moveTo>
                <a:cubicBezTo>
                  <a:pt x="50800" y="32766"/>
                  <a:pt x="53086" y="30479"/>
                  <a:pt x="55881" y="30479"/>
                </a:cubicBezTo>
                <a:lnTo>
                  <a:pt x="309879" y="30479"/>
                </a:lnTo>
                <a:cubicBezTo>
                  <a:pt x="312674" y="30479"/>
                  <a:pt x="314960" y="32766"/>
                  <a:pt x="314960" y="35560"/>
                </a:cubicBezTo>
                <a:lnTo>
                  <a:pt x="314960" y="233680"/>
                </a:lnTo>
                <a:lnTo>
                  <a:pt x="345439" y="233680"/>
                </a:lnTo>
                <a:lnTo>
                  <a:pt x="345439" y="35560"/>
                </a:lnTo>
                <a:cubicBezTo>
                  <a:pt x="345439" y="15939"/>
                  <a:pt x="329499" y="0"/>
                  <a:pt x="309879" y="0"/>
                </a:cubicBezTo>
                <a:lnTo>
                  <a:pt x="55881" y="0"/>
                </a:lnTo>
                <a:cubicBezTo>
                  <a:pt x="36258" y="0"/>
                  <a:pt x="20322" y="15939"/>
                  <a:pt x="20322" y="35560"/>
                </a:cubicBezTo>
                <a:lnTo>
                  <a:pt x="20322" y="233680"/>
                </a:lnTo>
                <a:lnTo>
                  <a:pt x="50800" y="233680"/>
                </a:lnTo>
                <a:lnTo>
                  <a:pt x="50800" y="35560"/>
                </a:lnTo>
                <a:moveTo>
                  <a:pt x="142240" y="238761"/>
                </a:moveTo>
                <a:lnTo>
                  <a:pt x="142240" y="254001"/>
                </a:lnTo>
                <a:lnTo>
                  <a:pt x="15241" y="254001"/>
                </a:lnTo>
                <a:cubicBezTo>
                  <a:pt x="6796" y="254001"/>
                  <a:pt x="0" y="260794"/>
                  <a:pt x="0" y="269240"/>
                </a:cubicBezTo>
                <a:cubicBezTo>
                  <a:pt x="0" y="277687"/>
                  <a:pt x="6796" y="284480"/>
                  <a:pt x="15241" y="284480"/>
                </a:cubicBezTo>
                <a:lnTo>
                  <a:pt x="142240" y="284480"/>
                </a:lnTo>
                <a:lnTo>
                  <a:pt x="157482" y="284480"/>
                </a:lnTo>
                <a:lnTo>
                  <a:pt x="248922" y="284480"/>
                </a:lnTo>
                <a:lnTo>
                  <a:pt x="264163" y="284480"/>
                </a:lnTo>
                <a:lnTo>
                  <a:pt x="350522" y="284480"/>
                </a:lnTo>
                <a:cubicBezTo>
                  <a:pt x="358968" y="284480"/>
                  <a:pt x="365764" y="277687"/>
                  <a:pt x="365764" y="269240"/>
                </a:cubicBezTo>
                <a:cubicBezTo>
                  <a:pt x="365764" y="260794"/>
                  <a:pt x="358968" y="254001"/>
                  <a:pt x="350522" y="254001"/>
                </a:cubicBezTo>
                <a:lnTo>
                  <a:pt x="264163" y="254001"/>
                </a:lnTo>
                <a:lnTo>
                  <a:pt x="264163" y="238761"/>
                </a:lnTo>
                <a:cubicBezTo>
                  <a:pt x="264163" y="219141"/>
                  <a:pt x="248223" y="203201"/>
                  <a:pt x="228604" y="203201"/>
                </a:cubicBezTo>
                <a:lnTo>
                  <a:pt x="177803" y="203201"/>
                </a:lnTo>
                <a:cubicBezTo>
                  <a:pt x="158180" y="203201"/>
                  <a:pt x="142244" y="219141"/>
                  <a:pt x="142244" y="238761"/>
                </a:cubicBezTo>
                <a:lnTo>
                  <a:pt x="142240" y="238761"/>
                </a:lnTo>
                <a:moveTo>
                  <a:pt x="233680" y="238761"/>
                </a:moveTo>
                <a:lnTo>
                  <a:pt x="233680" y="254001"/>
                </a:lnTo>
                <a:lnTo>
                  <a:pt x="172719" y="254001"/>
                </a:lnTo>
                <a:lnTo>
                  <a:pt x="172719" y="238761"/>
                </a:lnTo>
                <a:cubicBezTo>
                  <a:pt x="172719" y="235968"/>
                  <a:pt x="175005" y="233680"/>
                  <a:pt x="177800" y="233680"/>
                </a:cubicBezTo>
                <a:lnTo>
                  <a:pt x="228600" y="233680"/>
                </a:lnTo>
                <a:cubicBezTo>
                  <a:pt x="231395" y="233680"/>
                  <a:pt x="233681" y="235968"/>
                  <a:pt x="233681" y="238761"/>
                </a:cubicBezTo>
                <a:lnTo>
                  <a:pt x="233680" y="238761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6482352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Active listening, respectful communication, and task delegation are essential strategies.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ensure smooth collaboration and maximize group productivity.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482351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Strategies for Effective Group Work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6482351" y="1697014"/>
            <a:ext cx="365760" cy="284480"/>
          </a:xfrm>
          <a:custGeom>
            <a:avLst/>
            <a:gdLst/>
            <a:ahLst/>
            <a:cxnLst/>
            <a:rect l="l" t="t" r="r" b="b"/>
            <a:pathLst>
              <a:path w="365760" h="284480">
                <a:moveTo>
                  <a:pt x="350519" y="0"/>
                </a:moveTo>
                <a:cubicBezTo>
                  <a:pt x="342073" y="0"/>
                  <a:pt x="335278" y="6793"/>
                  <a:pt x="335278" y="15240"/>
                </a:cubicBezTo>
                <a:lnTo>
                  <a:pt x="335278" y="18858"/>
                </a:lnTo>
                <a:lnTo>
                  <a:pt x="30479" y="101980"/>
                </a:lnTo>
                <a:lnTo>
                  <a:pt x="30479" y="96518"/>
                </a:lnTo>
                <a:cubicBezTo>
                  <a:pt x="30479" y="88072"/>
                  <a:pt x="23683" y="81279"/>
                  <a:pt x="15238" y="81279"/>
                </a:cubicBezTo>
                <a:cubicBezTo>
                  <a:pt x="6792" y="81279"/>
                  <a:pt x="-4" y="88072"/>
                  <a:pt x="-4" y="96518"/>
                </a:cubicBezTo>
                <a:lnTo>
                  <a:pt x="-4" y="110299"/>
                </a:lnTo>
                <a:lnTo>
                  <a:pt x="-4" y="121920"/>
                </a:lnTo>
                <a:lnTo>
                  <a:pt x="-4" y="162560"/>
                </a:lnTo>
                <a:lnTo>
                  <a:pt x="-4" y="174181"/>
                </a:lnTo>
                <a:lnTo>
                  <a:pt x="-4" y="187961"/>
                </a:lnTo>
                <a:cubicBezTo>
                  <a:pt x="-4" y="196408"/>
                  <a:pt x="6792" y="203201"/>
                  <a:pt x="15238" y="203201"/>
                </a:cubicBezTo>
                <a:cubicBezTo>
                  <a:pt x="23683" y="203201"/>
                  <a:pt x="30479" y="196408"/>
                  <a:pt x="30479" y="187961"/>
                </a:cubicBezTo>
                <a:lnTo>
                  <a:pt x="30479" y="182499"/>
                </a:lnTo>
                <a:lnTo>
                  <a:pt x="105156" y="202882"/>
                </a:lnTo>
                <a:cubicBezTo>
                  <a:pt x="102870" y="209360"/>
                  <a:pt x="101601" y="216282"/>
                  <a:pt x="101601" y="223519"/>
                </a:cubicBezTo>
                <a:cubicBezTo>
                  <a:pt x="101601" y="257173"/>
                  <a:pt x="128905" y="284480"/>
                  <a:pt x="162562" y="284480"/>
                </a:cubicBezTo>
                <a:cubicBezTo>
                  <a:pt x="192342" y="284480"/>
                  <a:pt x="217174" y="263144"/>
                  <a:pt x="222444" y="234887"/>
                </a:cubicBezTo>
                <a:lnTo>
                  <a:pt x="335285" y="265622"/>
                </a:lnTo>
                <a:lnTo>
                  <a:pt x="335285" y="269240"/>
                </a:lnTo>
                <a:cubicBezTo>
                  <a:pt x="335285" y="277686"/>
                  <a:pt x="342081" y="284480"/>
                  <a:pt x="350526" y="284480"/>
                </a:cubicBezTo>
                <a:cubicBezTo>
                  <a:pt x="358972" y="284480"/>
                  <a:pt x="365767" y="277686"/>
                  <a:pt x="365767" y="269240"/>
                </a:cubicBezTo>
                <a:lnTo>
                  <a:pt x="365767" y="254001"/>
                </a:lnTo>
                <a:lnTo>
                  <a:pt x="365767" y="30482"/>
                </a:lnTo>
                <a:lnTo>
                  <a:pt x="365767" y="15242"/>
                </a:lnTo>
                <a:cubicBezTo>
                  <a:pt x="365767" y="6796"/>
                  <a:pt x="358972" y="3"/>
                  <a:pt x="350526" y="3"/>
                </a:cubicBezTo>
                <a:lnTo>
                  <a:pt x="350519" y="0"/>
                </a:lnTo>
                <a:moveTo>
                  <a:pt x="335281" y="234062"/>
                </a:moveTo>
                <a:lnTo>
                  <a:pt x="30482" y="150939"/>
                </a:lnTo>
                <a:lnTo>
                  <a:pt x="30482" y="133603"/>
                </a:lnTo>
                <a:lnTo>
                  <a:pt x="335281" y="50418"/>
                </a:lnTo>
                <a:lnTo>
                  <a:pt x="335281" y="234062"/>
                </a:lnTo>
                <a:moveTo>
                  <a:pt x="132080" y="223519"/>
                </a:moveTo>
                <a:cubicBezTo>
                  <a:pt x="132080" y="219010"/>
                  <a:pt x="133031" y="214757"/>
                  <a:pt x="134812" y="210945"/>
                </a:cubicBezTo>
                <a:lnTo>
                  <a:pt x="192913" y="226756"/>
                </a:lnTo>
                <a:cubicBezTo>
                  <a:pt x="191263" y="242058"/>
                  <a:pt x="178308" y="253935"/>
                  <a:pt x="162624" y="253935"/>
                </a:cubicBezTo>
                <a:cubicBezTo>
                  <a:pt x="145796" y="253935"/>
                  <a:pt x="132145" y="240283"/>
                  <a:pt x="132145" y="223456"/>
                </a:cubicBezTo>
                <a:lnTo>
                  <a:pt x="132080" y="223519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3676964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Diverse perspectives, shared knowledge, and collective problem-solving are key benefits.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elements foster innovation and enhance the quality of conservation efforts.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676963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Benefits of Collaborative Group Work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3676963" y="1729023"/>
            <a:ext cx="365760" cy="220463"/>
          </a:xfrm>
          <a:custGeom>
            <a:avLst/>
            <a:gdLst/>
            <a:ahLst/>
            <a:cxnLst/>
            <a:rect l="l" t="t" r="r" b="b"/>
            <a:pathLst>
              <a:path w="365760" h="220463">
                <a:moveTo>
                  <a:pt x="155561" y="344"/>
                </a:moveTo>
                <a:lnTo>
                  <a:pt x="126359" y="29549"/>
                </a:lnTo>
                <a:cubicBezTo>
                  <a:pt x="117614" y="31950"/>
                  <a:pt x="109501" y="36350"/>
                  <a:pt x="102643" y="42408"/>
                </a:cubicBezTo>
                <a:lnTo>
                  <a:pt x="87442" y="55953"/>
                </a:lnTo>
                <a:cubicBezTo>
                  <a:pt x="81612" y="61154"/>
                  <a:pt x="74011" y="64011"/>
                  <a:pt x="66181" y="64011"/>
                </a:cubicBezTo>
                <a:lnTo>
                  <a:pt x="54864" y="64011"/>
                </a:lnTo>
                <a:lnTo>
                  <a:pt x="54864" y="137163"/>
                </a:lnTo>
                <a:cubicBezTo>
                  <a:pt x="66521" y="137507"/>
                  <a:pt x="77611" y="142249"/>
                  <a:pt x="85895" y="150536"/>
                </a:cubicBezTo>
                <a:lnTo>
                  <a:pt x="106239" y="170881"/>
                </a:lnTo>
                <a:lnTo>
                  <a:pt x="110240" y="174882"/>
                </a:lnTo>
                <a:lnTo>
                  <a:pt x="110240" y="174882"/>
                </a:lnTo>
                <a:lnTo>
                  <a:pt x="125672" y="190312"/>
                </a:lnTo>
                <a:cubicBezTo>
                  <a:pt x="129216" y="193855"/>
                  <a:pt x="135046" y="193855"/>
                  <a:pt x="138586" y="190312"/>
                </a:cubicBezTo>
                <a:cubicBezTo>
                  <a:pt x="139559" y="189340"/>
                  <a:pt x="140302" y="188198"/>
                  <a:pt x="140701" y="186997"/>
                </a:cubicBezTo>
                <a:cubicBezTo>
                  <a:pt x="142303" y="182596"/>
                  <a:pt x="146015" y="179280"/>
                  <a:pt x="150587" y="178253"/>
                </a:cubicBezTo>
                <a:cubicBezTo>
                  <a:pt x="155159" y="177223"/>
                  <a:pt x="159958" y="178597"/>
                  <a:pt x="163275" y="181968"/>
                </a:cubicBezTo>
                <a:lnTo>
                  <a:pt x="169449" y="188026"/>
                </a:lnTo>
                <a:cubicBezTo>
                  <a:pt x="176080" y="194655"/>
                  <a:pt x="186823" y="194655"/>
                  <a:pt x="193396" y="188026"/>
                </a:cubicBezTo>
                <a:cubicBezTo>
                  <a:pt x="196483" y="184939"/>
                  <a:pt x="198140" y="180998"/>
                  <a:pt x="198311" y="176939"/>
                </a:cubicBezTo>
                <a:cubicBezTo>
                  <a:pt x="198538" y="171910"/>
                  <a:pt x="201512" y="167452"/>
                  <a:pt x="206084" y="165281"/>
                </a:cubicBezTo>
                <a:cubicBezTo>
                  <a:pt x="210656" y="163109"/>
                  <a:pt x="215970" y="163566"/>
                  <a:pt x="220027" y="166480"/>
                </a:cubicBezTo>
                <a:cubicBezTo>
                  <a:pt x="225400" y="170310"/>
                  <a:pt x="232887" y="169796"/>
                  <a:pt x="237686" y="164994"/>
                </a:cubicBezTo>
                <a:cubicBezTo>
                  <a:pt x="243059" y="159622"/>
                  <a:pt x="243059" y="150935"/>
                  <a:pt x="237686" y="145620"/>
                </a:cubicBezTo>
                <a:lnTo>
                  <a:pt x="194365" y="102301"/>
                </a:lnTo>
                <a:lnTo>
                  <a:pt x="173904" y="121162"/>
                </a:lnTo>
                <a:cubicBezTo>
                  <a:pt x="158301" y="135565"/>
                  <a:pt x="134358" y="135792"/>
                  <a:pt x="118470" y="121675"/>
                </a:cubicBezTo>
                <a:cubicBezTo>
                  <a:pt x="100354" y="105560"/>
                  <a:pt x="99951" y="77442"/>
                  <a:pt x="117555" y="60810"/>
                </a:cubicBezTo>
                <a:lnTo>
                  <a:pt x="157617" y="22977"/>
                </a:lnTo>
                <a:cubicBezTo>
                  <a:pt x="173275" y="8232"/>
                  <a:pt x="193963" y="2"/>
                  <a:pt x="215509" y="2"/>
                </a:cubicBezTo>
                <a:cubicBezTo>
                  <a:pt x="236142" y="2"/>
                  <a:pt x="256087" y="7604"/>
                  <a:pt x="271460" y="21261"/>
                </a:cubicBezTo>
                <a:lnTo>
                  <a:pt x="288661" y="36577"/>
                </a:lnTo>
                <a:lnTo>
                  <a:pt x="310892" y="36577"/>
                </a:lnTo>
                <a:lnTo>
                  <a:pt x="333752" y="36577"/>
                </a:lnTo>
                <a:lnTo>
                  <a:pt x="356612" y="36577"/>
                </a:lnTo>
                <a:cubicBezTo>
                  <a:pt x="361641" y="36577"/>
                  <a:pt x="365756" y="40691"/>
                  <a:pt x="365756" y="45722"/>
                </a:cubicBezTo>
                <a:lnTo>
                  <a:pt x="365756" y="164593"/>
                </a:lnTo>
                <a:cubicBezTo>
                  <a:pt x="365756" y="174708"/>
                  <a:pt x="357585" y="182880"/>
                  <a:pt x="347468" y="182880"/>
                </a:cubicBezTo>
                <a:lnTo>
                  <a:pt x="329180" y="182880"/>
                </a:lnTo>
                <a:cubicBezTo>
                  <a:pt x="322436" y="182880"/>
                  <a:pt x="316492" y="179223"/>
                  <a:pt x="313350" y="173736"/>
                </a:cubicBezTo>
                <a:lnTo>
                  <a:pt x="264829" y="173736"/>
                </a:lnTo>
                <a:cubicBezTo>
                  <a:pt x="262886" y="177565"/>
                  <a:pt x="260315" y="181223"/>
                  <a:pt x="257115" y="184424"/>
                </a:cubicBezTo>
                <a:cubicBezTo>
                  <a:pt x="247341" y="194197"/>
                  <a:pt x="233797" y="198026"/>
                  <a:pt x="221109" y="195910"/>
                </a:cubicBezTo>
                <a:cubicBezTo>
                  <a:pt x="219054" y="200081"/>
                  <a:pt x="216252" y="203968"/>
                  <a:pt x="212766" y="207453"/>
                </a:cubicBezTo>
                <a:cubicBezTo>
                  <a:pt x="197163" y="223055"/>
                  <a:pt x="172763" y="224599"/>
                  <a:pt x="155389" y="212083"/>
                </a:cubicBezTo>
                <a:cubicBezTo>
                  <a:pt x="141044" y="223970"/>
                  <a:pt x="119669" y="223227"/>
                  <a:pt x="106242" y="209739"/>
                </a:cubicBezTo>
                <a:lnTo>
                  <a:pt x="90869" y="194309"/>
                </a:lnTo>
                <a:lnTo>
                  <a:pt x="86868" y="190308"/>
                </a:lnTo>
                <a:lnTo>
                  <a:pt x="66521" y="169964"/>
                </a:lnTo>
                <a:cubicBezTo>
                  <a:pt x="63379" y="166820"/>
                  <a:pt x="59264" y="164992"/>
                  <a:pt x="54864" y="164648"/>
                </a:cubicBezTo>
                <a:cubicBezTo>
                  <a:pt x="54864" y="174706"/>
                  <a:pt x="46634" y="182878"/>
                  <a:pt x="36576" y="182878"/>
                </a:cubicBezTo>
                <a:lnTo>
                  <a:pt x="18288" y="182878"/>
                </a:lnTo>
                <a:cubicBezTo>
                  <a:pt x="8171" y="182878"/>
                  <a:pt x="0" y="174706"/>
                  <a:pt x="0" y="164591"/>
                </a:cubicBezTo>
                <a:lnTo>
                  <a:pt x="0" y="45720"/>
                </a:lnTo>
                <a:cubicBezTo>
                  <a:pt x="0" y="40691"/>
                  <a:pt x="4115" y="36575"/>
                  <a:pt x="9144" y="36575"/>
                </a:cubicBezTo>
                <a:lnTo>
                  <a:pt x="32004" y="36575"/>
                </a:lnTo>
                <a:lnTo>
                  <a:pt x="54864" y="36575"/>
                </a:lnTo>
                <a:lnTo>
                  <a:pt x="66181" y="36575"/>
                </a:lnTo>
                <a:cubicBezTo>
                  <a:pt x="67325" y="36575"/>
                  <a:pt x="68408" y="36176"/>
                  <a:pt x="69209" y="35433"/>
                </a:cubicBezTo>
                <a:lnTo>
                  <a:pt x="84355" y="21945"/>
                </a:lnTo>
                <a:cubicBezTo>
                  <a:pt x="100299" y="7829"/>
                  <a:pt x="120818" y="0"/>
                  <a:pt x="142134" y="0"/>
                </a:cubicBezTo>
                <a:lnTo>
                  <a:pt x="148019" y="0"/>
                </a:lnTo>
                <a:cubicBezTo>
                  <a:pt x="150532" y="0"/>
                  <a:pt x="153107" y="115"/>
                  <a:pt x="155561" y="344"/>
                </a:cubicBezTo>
                <a:lnTo>
                  <a:pt x="155561" y="344"/>
                </a:lnTo>
                <a:moveTo>
                  <a:pt x="310896" y="146304"/>
                </a:moveTo>
                <a:lnTo>
                  <a:pt x="310896" y="64007"/>
                </a:lnTo>
                <a:lnTo>
                  <a:pt x="283464" y="64007"/>
                </a:lnTo>
                <a:cubicBezTo>
                  <a:pt x="280092" y="64007"/>
                  <a:pt x="276833" y="62750"/>
                  <a:pt x="274378" y="60521"/>
                </a:cubicBezTo>
                <a:lnTo>
                  <a:pt x="253289" y="41776"/>
                </a:lnTo>
                <a:cubicBezTo>
                  <a:pt x="242887" y="32518"/>
                  <a:pt x="229456" y="27430"/>
                  <a:pt x="215513" y="27430"/>
                </a:cubicBezTo>
                <a:cubicBezTo>
                  <a:pt x="200996" y="27430"/>
                  <a:pt x="187053" y="32975"/>
                  <a:pt x="176479" y="42918"/>
                </a:cubicBezTo>
                <a:lnTo>
                  <a:pt x="136418" y="80751"/>
                </a:lnTo>
                <a:cubicBezTo>
                  <a:pt x="130532" y="86351"/>
                  <a:pt x="130646" y="95782"/>
                  <a:pt x="136703" y="101153"/>
                </a:cubicBezTo>
                <a:cubicBezTo>
                  <a:pt x="142017" y="105897"/>
                  <a:pt x="150075" y="105782"/>
                  <a:pt x="155276" y="100981"/>
                </a:cubicBezTo>
                <a:lnTo>
                  <a:pt x="196366" y="63033"/>
                </a:lnTo>
                <a:cubicBezTo>
                  <a:pt x="201910" y="57889"/>
                  <a:pt x="210597" y="58231"/>
                  <a:pt x="215740" y="63833"/>
                </a:cubicBezTo>
                <a:cubicBezTo>
                  <a:pt x="220882" y="69433"/>
                  <a:pt x="220542" y="78064"/>
                  <a:pt x="214939" y="83207"/>
                </a:cubicBezTo>
                <a:lnTo>
                  <a:pt x="214482" y="83663"/>
                </a:lnTo>
                <a:lnTo>
                  <a:pt x="257001" y="126184"/>
                </a:lnTo>
                <a:cubicBezTo>
                  <a:pt x="262718" y="131898"/>
                  <a:pt x="266431" y="138929"/>
                  <a:pt x="268087" y="146244"/>
                </a:cubicBezTo>
                <a:lnTo>
                  <a:pt x="310834" y="146244"/>
                </a:lnTo>
                <a:lnTo>
                  <a:pt x="310896" y="146304"/>
                </a:lnTo>
                <a:moveTo>
                  <a:pt x="36576" y="155448"/>
                </a:moveTo>
                <a:cubicBezTo>
                  <a:pt x="36576" y="150397"/>
                  <a:pt x="32483" y="146304"/>
                  <a:pt x="27432" y="146304"/>
                </a:cubicBezTo>
                <a:cubicBezTo>
                  <a:pt x="22381" y="146304"/>
                  <a:pt x="18288" y="150398"/>
                  <a:pt x="18288" y="155448"/>
                </a:cubicBezTo>
                <a:cubicBezTo>
                  <a:pt x="18288" y="160499"/>
                  <a:pt x="22381" y="164593"/>
                  <a:pt x="27432" y="164593"/>
                </a:cubicBezTo>
                <a:cubicBezTo>
                  <a:pt x="32483" y="164593"/>
                  <a:pt x="36576" y="160499"/>
                  <a:pt x="36576" y="155448"/>
                </a:cubicBezTo>
                <a:moveTo>
                  <a:pt x="338328" y="164593"/>
                </a:moveTo>
                <a:cubicBezTo>
                  <a:pt x="343379" y="164593"/>
                  <a:pt x="347472" y="160499"/>
                  <a:pt x="347472" y="155448"/>
                </a:cubicBezTo>
                <a:cubicBezTo>
                  <a:pt x="347472" y="150397"/>
                  <a:pt x="343379" y="146304"/>
                  <a:pt x="338328" y="146304"/>
                </a:cubicBezTo>
                <a:cubicBezTo>
                  <a:pt x="333277" y="146304"/>
                  <a:pt x="329184" y="150398"/>
                  <a:pt x="329184" y="155448"/>
                </a:cubicBezTo>
                <a:cubicBezTo>
                  <a:pt x="329184" y="160499"/>
                  <a:pt x="333277" y="164593"/>
                  <a:pt x="338328" y="164593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3806891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Comprehensive Conservation Strategies and Education</a:t>
            </a:r>
            <a:endParaRPr lang="en-US" sz="800" dirty="0"/>
          </a:p>
        </p:txBody>
      </p:sp>
      <p:sp>
        <p:nvSpPr>
          <p:cNvPr id="19" name="Text 17"/>
          <p:cNvSpPr/>
          <p:nvPr/>
        </p:nvSpPr>
        <p:spPr>
          <a:xfrm>
            <a:off x="3523334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5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10871469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917447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354028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159416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9174480" y="0"/>
            <a:ext cx="3017520" cy="6857998"/>
          </a:xfrm>
          <a:prstGeom prst="rect">
            <a:avLst/>
          </a:prstGeom>
          <a:blipFill>
            <a:blip r:embed="rId1"/>
            <a:srcRect/>
            <a:stretch>
              <a:fillRect l="-120721" r="-120721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6313046" y="2306743"/>
            <a:ext cx="2339759" cy="3313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Benefits of using sentence frames: clarity, coherence, and confidence in expressing ideas.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enhance communication by providing a clear structure for thoughts.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6313045" y="1659132"/>
            <a:ext cx="23397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Benefits of Using Sentence Frames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3507658" y="2306743"/>
            <a:ext cx="2339759" cy="3313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Examples of sentence frames for conservation: 'One way to conserve water is _______,' or 'The importance of reducing plastic use is _______.'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examples guide discussions on environmental conservation.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3507657" y="1659132"/>
            <a:ext cx="23397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575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Examples of Conservation Sentence Frames</a:t>
            </a:r>
            <a:endParaRPr lang="en-US" sz="1575" dirty="0"/>
          </a:p>
        </p:txBody>
      </p:sp>
      <p:sp>
        <p:nvSpPr>
          <p:cNvPr id="12" name="Text 10"/>
          <p:cNvSpPr/>
          <p:nvPr/>
        </p:nvSpPr>
        <p:spPr>
          <a:xfrm>
            <a:off x="702270" y="2306743"/>
            <a:ext cx="2339759" cy="3313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Definition of sentence frames: structured sentences that help express thoughts and ideas.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provide a framework for organizing and articulating ideas effectively.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702269" y="1659132"/>
            <a:ext cx="23397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Definition of Sentence Frames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548639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Sentence Frames for Conservation Discussions</a:t>
            </a:r>
            <a:endParaRPr lang="en-US" sz="2400" dirty="0"/>
          </a:p>
        </p:txBody>
      </p:sp>
      <p:sp>
        <p:nvSpPr>
          <p:cNvPr id="15" name="Text 13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Comprehensive Conservation Strategies and Education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6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92781" y="1468717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398169" y="1468717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9203557" y="1468717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592781" y="548639"/>
            <a:ext cx="8262536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Developing Conservation Strategies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9357187" y="2145850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Role of research and data in informing conservation strategies.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Data-driven approaches enhance the effectiveness and sustainability of conservation efforts.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9357186" y="1659129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Research as a Foundation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6551799" y="2145850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Importance of considering multiple perspectives and stakeholders in conservation efforts.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ensures that strategies are inclusive and address the needs of all affected parties.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6551798" y="1659129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Incorporating Diverse Perspectives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3746411" y="2145850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Steps in developing conservation strategies: identifying problems, brainstorming solutions, and evaluating effectiveness.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steps provide a structured approach to addressing conservation challenges.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3746410" y="1659129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Steps in Conservation Strategy Development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3874935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Comprehensive Conservation Strategies and Education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3591378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7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10940916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23334" y="1394512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23334" y="2982339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23334" y="4570166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523334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Presenting Conservation Solutions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3806891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Comprehensive Conservation Strategies and Education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3523334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8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10871469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3771370" y="1643298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3771370" y="3226217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771370" y="4798286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4405359" y="4779814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Support for ELL/ESL Learners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4405359" y="5236331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08"/>
              </a:spcBef>
              <a:buNone/>
            </a:pPr>
            <a:r>
              <a:rPr lang="en-US" sz="1293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Providing feedback, encouraging practice, and offering resources for language development.</a:t>
            </a:r>
            <a:endParaRPr lang="en-US" sz="1293" dirty="0"/>
          </a:p>
          <a:p>
            <a:pPr algn="l" marL="0" indent="0">
              <a:lnSpc>
                <a:spcPct val="90000"/>
              </a:lnSpc>
              <a:spcBef>
                <a:spcPts val="808"/>
              </a:spcBef>
              <a:buNone/>
            </a:pPr>
            <a:r>
              <a:rPr lang="en-US" sz="1293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approaches ensure inclusivity and better understanding of conservation solutions.</a:t>
            </a:r>
            <a:endParaRPr lang="en-US" sz="1293" dirty="0"/>
          </a:p>
        </p:txBody>
      </p:sp>
      <p:sp>
        <p:nvSpPr>
          <p:cNvPr id="17" name="Text 15"/>
          <p:cNvSpPr/>
          <p:nvPr/>
        </p:nvSpPr>
        <p:spPr>
          <a:xfrm>
            <a:off x="4405359" y="3207745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Engaging Presentation Strategies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4405359" y="3664262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07"/>
              </a:spcBef>
              <a:buNone/>
            </a:pPr>
            <a:r>
              <a:rPr lang="en-US" sz="129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Using visual aids, telling stories, and providing evidence are key strategies.</a:t>
            </a:r>
            <a:endParaRPr lang="en-US" sz="1292" dirty="0"/>
          </a:p>
          <a:p>
            <a:pPr algn="l" marL="0" indent="0">
              <a:lnSpc>
                <a:spcPct val="90000"/>
              </a:lnSpc>
              <a:spcBef>
                <a:spcPts val="807"/>
              </a:spcBef>
              <a:buNone/>
            </a:pPr>
            <a:r>
              <a:rPr lang="en-US" sz="129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methods help in making conservation solutions more relatable and impactful.</a:t>
            </a:r>
            <a:endParaRPr lang="en-US" sz="1292" dirty="0"/>
          </a:p>
        </p:txBody>
      </p:sp>
      <p:sp>
        <p:nvSpPr>
          <p:cNvPr id="19" name="Text 17"/>
          <p:cNvSpPr/>
          <p:nvPr/>
        </p:nvSpPr>
        <p:spPr>
          <a:xfrm>
            <a:off x="4405359" y="1624826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Effective Communication in Conservation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4405359" y="2081343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07"/>
              </a:spcBef>
              <a:buNone/>
            </a:pPr>
            <a:r>
              <a:rPr lang="en-US" sz="129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Importance of effective communication in presenting conservation solutions.</a:t>
            </a:r>
            <a:endParaRPr lang="en-US" sz="1292" dirty="0"/>
          </a:p>
          <a:p>
            <a:pPr algn="l" marL="0" indent="0">
              <a:lnSpc>
                <a:spcPct val="90000"/>
              </a:lnSpc>
              <a:spcBef>
                <a:spcPts val="807"/>
              </a:spcBef>
              <a:buNone/>
            </a:pPr>
            <a:r>
              <a:rPr lang="en-US" sz="129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Strategies for engaging presentations: using visual aids, telling stories, and providing evidence.</a:t>
            </a:r>
            <a:endParaRPr lang="en-US" sz="1292" dirty="0"/>
          </a:p>
        </p:txBody>
      </p:sp>
      <p:sp>
        <p:nvSpPr>
          <p:cNvPr id="21" name="Text 19"/>
          <p:cNvSpPr/>
          <p:nvPr/>
        </p:nvSpPr>
        <p:spPr>
          <a:xfrm>
            <a:off x="3885670" y="4926877"/>
            <a:ext cx="228600" cy="200019"/>
          </a:xfrm>
          <a:custGeom>
            <a:avLst/>
            <a:gdLst/>
            <a:ahLst/>
            <a:cxnLst/>
            <a:rect l="l" t="t" r="r" b="b"/>
            <a:pathLst>
              <a:path w="228600" h="200019">
                <a:moveTo>
                  <a:pt x="55230" y="160381"/>
                </a:moveTo>
                <a:cubicBezTo>
                  <a:pt x="60988" y="156185"/>
                  <a:pt x="68443" y="155115"/>
                  <a:pt x="75139" y="157525"/>
                </a:cubicBezTo>
                <a:cubicBezTo>
                  <a:pt x="86966" y="161809"/>
                  <a:pt x="100225" y="164266"/>
                  <a:pt x="114330" y="164266"/>
                </a:cubicBezTo>
                <a:cubicBezTo>
                  <a:pt x="169992" y="164266"/>
                  <a:pt x="207176" y="128332"/>
                  <a:pt x="207176" y="92847"/>
                </a:cubicBezTo>
                <a:cubicBezTo>
                  <a:pt x="207176" y="57359"/>
                  <a:pt x="169994" y="21428"/>
                  <a:pt x="114330" y="21428"/>
                </a:cubicBezTo>
                <a:cubicBezTo>
                  <a:pt x="58668" y="21428"/>
                  <a:pt x="21484" y="57362"/>
                  <a:pt x="21484" y="92847"/>
                </a:cubicBezTo>
                <a:cubicBezTo>
                  <a:pt x="21484" y="107130"/>
                  <a:pt x="27018" y="120879"/>
                  <a:pt x="37420" y="132663"/>
                </a:cubicBezTo>
                <a:cubicBezTo>
                  <a:pt x="41258" y="136993"/>
                  <a:pt x="43132" y="142706"/>
                  <a:pt x="42686" y="148508"/>
                </a:cubicBezTo>
                <a:cubicBezTo>
                  <a:pt x="42062" y="156587"/>
                  <a:pt x="40142" y="163998"/>
                  <a:pt x="37644" y="170558"/>
                </a:cubicBezTo>
                <a:cubicBezTo>
                  <a:pt x="45231" y="167032"/>
                  <a:pt x="51526" y="163103"/>
                  <a:pt x="55230" y="160425"/>
                </a:cubicBezTo>
                <a:lnTo>
                  <a:pt x="55230" y="160381"/>
                </a:lnTo>
                <a:moveTo>
                  <a:pt x="9521" y="178503"/>
                </a:moveTo>
                <a:cubicBezTo>
                  <a:pt x="10324" y="177297"/>
                  <a:pt x="11083" y="176093"/>
                  <a:pt x="11798" y="174887"/>
                </a:cubicBezTo>
                <a:cubicBezTo>
                  <a:pt x="16263" y="167476"/>
                  <a:pt x="20503" y="157745"/>
                  <a:pt x="21351" y="146810"/>
                </a:cubicBezTo>
                <a:cubicBezTo>
                  <a:pt x="7960" y="131589"/>
                  <a:pt x="59" y="112975"/>
                  <a:pt x="59" y="92843"/>
                </a:cubicBezTo>
                <a:cubicBezTo>
                  <a:pt x="59" y="41554"/>
                  <a:pt x="51213" y="-2"/>
                  <a:pt x="114330" y="-2"/>
                </a:cubicBezTo>
                <a:cubicBezTo>
                  <a:pt x="177446" y="-2"/>
                  <a:pt x="228600" y="41556"/>
                  <a:pt x="228600" y="92843"/>
                </a:cubicBezTo>
                <a:cubicBezTo>
                  <a:pt x="228600" y="144132"/>
                  <a:pt x="177446" y="185688"/>
                  <a:pt x="114330" y="185688"/>
                </a:cubicBezTo>
                <a:cubicBezTo>
                  <a:pt x="97770" y="185688"/>
                  <a:pt x="82056" y="182831"/>
                  <a:pt x="67862" y="177697"/>
                </a:cubicBezTo>
                <a:cubicBezTo>
                  <a:pt x="62550" y="181581"/>
                  <a:pt x="53890" y="186892"/>
                  <a:pt x="43624" y="191356"/>
                </a:cubicBezTo>
                <a:cubicBezTo>
                  <a:pt x="36885" y="194303"/>
                  <a:pt x="29206" y="196981"/>
                  <a:pt x="21260" y="198543"/>
                </a:cubicBezTo>
                <a:cubicBezTo>
                  <a:pt x="20903" y="198633"/>
                  <a:pt x="20547" y="198677"/>
                  <a:pt x="20188" y="198767"/>
                </a:cubicBezTo>
                <a:cubicBezTo>
                  <a:pt x="18224" y="199125"/>
                  <a:pt x="16304" y="199437"/>
                  <a:pt x="14297" y="199615"/>
                </a:cubicBezTo>
                <a:cubicBezTo>
                  <a:pt x="14207" y="199615"/>
                  <a:pt x="14073" y="199659"/>
                  <a:pt x="13983" y="199659"/>
                </a:cubicBezTo>
                <a:cubicBezTo>
                  <a:pt x="11707" y="199883"/>
                  <a:pt x="9430" y="200017"/>
                  <a:pt x="7153" y="200017"/>
                </a:cubicBezTo>
                <a:cubicBezTo>
                  <a:pt x="4252" y="200017"/>
                  <a:pt x="1662" y="198277"/>
                  <a:pt x="546" y="195599"/>
                </a:cubicBezTo>
                <a:cubicBezTo>
                  <a:pt x="-569" y="192920"/>
                  <a:pt x="55" y="189884"/>
                  <a:pt x="2064" y="187832"/>
                </a:cubicBezTo>
                <a:cubicBezTo>
                  <a:pt x="3895" y="185958"/>
                  <a:pt x="5546" y="183948"/>
                  <a:pt x="7107" y="181805"/>
                </a:cubicBezTo>
                <a:cubicBezTo>
                  <a:pt x="7866" y="180779"/>
                  <a:pt x="8579" y="179751"/>
                  <a:pt x="9249" y="178725"/>
                </a:cubicBezTo>
                <a:lnTo>
                  <a:pt x="9384" y="178501"/>
                </a:lnTo>
                <a:lnTo>
                  <a:pt x="9521" y="178503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3885670" y="3363377"/>
            <a:ext cx="228600" cy="182880"/>
          </a:xfrm>
          <a:custGeom>
            <a:avLst/>
            <a:gdLst/>
            <a:ahLst/>
            <a:cxnLst/>
            <a:rect l="l" t="t" r="r" b="b"/>
            <a:pathLst>
              <a:path w="228600" h="182880">
                <a:moveTo>
                  <a:pt x="151448" y="8573"/>
                </a:moveTo>
                <a:cubicBezTo>
                  <a:pt x="151448" y="3822"/>
                  <a:pt x="147625" y="2"/>
                  <a:pt x="142875" y="2"/>
                </a:cubicBezTo>
                <a:cubicBezTo>
                  <a:pt x="138125" y="2"/>
                  <a:pt x="134303" y="3824"/>
                  <a:pt x="134303" y="8575"/>
                </a:cubicBezTo>
                <a:lnTo>
                  <a:pt x="134303" y="37150"/>
                </a:lnTo>
                <a:cubicBezTo>
                  <a:pt x="134303" y="41902"/>
                  <a:pt x="138125" y="45724"/>
                  <a:pt x="142875" y="45724"/>
                </a:cubicBezTo>
                <a:cubicBezTo>
                  <a:pt x="147625" y="45724"/>
                  <a:pt x="151448" y="41902"/>
                  <a:pt x="151448" y="37152"/>
                </a:cubicBezTo>
                <a:lnTo>
                  <a:pt x="151448" y="8573"/>
                </a:lnTo>
                <a:moveTo>
                  <a:pt x="94654" y="13930"/>
                </a:moveTo>
                <a:cubicBezTo>
                  <a:pt x="91296" y="10572"/>
                  <a:pt x="85867" y="10572"/>
                  <a:pt x="82545" y="13930"/>
                </a:cubicBezTo>
                <a:cubicBezTo>
                  <a:pt x="79224" y="17288"/>
                  <a:pt x="79187" y="22717"/>
                  <a:pt x="82545" y="26038"/>
                </a:cubicBezTo>
                <a:lnTo>
                  <a:pt x="102548" y="46042"/>
                </a:lnTo>
                <a:cubicBezTo>
                  <a:pt x="105906" y="49400"/>
                  <a:pt x="111335" y="49400"/>
                  <a:pt x="114657" y="46042"/>
                </a:cubicBezTo>
                <a:cubicBezTo>
                  <a:pt x="117978" y="42684"/>
                  <a:pt x="118015" y="37254"/>
                  <a:pt x="114657" y="33933"/>
                </a:cubicBezTo>
                <a:lnTo>
                  <a:pt x="94654" y="13930"/>
                </a:lnTo>
                <a:moveTo>
                  <a:pt x="203239" y="26075"/>
                </a:moveTo>
                <a:cubicBezTo>
                  <a:pt x="206597" y="22717"/>
                  <a:pt x="206597" y="17288"/>
                  <a:pt x="203239" y="13967"/>
                </a:cubicBezTo>
                <a:cubicBezTo>
                  <a:pt x="199881" y="10646"/>
                  <a:pt x="194452" y="10609"/>
                  <a:pt x="191130" y="13967"/>
                </a:cubicBezTo>
                <a:lnTo>
                  <a:pt x="171091" y="33933"/>
                </a:lnTo>
                <a:cubicBezTo>
                  <a:pt x="167733" y="37291"/>
                  <a:pt x="167733" y="42721"/>
                  <a:pt x="171091" y="46042"/>
                </a:cubicBezTo>
                <a:cubicBezTo>
                  <a:pt x="174449" y="49363"/>
                  <a:pt x="179878" y="49400"/>
                  <a:pt x="183200" y="46042"/>
                </a:cubicBezTo>
                <a:lnTo>
                  <a:pt x="203203" y="26040"/>
                </a:lnTo>
                <a:lnTo>
                  <a:pt x="203239" y="26075"/>
                </a:lnTo>
                <a:moveTo>
                  <a:pt x="102870" y="114300"/>
                </a:moveTo>
                <a:cubicBezTo>
                  <a:pt x="102870" y="92206"/>
                  <a:pt x="120781" y="74295"/>
                  <a:pt x="142875" y="74295"/>
                </a:cubicBezTo>
                <a:cubicBezTo>
                  <a:pt x="164969" y="74295"/>
                  <a:pt x="182880" y="92206"/>
                  <a:pt x="182880" y="114300"/>
                </a:cubicBezTo>
                <a:cubicBezTo>
                  <a:pt x="182880" y="136394"/>
                  <a:pt x="164969" y="154305"/>
                  <a:pt x="142875" y="154305"/>
                </a:cubicBezTo>
                <a:cubicBezTo>
                  <a:pt x="120781" y="154305"/>
                  <a:pt x="102870" y="136394"/>
                  <a:pt x="102870" y="114300"/>
                </a:cubicBezTo>
                <a:moveTo>
                  <a:pt x="200025" y="114300"/>
                </a:moveTo>
                <a:cubicBezTo>
                  <a:pt x="200025" y="103905"/>
                  <a:pt x="197238" y="94119"/>
                  <a:pt x="192381" y="85725"/>
                </a:cubicBezTo>
                <a:lnTo>
                  <a:pt x="205740" y="85725"/>
                </a:lnTo>
                <a:cubicBezTo>
                  <a:pt x="208883" y="85725"/>
                  <a:pt x="211455" y="88296"/>
                  <a:pt x="211455" y="91440"/>
                </a:cubicBezTo>
                <a:lnTo>
                  <a:pt x="211455" y="137160"/>
                </a:lnTo>
                <a:cubicBezTo>
                  <a:pt x="211455" y="140304"/>
                  <a:pt x="208883" y="142875"/>
                  <a:pt x="205740" y="142875"/>
                </a:cubicBezTo>
                <a:lnTo>
                  <a:pt x="192381" y="142875"/>
                </a:lnTo>
                <a:cubicBezTo>
                  <a:pt x="197238" y="134481"/>
                  <a:pt x="200025" y="124695"/>
                  <a:pt x="200025" y="114300"/>
                </a:cubicBezTo>
                <a:lnTo>
                  <a:pt x="200025" y="114300"/>
                </a:lnTo>
                <a:moveTo>
                  <a:pt x="142875" y="171450"/>
                </a:moveTo>
                <a:cubicBezTo>
                  <a:pt x="155734" y="171450"/>
                  <a:pt x="167628" y="167200"/>
                  <a:pt x="177165" y="160020"/>
                </a:cubicBezTo>
                <a:lnTo>
                  <a:pt x="182880" y="160020"/>
                </a:lnTo>
                <a:lnTo>
                  <a:pt x="182880" y="174308"/>
                </a:lnTo>
                <a:cubicBezTo>
                  <a:pt x="182880" y="179060"/>
                  <a:pt x="186702" y="182882"/>
                  <a:pt x="191453" y="182882"/>
                </a:cubicBezTo>
                <a:cubicBezTo>
                  <a:pt x="196203" y="182882"/>
                  <a:pt x="200025" y="179060"/>
                  <a:pt x="200025" y="174310"/>
                </a:cubicBezTo>
                <a:lnTo>
                  <a:pt x="200025" y="160024"/>
                </a:lnTo>
                <a:lnTo>
                  <a:pt x="205740" y="160024"/>
                </a:lnTo>
                <a:cubicBezTo>
                  <a:pt x="218350" y="160024"/>
                  <a:pt x="228600" y="149773"/>
                  <a:pt x="228600" y="137164"/>
                </a:cubicBezTo>
                <a:lnTo>
                  <a:pt x="228600" y="91444"/>
                </a:lnTo>
                <a:cubicBezTo>
                  <a:pt x="228600" y="78834"/>
                  <a:pt x="218350" y="68584"/>
                  <a:pt x="205740" y="68584"/>
                </a:cubicBezTo>
                <a:lnTo>
                  <a:pt x="177165" y="68584"/>
                </a:lnTo>
                <a:cubicBezTo>
                  <a:pt x="167628" y="61404"/>
                  <a:pt x="155734" y="57154"/>
                  <a:pt x="142875" y="57154"/>
                </a:cubicBezTo>
                <a:cubicBezTo>
                  <a:pt x="130016" y="57154"/>
                  <a:pt x="118122" y="61404"/>
                  <a:pt x="108585" y="68584"/>
                </a:cubicBezTo>
                <a:lnTo>
                  <a:pt x="22860" y="68584"/>
                </a:lnTo>
                <a:cubicBezTo>
                  <a:pt x="10250" y="68584"/>
                  <a:pt x="0" y="78834"/>
                  <a:pt x="0" y="91444"/>
                </a:cubicBezTo>
                <a:lnTo>
                  <a:pt x="0" y="137164"/>
                </a:lnTo>
                <a:cubicBezTo>
                  <a:pt x="0" y="149773"/>
                  <a:pt x="10250" y="160024"/>
                  <a:pt x="22860" y="160024"/>
                </a:cubicBezTo>
                <a:lnTo>
                  <a:pt x="28575" y="160024"/>
                </a:lnTo>
                <a:lnTo>
                  <a:pt x="28575" y="174312"/>
                </a:lnTo>
                <a:cubicBezTo>
                  <a:pt x="28575" y="179064"/>
                  <a:pt x="32397" y="182886"/>
                  <a:pt x="37148" y="182886"/>
                </a:cubicBezTo>
                <a:cubicBezTo>
                  <a:pt x="41898" y="182886"/>
                  <a:pt x="45720" y="179064"/>
                  <a:pt x="45720" y="174314"/>
                </a:cubicBezTo>
                <a:lnTo>
                  <a:pt x="45720" y="160028"/>
                </a:lnTo>
                <a:lnTo>
                  <a:pt x="108585" y="160028"/>
                </a:lnTo>
                <a:cubicBezTo>
                  <a:pt x="118122" y="167207"/>
                  <a:pt x="130016" y="171458"/>
                  <a:pt x="142875" y="171458"/>
                </a:cubicBezTo>
                <a:lnTo>
                  <a:pt x="142875" y="171450"/>
                </a:lnTo>
                <a:moveTo>
                  <a:pt x="85725" y="114300"/>
                </a:moveTo>
                <a:cubicBezTo>
                  <a:pt x="85725" y="124695"/>
                  <a:pt x="88512" y="134481"/>
                  <a:pt x="93369" y="142875"/>
                </a:cubicBezTo>
                <a:lnTo>
                  <a:pt x="22860" y="142875"/>
                </a:lnTo>
                <a:cubicBezTo>
                  <a:pt x="19717" y="142875"/>
                  <a:pt x="17145" y="140304"/>
                  <a:pt x="17145" y="137160"/>
                </a:cubicBezTo>
                <a:lnTo>
                  <a:pt x="17145" y="91440"/>
                </a:lnTo>
                <a:cubicBezTo>
                  <a:pt x="17145" y="88296"/>
                  <a:pt x="19717" y="85725"/>
                  <a:pt x="22860" y="85725"/>
                </a:cubicBezTo>
                <a:lnTo>
                  <a:pt x="93369" y="85725"/>
                </a:lnTo>
                <a:cubicBezTo>
                  <a:pt x="88512" y="94119"/>
                  <a:pt x="85725" y="103905"/>
                  <a:pt x="85725" y="114300"/>
                </a:cubicBezTo>
                <a:lnTo>
                  <a:pt x="85725" y="114300"/>
                </a:lnTo>
                <a:moveTo>
                  <a:pt x="45720" y="114300"/>
                </a:moveTo>
                <a:cubicBezTo>
                  <a:pt x="45720" y="109565"/>
                  <a:pt x="41882" y="105728"/>
                  <a:pt x="37148" y="105728"/>
                </a:cubicBezTo>
                <a:cubicBezTo>
                  <a:pt x="32413" y="105728"/>
                  <a:pt x="28575" y="109567"/>
                  <a:pt x="28575" y="114302"/>
                </a:cubicBezTo>
                <a:cubicBezTo>
                  <a:pt x="28575" y="119037"/>
                  <a:pt x="32413" y="122875"/>
                  <a:pt x="37148" y="122875"/>
                </a:cubicBezTo>
                <a:cubicBezTo>
                  <a:pt x="41882" y="122875"/>
                  <a:pt x="45720" y="119037"/>
                  <a:pt x="45720" y="114304"/>
                </a:cubicBezTo>
                <a:lnTo>
                  <a:pt x="45720" y="114300"/>
                </a:lnTo>
                <a:moveTo>
                  <a:pt x="65723" y="122873"/>
                </a:moveTo>
                <a:cubicBezTo>
                  <a:pt x="70457" y="122873"/>
                  <a:pt x="74295" y="119035"/>
                  <a:pt x="74295" y="114302"/>
                </a:cubicBezTo>
                <a:cubicBezTo>
                  <a:pt x="74295" y="109567"/>
                  <a:pt x="70457" y="105730"/>
                  <a:pt x="65723" y="105730"/>
                </a:cubicBezTo>
                <a:cubicBezTo>
                  <a:pt x="60988" y="105730"/>
                  <a:pt x="57150" y="109569"/>
                  <a:pt x="57150" y="114304"/>
                </a:cubicBezTo>
                <a:cubicBezTo>
                  <a:pt x="57150" y="119039"/>
                  <a:pt x="60988" y="122877"/>
                  <a:pt x="65723" y="122877"/>
                </a:cubicBezTo>
                <a:lnTo>
                  <a:pt x="65723" y="122873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3" name="Text 21"/>
          <p:cNvSpPr/>
          <p:nvPr/>
        </p:nvSpPr>
        <p:spPr>
          <a:xfrm>
            <a:off x="3885670" y="1782998"/>
            <a:ext cx="228600" cy="177800"/>
          </a:xfrm>
          <a:custGeom>
            <a:avLst/>
            <a:gdLst/>
            <a:ahLst/>
            <a:cxnLst/>
            <a:rect l="l" t="t" r="r" b="b"/>
            <a:pathLst>
              <a:path w="228600" h="177800">
                <a:moveTo>
                  <a:pt x="219074" y="0"/>
                </a:moveTo>
                <a:cubicBezTo>
                  <a:pt x="213796" y="0"/>
                  <a:pt x="209548" y="4246"/>
                  <a:pt x="209548" y="9525"/>
                </a:cubicBezTo>
                <a:lnTo>
                  <a:pt x="209548" y="11786"/>
                </a:lnTo>
                <a:lnTo>
                  <a:pt x="19049" y="63738"/>
                </a:lnTo>
                <a:lnTo>
                  <a:pt x="19049" y="60324"/>
                </a:lnTo>
                <a:cubicBezTo>
                  <a:pt x="19049" y="55045"/>
                  <a:pt x="14802" y="50799"/>
                  <a:pt x="9523" y="50799"/>
                </a:cubicBezTo>
                <a:cubicBezTo>
                  <a:pt x="4245" y="50799"/>
                  <a:pt x="-2" y="55045"/>
                  <a:pt x="-2" y="60324"/>
                </a:cubicBezTo>
                <a:lnTo>
                  <a:pt x="-2" y="68937"/>
                </a:lnTo>
                <a:lnTo>
                  <a:pt x="-2" y="76200"/>
                </a:lnTo>
                <a:lnTo>
                  <a:pt x="-2" y="101600"/>
                </a:lnTo>
                <a:lnTo>
                  <a:pt x="-2" y="108863"/>
                </a:lnTo>
                <a:lnTo>
                  <a:pt x="-2" y="117476"/>
                </a:lnTo>
                <a:cubicBezTo>
                  <a:pt x="-2" y="122755"/>
                  <a:pt x="4245" y="127001"/>
                  <a:pt x="9523" y="127001"/>
                </a:cubicBezTo>
                <a:cubicBezTo>
                  <a:pt x="14802" y="127001"/>
                  <a:pt x="19049" y="122755"/>
                  <a:pt x="19049" y="117476"/>
                </a:cubicBezTo>
                <a:lnTo>
                  <a:pt x="19049" y="114062"/>
                </a:lnTo>
                <a:lnTo>
                  <a:pt x="65723" y="126801"/>
                </a:lnTo>
                <a:cubicBezTo>
                  <a:pt x="64294" y="130850"/>
                  <a:pt x="63501" y="135176"/>
                  <a:pt x="63501" y="139699"/>
                </a:cubicBezTo>
                <a:cubicBezTo>
                  <a:pt x="63501" y="160733"/>
                  <a:pt x="80565" y="177800"/>
                  <a:pt x="101601" y="177800"/>
                </a:cubicBezTo>
                <a:cubicBezTo>
                  <a:pt x="120214" y="177800"/>
                  <a:pt x="135734" y="164465"/>
                  <a:pt x="139028" y="146804"/>
                </a:cubicBezTo>
                <a:lnTo>
                  <a:pt x="209553" y="166014"/>
                </a:lnTo>
                <a:lnTo>
                  <a:pt x="209553" y="168275"/>
                </a:lnTo>
                <a:cubicBezTo>
                  <a:pt x="209553" y="173554"/>
                  <a:pt x="213800" y="177800"/>
                  <a:pt x="219079" y="177800"/>
                </a:cubicBezTo>
                <a:cubicBezTo>
                  <a:pt x="224357" y="177800"/>
                  <a:pt x="228605" y="173554"/>
                  <a:pt x="228605" y="168275"/>
                </a:cubicBezTo>
                <a:lnTo>
                  <a:pt x="228605" y="158750"/>
                </a:lnTo>
                <a:lnTo>
                  <a:pt x="228605" y="19051"/>
                </a:lnTo>
                <a:lnTo>
                  <a:pt x="228605" y="9526"/>
                </a:lnTo>
                <a:cubicBezTo>
                  <a:pt x="228605" y="4248"/>
                  <a:pt x="224357" y="2"/>
                  <a:pt x="219079" y="2"/>
                </a:cubicBezTo>
                <a:lnTo>
                  <a:pt x="219074" y="0"/>
                </a:lnTo>
                <a:moveTo>
                  <a:pt x="209551" y="146288"/>
                </a:moveTo>
                <a:lnTo>
                  <a:pt x="19052" y="94337"/>
                </a:lnTo>
                <a:lnTo>
                  <a:pt x="19052" y="83502"/>
                </a:lnTo>
                <a:lnTo>
                  <a:pt x="209551" y="31511"/>
                </a:lnTo>
                <a:lnTo>
                  <a:pt x="209551" y="146288"/>
                </a:lnTo>
                <a:moveTo>
                  <a:pt x="82550" y="139699"/>
                </a:moveTo>
                <a:cubicBezTo>
                  <a:pt x="82550" y="136881"/>
                  <a:pt x="83144" y="134223"/>
                  <a:pt x="84257" y="131840"/>
                </a:cubicBezTo>
                <a:lnTo>
                  <a:pt x="120570" y="141723"/>
                </a:lnTo>
                <a:cubicBezTo>
                  <a:pt x="119540" y="151286"/>
                  <a:pt x="111443" y="158710"/>
                  <a:pt x="101640" y="158710"/>
                </a:cubicBezTo>
                <a:cubicBezTo>
                  <a:pt x="91122" y="158710"/>
                  <a:pt x="82591" y="150177"/>
                  <a:pt x="82591" y="139660"/>
                </a:cubicBezTo>
                <a:lnTo>
                  <a:pt x="82550" y="139699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39" y="1394512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39" y="2982339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39" y="4570166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Comprehensive Conservation Strategies and Education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2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804672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Case Studies in Conservation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796675" y="1643298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96675" y="3226217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96675" y="4798286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1430664" y="4779814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Lessons from Conservation Case Studies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1430664" y="5236331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708"/>
              </a:spcBef>
              <a:buNone/>
            </a:pPr>
            <a:r>
              <a:rPr lang="en-US" sz="991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Lessons learned emphasize the importance of community engagement, adaptive management, and continuous evaluation.</a:t>
            </a:r>
            <a:endParaRPr lang="en-US" sz="991" dirty="0"/>
          </a:p>
          <a:p>
            <a:pPr algn="l" marL="0" indent="0">
              <a:lnSpc>
                <a:spcPct val="90000"/>
              </a:lnSpc>
              <a:spcBef>
                <a:spcPts val="708"/>
              </a:spcBef>
              <a:buNone/>
            </a:pPr>
            <a:r>
              <a:rPr lang="en-US" sz="991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principles are crucial for achieving long-term success in conservation initiatives.</a:t>
            </a:r>
            <a:endParaRPr lang="en-US" sz="991" dirty="0"/>
          </a:p>
        </p:txBody>
      </p:sp>
      <p:sp>
        <p:nvSpPr>
          <p:cNvPr id="17" name="Text 15"/>
          <p:cNvSpPr/>
          <p:nvPr/>
        </p:nvSpPr>
        <p:spPr>
          <a:xfrm>
            <a:off x="1430664" y="3207745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Analyzing Case Studies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1430664" y="3664262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3"/>
              </a:spcBef>
              <a:buNone/>
            </a:pPr>
            <a:r>
              <a:rPr lang="en-US" sz="1251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Analysis of case studies involves identifying strengths, weaknesses, and areas for improvement.</a:t>
            </a:r>
            <a:endParaRPr lang="en-US" sz="1251" dirty="0"/>
          </a:p>
          <a:p>
            <a:pPr algn="l" marL="0" indent="0">
              <a:lnSpc>
                <a:spcPct val="90000"/>
              </a:lnSpc>
              <a:spcBef>
                <a:spcPts val="893"/>
              </a:spcBef>
              <a:buNone/>
            </a:pPr>
            <a:r>
              <a:rPr lang="en-US" sz="1251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process helps refine strategies and enhance future conservation efforts.</a:t>
            </a:r>
            <a:endParaRPr lang="en-US" sz="1251" dirty="0"/>
          </a:p>
        </p:txBody>
      </p:sp>
      <p:sp>
        <p:nvSpPr>
          <p:cNvPr id="19" name="Text 17"/>
          <p:cNvSpPr/>
          <p:nvPr/>
        </p:nvSpPr>
        <p:spPr>
          <a:xfrm>
            <a:off x="1430664" y="1624826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Successful Conservation Projects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1430664" y="2081343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652"/>
              </a:spcBef>
              <a:buNone/>
            </a:pPr>
            <a:r>
              <a:rPr lang="en-US" sz="913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Examples of successful conservation projects include reforestation efforts, wildlife conservation, and sustainable development initiatives.</a:t>
            </a:r>
            <a:endParaRPr lang="en-US" sz="913" dirty="0"/>
          </a:p>
          <a:p>
            <a:pPr algn="l" marL="0" indent="0">
              <a:lnSpc>
                <a:spcPct val="90000"/>
              </a:lnSpc>
              <a:spcBef>
                <a:spcPts val="652"/>
              </a:spcBef>
              <a:buNone/>
            </a:pPr>
            <a:r>
              <a:rPr lang="en-US" sz="913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projects demonstrate the potential for positive environmental impact when executed effectively.</a:t>
            </a:r>
            <a:endParaRPr lang="en-US" sz="913" dirty="0"/>
          </a:p>
        </p:txBody>
      </p:sp>
      <p:sp>
        <p:nvSpPr>
          <p:cNvPr id="21" name="Text 19"/>
          <p:cNvSpPr/>
          <p:nvPr/>
        </p:nvSpPr>
        <p:spPr>
          <a:xfrm>
            <a:off x="957410" y="4912586"/>
            <a:ext cx="135731" cy="228600"/>
          </a:xfrm>
          <a:custGeom>
            <a:avLst/>
            <a:gdLst/>
            <a:ahLst/>
            <a:cxnLst/>
            <a:rect l="l" t="t" r="r" b="b"/>
            <a:pathLst>
              <a:path w="135731" h="228600">
                <a:moveTo>
                  <a:pt x="46429" y="21431"/>
                </a:moveTo>
                <a:cubicBezTo>
                  <a:pt x="46429" y="9594"/>
                  <a:pt x="56024" y="0"/>
                  <a:pt x="67861" y="0"/>
                </a:cubicBezTo>
                <a:cubicBezTo>
                  <a:pt x="79697" y="0"/>
                  <a:pt x="89293" y="9594"/>
                  <a:pt x="89293" y="21431"/>
                </a:cubicBezTo>
                <a:cubicBezTo>
                  <a:pt x="89293" y="33268"/>
                  <a:pt x="79698" y="42863"/>
                  <a:pt x="67861" y="42863"/>
                </a:cubicBezTo>
                <a:cubicBezTo>
                  <a:pt x="56025" y="42863"/>
                  <a:pt x="46429" y="33268"/>
                  <a:pt x="46429" y="21431"/>
                </a:cubicBezTo>
                <a:lnTo>
                  <a:pt x="46429" y="21431"/>
                </a:lnTo>
                <a:moveTo>
                  <a:pt x="60716" y="78627"/>
                </a:moveTo>
                <a:lnTo>
                  <a:pt x="60716" y="135731"/>
                </a:lnTo>
                <a:lnTo>
                  <a:pt x="75003" y="135731"/>
                </a:lnTo>
                <a:lnTo>
                  <a:pt x="75003" y="78627"/>
                </a:lnTo>
                <a:cubicBezTo>
                  <a:pt x="74691" y="78627"/>
                  <a:pt x="74334" y="78581"/>
                  <a:pt x="73976" y="78581"/>
                </a:cubicBezTo>
                <a:lnTo>
                  <a:pt x="61698" y="78581"/>
                </a:lnTo>
                <a:cubicBezTo>
                  <a:pt x="61341" y="78581"/>
                  <a:pt x="61029" y="78581"/>
                  <a:pt x="60670" y="78627"/>
                </a:cubicBezTo>
                <a:lnTo>
                  <a:pt x="60716" y="78627"/>
                </a:lnTo>
                <a:moveTo>
                  <a:pt x="60716" y="157163"/>
                </a:moveTo>
                <a:lnTo>
                  <a:pt x="60716" y="217886"/>
                </a:lnTo>
                <a:cubicBezTo>
                  <a:pt x="60716" y="223825"/>
                  <a:pt x="55939" y="228602"/>
                  <a:pt x="50000" y="228602"/>
                </a:cubicBezTo>
                <a:cubicBezTo>
                  <a:pt x="44062" y="228602"/>
                  <a:pt x="39285" y="223825"/>
                  <a:pt x="39285" y="217888"/>
                </a:cubicBezTo>
                <a:lnTo>
                  <a:pt x="39285" y="99836"/>
                </a:lnTo>
                <a:lnTo>
                  <a:pt x="20041" y="133859"/>
                </a:lnTo>
                <a:cubicBezTo>
                  <a:pt x="17139" y="138993"/>
                  <a:pt x="10575" y="140824"/>
                  <a:pt x="5440" y="137921"/>
                </a:cubicBezTo>
                <a:cubicBezTo>
                  <a:pt x="305" y="135018"/>
                  <a:pt x="-1526" y="128455"/>
                  <a:pt x="1378" y="123321"/>
                </a:cubicBezTo>
                <a:lnTo>
                  <a:pt x="27541" y="77109"/>
                </a:lnTo>
                <a:cubicBezTo>
                  <a:pt x="34507" y="64785"/>
                  <a:pt x="47589" y="57152"/>
                  <a:pt x="61741" y="57152"/>
                </a:cubicBezTo>
                <a:lnTo>
                  <a:pt x="74019" y="57152"/>
                </a:lnTo>
                <a:cubicBezTo>
                  <a:pt x="88173" y="57152"/>
                  <a:pt x="101255" y="64788"/>
                  <a:pt x="108219" y="77109"/>
                </a:cubicBezTo>
                <a:lnTo>
                  <a:pt x="134339" y="123321"/>
                </a:lnTo>
                <a:cubicBezTo>
                  <a:pt x="137241" y="128455"/>
                  <a:pt x="135455" y="135018"/>
                  <a:pt x="130277" y="137921"/>
                </a:cubicBezTo>
                <a:cubicBezTo>
                  <a:pt x="125098" y="140824"/>
                  <a:pt x="118580" y="139037"/>
                  <a:pt x="115676" y="133859"/>
                </a:cubicBezTo>
                <a:lnTo>
                  <a:pt x="96433" y="99836"/>
                </a:lnTo>
                <a:lnTo>
                  <a:pt x="96433" y="217888"/>
                </a:lnTo>
                <a:cubicBezTo>
                  <a:pt x="96433" y="223827"/>
                  <a:pt x="91655" y="228605"/>
                  <a:pt x="85717" y="228605"/>
                </a:cubicBezTo>
                <a:cubicBezTo>
                  <a:pt x="79778" y="228605"/>
                  <a:pt x="75001" y="223827"/>
                  <a:pt x="75001" y="217890"/>
                </a:cubicBezTo>
                <a:lnTo>
                  <a:pt x="75001" y="157169"/>
                </a:lnTo>
                <a:lnTo>
                  <a:pt x="60716" y="157163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910975" y="3340548"/>
            <a:ext cx="228600" cy="228539"/>
          </a:xfrm>
          <a:custGeom>
            <a:avLst/>
            <a:gdLst/>
            <a:ahLst/>
            <a:cxnLst/>
            <a:rect l="l" t="t" r="r" b="b"/>
            <a:pathLst>
              <a:path w="228600" h="228539">
                <a:moveTo>
                  <a:pt x="164290" y="92860"/>
                </a:moveTo>
                <a:cubicBezTo>
                  <a:pt x="164290" y="53409"/>
                  <a:pt x="132309" y="21430"/>
                  <a:pt x="92860" y="21430"/>
                </a:cubicBezTo>
                <a:cubicBezTo>
                  <a:pt x="53410" y="21430"/>
                  <a:pt x="21429" y="53409"/>
                  <a:pt x="21429" y="92860"/>
                </a:cubicBezTo>
                <a:cubicBezTo>
                  <a:pt x="21429" y="132310"/>
                  <a:pt x="53410" y="164290"/>
                  <a:pt x="92860" y="164290"/>
                </a:cubicBezTo>
                <a:cubicBezTo>
                  <a:pt x="132309" y="164290"/>
                  <a:pt x="164290" y="132310"/>
                  <a:pt x="164290" y="92860"/>
                </a:cubicBezTo>
                <a:moveTo>
                  <a:pt x="150494" y="165675"/>
                </a:moveTo>
                <a:cubicBezTo>
                  <a:pt x="134691" y="178219"/>
                  <a:pt x="114645" y="185720"/>
                  <a:pt x="92860" y="185720"/>
                </a:cubicBezTo>
                <a:cubicBezTo>
                  <a:pt x="41564" y="185720"/>
                  <a:pt x="0" y="144155"/>
                  <a:pt x="0" y="92860"/>
                </a:cubicBezTo>
                <a:cubicBezTo>
                  <a:pt x="0" y="41564"/>
                  <a:pt x="41564" y="0"/>
                  <a:pt x="92860" y="0"/>
                </a:cubicBezTo>
                <a:cubicBezTo>
                  <a:pt x="144155" y="0"/>
                  <a:pt x="185719" y="41564"/>
                  <a:pt x="185719" y="92860"/>
                </a:cubicBezTo>
                <a:cubicBezTo>
                  <a:pt x="185719" y="114646"/>
                  <a:pt x="178219" y="134692"/>
                  <a:pt x="165673" y="150495"/>
                </a:cubicBezTo>
                <a:lnTo>
                  <a:pt x="225452" y="210274"/>
                </a:lnTo>
                <a:cubicBezTo>
                  <a:pt x="229649" y="214470"/>
                  <a:pt x="229649" y="221257"/>
                  <a:pt x="225452" y="225408"/>
                </a:cubicBezTo>
                <a:cubicBezTo>
                  <a:pt x="221255" y="229560"/>
                  <a:pt x="214470" y="229604"/>
                  <a:pt x="210319" y="225408"/>
                </a:cubicBezTo>
                <a:lnTo>
                  <a:pt x="150494" y="165675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3" name="Text 21"/>
          <p:cNvSpPr/>
          <p:nvPr/>
        </p:nvSpPr>
        <p:spPr>
          <a:xfrm>
            <a:off x="925250" y="1757598"/>
            <a:ext cx="200050" cy="228600"/>
          </a:xfrm>
          <a:custGeom>
            <a:avLst/>
            <a:gdLst/>
            <a:ahLst/>
            <a:cxnLst/>
            <a:rect l="l" t="t" r="r" b="b"/>
            <a:pathLst>
              <a:path w="200050" h="228600">
                <a:moveTo>
                  <a:pt x="107963" y="3527"/>
                </a:moveTo>
                <a:cubicBezTo>
                  <a:pt x="105955" y="1294"/>
                  <a:pt x="103052" y="0"/>
                  <a:pt x="100015" y="0"/>
                </a:cubicBezTo>
                <a:cubicBezTo>
                  <a:pt x="96978" y="0"/>
                  <a:pt x="94078" y="1294"/>
                  <a:pt x="92067" y="3527"/>
                </a:cubicBezTo>
                <a:lnTo>
                  <a:pt x="27773" y="74965"/>
                </a:lnTo>
                <a:cubicBezTo>
                  <a:pt x="24960" y="78090"/>
                  <a:pt x="24246" y="82643"/>
                  <a:pt x="25942" y="86484"/>
                </a:cubicBezTo>
                <a:cubicBezTo>
                  <a:pt x="27639" y="90324"/>
                  <a:pt x="31480" y="92869"/>
                  <a:pt x="35721" y="92869"/>
                </a:cubicBezTo>
                <a:lnTo>
                  <a:pt x="40990" y="92869"/>
                </a:lnTo>
                <a:lnTo>
                  <a:pt x="13307" y="125195"/>
                </a:lnTo>
                <a:cubicBezTo>
                  <a:pt x="10585" y="128366"/>
                  <a:pt x="9958" y="132830"/>
                  <a:pt x="11701" y="136625"/>
                </a:cubicBezTo>
                <a:cubicBezTo>
                  <a:pt x="13441" y="140420"/>
                  <a:pt x="17238" y="142875"/>
                  <a:pt x="21433" y="142875"/>
                </a:cubicBezTo>
                <a:lnTo>
                  <a:pt x="32148" y="142875"/>
                </a:lnTo>
                <a:lnTo>
                  <a:pt x="2144" y="182880"/>
                </a:lnTo>
                <a:cubicBezTo>
                  <a:pt x="-312" y="186140"/>
                  <a:pt x="-668" y="190470"/>
                  <a:pt x="1118" y="194086"/>
                </a:cubicBezTo>
                <a:cubicBezTo>
                  <a:pt x="2905" y="197702"/>
                  <a:pt x="6656" y="200025"/>
                  <a:pt x="10717" y="200025"/>
                </a:cubicBezTo>
                <a:lnTo>
                  <a:pt x="71438" y="200025"/>
                </a:lnTo>
                <a:lnTo>
                  <a:pt x="89296" y="200025"/>
                </a:lnTo>
                <a:lnTo>
                  <a:pt x="89296" y="217886"/>
                </a:lnTo>
                <a:cubicBezTo>
                  <a:pt x="89296" y="223825"/>
                  <a:pt x="94074" y="228602"/>
                  <a:pt x="100011" y="228602"/>
                </a:cubicBezTo>
                <a:cubicBezTo>
                  <a:pt x="105949" y="228602"/>
                  <a:pt x="110726" y="223825"/>
                  <a:pt x="110726" y="217888"/>
                </a:cubicBezTo>
                <a:lnTo>
                  <a:pt x="110726" y="200030"/>
                </a:lnTo>
                <a:lnTo>
                  <a:pt x="128584" y="200030"/>
                </a:lnTo>
                <a:lnTo>
                  <a:pt x="189306" y="200030"/>
                </a:lnTo>
                <a:cubicBezTo>
                  <a:pt x="193369" y="200030"/>
                  <a:pt x="197074" y="197753"/>
                  <a:pt x="198904" y="194091"/>
                </a:cubicBezTo>
                <a:cubicBezTo>
                  <a:pt x="200735" y="190428"/>
                  <a:pt x="200332" y="186099"/>
                  <a:pt x="197878" y="182885"/>
                </a:cubicBezTo>
                <a:lnTo>
                  <a:pt x="167874" y="142880"/>
                </a:lnTo>
                <a:lnTo>
                  <a:pt x="178589" y="142880"/>
                </a:lnTo>
                <a:cubicBezTo>
                  <a:pt x="182786" y="142880"/>
                  <a:pt x="186581" y="140424"/>
                  <a:pt x="188321" y="136630"/>
                </a:cubicBezTo>
                <a:cubicBezTo>
                  <a:pt x="190062" y="132835"/>
                  <a:pt x="189438" y="128370"/>
                  <a:pt x="186715" y="125200"/>
                </a:cubicBezTo>
                <a:lnTo>
                  <a:pt x="159032" y="92873"/>
                </a:lnTo>
                <a:lnTo>
                  <a:pt x="164301" y="92873"/>
                </a:lnTo>
                <a:cubicBezTo>
                  <a:pt x="168542" y="92873"/>
                  <a:pt x="172383" y="90372"/>
                  <a:pt x="174080" y="86534"/>
                </a:cubicBezTo>
                <a:cubicBezTo>
                  <a:pt x="175776" y="82694"/>
                  <a:pt x="175106" y="78140"/>
                  <a:pt x="172249" y="75015"/>
                </a:cubicBezTo>
                <a:lnTo>
                  <a:pt x="107955" y="3578"/>
                </a:lnTo>
                <a:lnTo>
                  <a:pt x="107963" y="3527"/>
                </a:lnTo>
                <a:moveTo>
                  <a:pt x="110732" y="178594"/>
                </a:moveTo>
                <a:lnTo>
                  <a:pt x="110732" y="96442"/>
                </a:lnTo>
                <a:cubicBezTo>
                  <a:pt x="110732" y="90503"/>
                  <a:pt x="105955" y="85727"/>
                  <a:pt x="100017" y="85727"/>
                </a:cubicBezTo>
                <a:cubicBezTo>
                  <a:pt x="94080" y="85727"/>
                  <a:pt x="89303" y="90505"/>
                  <a:pt x="89303" y="96444"/>
                </a:cubicBezTo>
                <a:lnTo>
                  <a:pt x="89303" y="178598"/>
                </a:lnTo>
                <a:lnTo>
                  <a:pt x="71444" y="178598"/>
                </a:lnTo>
                <a:lnTo>
                  <a:pt x="32154" y="178598"/>
                </a:lnTo>
                <a:lnTo>
                  <a:pt x="62158" y="138593"/>
                </a:lnTo>
                <a:cubicBezTo>
                  <a:pt x="64614" y="135333"/>
                  <a:pt x="64970" y="131004"/>
                  <a:pt x="63184" y="127387"/>
                </a:cubicBezTo>
                <a:cubicBezTo>
                  <a:pt x="61397" y="123771"/>
                  <a:pt x="57647" y="121448"/>
                  <a:pt x="53585" y="121448"/>
                </a:cubicBezTo>
                <a:lnTo>
                  <a:pt x="44745" y="121448"/>
                </a:lnTo>
                <a:lnTo>
                  <a:pt x="72428" y="89122"/>
                </a:lnTo>
                <a:cubicBezTo>
                  <a:pt x="75151" y="85951"/>
                  <a:pt x="75777" y="81487"/>
                  <a:pt x="74035" y="77692"/>
                </a:cubicBezTo>
                <a:cubicBezTo>
                  <a:pt x="72294" y="73897"/>
                  <a:pt x="68497" y="71442"/>
                  <a:pt x="64302" y="71442"/>
                </a:cubicBezTo>
                <a:lnTo>
                  <a:pt x="59793" y="71442"/>
                </a:lnTo>
                <a:lnTo>
                  <a:pt x="100021" y="26748"/>
                </a:lnTo>
                <a:lnTo>
                  <a:pt x="140249" y="71442"/>
                </a:lnTo>
                <a:lnTo>
                  <a:pt x="135740" y="71442"/>
                </a:lnTo>
                <a:cubicBezTo>
                  <a:pt x="131543" y="71442"/>
                  <a:pt x="127748" y="73897"/>
                  <a:pt x="126008" y="77692"/>
                </a:cubicBezTo>
                <a:cubicBezTo>
                  <a:pt x="124267" y="81487"/>
                  <a:pt x="124892" y="85951"/>
                  <a:pt x="127614" y="89122"/>
                </a:cubicBezTo>
                <a:lnTo>
                  <a:pt x="155297" y="121448"/>
                </a:lnTo>
                <a:lnTo>
                  <a:pt x="146457" y="121448"/>
                </a:lnTo>
                <a:cubicBezTo>
                  <a:pt x="142394" y="121448"/>
                  <a:pt x="138689" y="123725"/>
                  <a:pt x="136858" y="127387"/>
                </a:cubicBezTo>
                <a:cubicBezTo>
                  <a:pt x="135028" y="131050"/>
                  <a:pt x="135430" y="135379"/>
                  <a:pt x="137885" y="138593"/>
                </a:cubicBezTo>
                <a:lnTo>
                  <a:pt x="167888" y="178598"/>
                </a:lnTo>
                <a:lnTo>
                  <a:pt x="128598" y="178598"/>
                </a:lnTo>
                <a:lnTo>
                  <a:pt x="110732" y="178594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23334" y="1481596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23334" y="3069423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23334" y="4657250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01205" r="-101205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523334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ELL/ESL Support Strategies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3806891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Comprehensive Conservation Strategies and Education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3523334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10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10871469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3771370" y="1730382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3771370" y="173038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1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3771370" y="331330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3771370" y="3313301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2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771370" y="488537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3771370" y="488537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3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4405359" y="4866898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Participation and Feedback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4405359" y="5323415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Encouraging participation and feedback to build confidence and fluency.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Active involvement fosters a supportive environment for language practice.</a:t>
            </a:r>
            <a:endParaRPr lang="en-US" sz="1252" dirty="0"/>
          </a:p>
        </p:txBody>
      </p:sp>
      <p:sp>
        <p:nvSpPr>
          <p:cNvPr id="20" name="Text 18"/>
          <p:cNvSpPr/>
          <p:nvPr/>
        </p:nvSpPr>
        <p:spPr>
          <a:xfrm>
            <a:off x="4405359" y="3294829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Simplified Vocabulary and Concepts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4405359" y="3751346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Simplifying complex vocabulary and concepts to facilitate understanding.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approach ensures learners can follow along without feeling overwhelmed.</a:t>
            </a:r>
            <a:endParaRPr lang="en-US" sz="1252" dirty="0"/>
          </a:p>
        </p:txBody>
      </p:sp>
      <p:sp>
        <p:nvSpPr>
          <p:cNvPr id="22" name="Text 20"/>
          <p:cNvSpPr/>
          <p:nvPr/>
        </p:nvSpPr>
        <p:spPr>
          <a:xfrm>
            <a:off x="4405359" y="1711910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Visual Aids and Multimedia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4405359" y="2168427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Providing visual aids and multimedia resources to support language development.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tools help learners grasp concepts more effectively and enhance engagement.</a:t>
            </a:r>
            <a:endParaRPr lang="en-US" sz="125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Comprehensive Conservation Strategies and Education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11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548639" y="548639"/>
            <a:ext cx="11088717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Technology Integration in Conservation Education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548639" y="1457226"/>
            <a:ext cx="11088718" cy="1828800"/>
          </a:xfrm>
          <a:prstGeom prst="rect">
            <a:avLst/>
          </a:prstGeom>
          <a:blipFill>
            <a:blip r:embed="rId1"/>
            <a:srcRect/>
            <a:stretch>
              <a:fillRect l="0" r="0" t="-152034" b="-152034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894921" y="352547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821680" y="352547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9762836" y="352547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8436956" y="4789940"/>
            <a:ext cx="3200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Providing guidance, encouraging critical thinking, and addressing digital divides.</a:t>
            </a:r>
            <a:endParaRPr lang="en-US" sz="1400" dirty="0"/>
          </a:p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strategies ensure equitable and impactful use of technology in conservation education.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8436957" y="4302943"/>
            <a:ext cx="320039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833"/>
              </a:spcBef>
              <a:buNone/>
            </a:pPr>
            <a:r>
              <a:rPr lang="en-US" sz="1333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Strategies for Effective Technology Integration</a:t>
            </a:r>
            <a:endParaRPr lang="en-US" sz="1333" dirty="0"/>
          </a:p>
        </p:txBody>
      </p:sp>
      <p:sp>
        <p:nvSpPr>
          <p:cNvPr id="13" name="Text 11"/>
          <p:cNvSpPr/>
          <p:nvPr/>
        </p:nvSpPr>
        <p:spPr>
          <a:xfrm>
            <a:off x="4502999" y="4789940"/>
            <a:ext cx="3200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Online research, digital presentations, and social media campaigns.</a:t>
            </a:r>
            <a:endParaRPr lang="en-US" sz="1400" dirty="0"/>
          </a:p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examples showcase practical applications of technology in conservation education.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4502999" y="4302943"/>
            <a:ext cx="320039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979"/>
              </a:spcBef>
              <a:buNone/>
            </a:pPr>
            <a:r>
              <a:rPr lang="en-US" sz="1567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Examples of Technology Integration</a:t>
            </a:r>
            <a:endParaRPr lang="en-US" sz="1567" dirty="0"/>
          </a:p>
        </p:txBody>
      </p:sp>
      <p:sp>
        <p:nvSpPr>
          <p:cNvPr id="15" name="Text 13"/>
          <p:cNvSpPr/>
          <p:nvPr/>
        </p:nvSpPr>
        <p:spPr>
          <a:xfrm>
            <a:off x="569042" y="4789940"/>
            <a:ext cx="3200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Access to resources, collaborative tools, and real-time feedback.</a:t>
            </a:r>
            <a:endParaRPr lang="en-US" sz="1400" dirty="0"/>
          </a:p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benefits enhance learning experiences and foster engagement in conservation education.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569042" y="4302943"/>
            <a:ext cx="320039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Benefits of Technology Integration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9958575" y="3685496"/>
            <a:ext cx="157163" cy="228600"/>
          </a:xfrm>
          <a:custGeom>
            <a:avLst/>
            <a:gdLst/>
            <a:ahLst/>
            <a:cxnLst/>
            <a:rect l="l" t="t" r="r" b="b"/>
            <a:pathLst>
              <a:path w="157163" h="228600">
                <a:moveTo>
                  <a:pt x="125551" y="111129"/>
                </a:moveTo>
                <a:cubicBezTo>
                  <a:pt x="131980" y="101933"/>
                  <a:pt x="135730" y="90724"/>
                  <a:pt x="135730" y="78581"/>
                </a:cubicBezTo>
                <a:cubicBezTo>
                  <a:pt x="135730" y="47014"/>
                  <a:pt x="110147" y="21431"/>
                  <a:pt x="78580" y="21431"/>
                </a:cubicBezTo>
                <a:cubicBezTo>
                  <a:pt x="47014" y="21431"/>
                  <a:pt x="21429" y="47014"/>
                  <a:pt x="21429" y="78581"/>
                </a:cubicBezTo>
                <a:cubicBezTo>
                  <a:pt x="21429" y="90724"/>
                  <a:pt x="25179" y="101933"/>
                  <a:pt x="31608" y="111129"/>
                </a:cubicBezTo>
                <a:cubicBezTo>
                  <a:pt x="33260" y="113495"/>
                  <a:pt x="35225" y="116175"/>
                  <a:pt x="37323" y="119032"/>
                </a:cubicBezTo>
                <a:lnTo>
                  <a:pt x="37323" y="119032"/>
                </a:lnTo>
                <a:cubicBezTo>
                  <a:pt x="43083" y="126935"/>
                  <a:pt x="49959" y="136401"/>
                  <a:pt x="55093" y="145733"/>
                </a:cubicBezTo>
                <a:cubicBezTo>
                  <a:pt x="59737" y="154216"/>
                  <a:pt x="62103" y="163056"/>
                  <a:pt x="63264" y="171404"/>
                </a:cubicBezTo>
                <a:lnTo>
                  <a:pt x="41521" y="171450"/>
                </a:lnTo>
                <a:cubicBezTo>
                  <a:pt x="40538" y="166092"/>
                  <a:pt x="38887" y="160868"/>
                  <a:pt x="36253" y="156047"/>
                </a:cubicBezTo>
                <a:cubicBezTo>
                  <a:pt x="31832" y="148009"/>
                  <a:pt x="26340" y="140466"/>
                  <a:pt x="20849" y="132919"/>
                </a:cubicBezTo>
                <a:lnTo>
                  <a:pt x="20849" y="132919"/>
                </a:lnTo>
                <a:lnTo>
                  <a:pt x="20849" y="132919"/>
                </a:lnTo>
                <a:cubicBezTo>
                  <a:pt x="18528" y="129749"/>
                  <a:pt x="16205" y="126580"/>
                  <a:pt x="13973" y="123364"/>
                </a:cubicBezTo>
                <a:cubicBezTo>
                  <a:pt x="5177" y="110684"/>
                  <a:pt x="-2" y="95235"/>
                  <a:pt x="-2" y="78581"/>
                </a:cubicBezTo>
                <a:cubicBezTo>
                  <a:pt x="-2" y="35184"/>
                  <a:pt x="35181" y="0"/>
                  <a:pt x="78580" y="0"/>
                </a:cubicBezTo>
                <a:cubicBezTo>
                  <a:pt x="121978" y="0"/>
                  <a:pt x="157161" y="35184"/>
                  <a:pt x="157161" y="78581"/>
                </a:cubicBezTo>
                <a:cubicBezTo>
                  <a:pt x="157161" y="95235"/>
                  <a:pt x="151982" y="110684"/>
                  <a:pt x="143142" y="123364"/>
                </a:cubicBezTo>
                <a:cubicBezTo>
                  <a:pt x="140910" y="126578"/>
                  <a:pt x="138587" y="129749"/>
                  <a:pt x="136266" y="132919"/>
                </a:cubicBezTo>
                <a:lnTo>
                  <a:pt x="136266" y="132919"/>
                </a:lnTo>
                <a:lnTo>
                  <a:pt x="136266" y="132919"/>
                </a:lnTo>
                <a:cubicBezTo>
                  <a:pt x="130775" y="140420"/>
                  <a:pt x="125282" y="147966"/>
                  <a:pt x="120863" y="156047"/>
                </a:cubicBezTo>
                <a:cubicBezTo>
                  <a:pt x="118229" y="160868"/>
                  <a:pt x="116577" y="166094"/>
                  <a:pt x="115595" y="171450"/>
                </a:cubicBezTo>
                <a:lnTo>
                  <a:pt x="93895" y="171450"/>
                </a:lnTo>
                <a:cubicBezTo>
                  <a:pt x="95057" y="163102"/>
                  <a:pt x="97422" y="154216"/>
                  <a:pt x="102066" y="145778"/>
                </a:cubicBezTo>
                <a:cubicBezTo>
                  <a:pt x="107200" y="136447"/>
                  <a:pt x="114076" y="126980"/>
                  <a:pt x="119836" y="119078"/>
                </a:cubicBezTo>
                <a:lnTo>
                  <a:pt x="119836" y="119078"/>
                </a:lnTo>
                <a:lnTo>
                  <a:pt x="119836" y="119078"/>
                </a:lnTo>
                <a:lnTo>
                  <a:pt x="119836" y="119078"/>
                </a:lnTo>
                <a:cubicBezTo>
                  <a:pt x="121934" y="116220"/>
                  <a:pt x="123855" y="113541"/>
                  <a:pt x="125507" y="111175"/>
                </a:cubicBezTo>
                <a:lnTo>
                  <a:pt x="125551" y="111129"/>
                </a:lnTo>
              </a:path>
              <a:path w="157163" h="228600">
                <a:moveTo>
                  <a:pt x="78581" y="57150"/>
                </a:moveTo>
                <a:cubicBezTo>
                  <a:pt x="66750" y="57150"/>
                  <a:pt x="57151" y="66749"/>
                  <a:pt x="57151" y="78581"/>
                </a:cubicBezTo>
                <a:cubicBezTo>
                  <a:pt x="57151" y="82511"/>
                  <a:pt x="53937" y="85725"/>
                  <a:pt x="50007" y="85725"/>
                </a:cubicBezTo>
                <a:cubicBezTo>
                  <a:pt x="46078" y="85725"/>
                  <a:pt x="42865" y="82511"/>
                  <a:pt x="42865" y="78581"/>
                </a:cubicBezTo>
                <a:cubicBezTo>
                  <a:pt x="42865" y="58846"/>
                  <a:pt x="58848" y="42863"/>
                  <a:pt x="78583" y="42863"/>
                </a:cubicBezTo>
                <a:cubicBezTo>
                  <a:pt x="82512" y="42863"/>
                  <a:pt x="85726" y="46077"/>
                  <a:pt x="85726" y="50006"/>
                </a:cubicBezTo>
                <a:cubicBezTo>
                  <a:pt x="85726" y="53936"/>
                  <a:pt x="82512" y="57150"/>
                  <a:pt x="78583" y="57150"/>
                </a:cubicBezTo>
                <a:lnTo>
                  <a:pt x="78581" y="57150"/>
                </a:lnTo>
              </a:path>
              <a:path w="157163" h="228600">
                <a:moveTo>
                  <a:pt x="78581" y="228600"/>
                </a:moveTo>
                <a:cubicBezTo>
                  <a:pt x="58846" y="228600"/>
                  <a:pt x="42863" y="212616"/>
                  <a:pt x="42863" y="192881"/>
                </a:cubicBezTo>
                <a:lnTo>
                  <a:pt x="42863" y="185738"/>
                </a:lnTo>
                <a:lnTo>
                  <a:pt x="114301" y="185738"/>
                </a:lnTo>
                <a:lnTo>
                  <a:pt x="114301" y="192881"/>
                </a:lnTo>
                <a:cubicBezTo>
                  <a:pt x="114301" y="212616"/>
                  <a:pt x="98318" y="228600"/>
                  <a:pt x="78583" y="228600"/>
                </a:cubicBezTo>
                <a:lnTo>
                  <a:pt x="78581" y="22860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5981700" y="3719786"/>
            <a:ext cx="228600" cy="160020"/>
          </a:xfrm>
          <a:custGeom>
            <a:avLst/>
            <a:gdLst/>
            <a:ahLst/>
            <a:cxnLst/>
            <a:rect l="l" t="t" r="r" b="b"/>
            <a:pathLst>
              <a:path w="228600" h="160020">
                <a:moveTo>
                  <a:pt x="137160" y="17145"/>
                </a:moveTo>
                <a:cubicBezTo>
                  <a:pt x="140303" y="17145"/>
                  <a:pt x="142875" y="19716"/>
                  <a:pt x="142875" y="22859"/>
                </a:cubicBezTo>
                <a:lnTo>
                  <a:pt x="142875" y="102869"/>
                </a:lnTo>
                <a:cubicBezTo>
                  <a:pt x="142875" y="106012"/>
                  <a:pt x="140303" y="108583"/>
                  <a:pt x="137160" y="108583"/>
                </a:cubicBezTo>
                <a:lnTo>
                  <a:pt x="100477" y="108583"/>
                </a:lnTo>
                <a:lnTo>
                  <a:pt x="94297" y="108583"/>
                </a:lnTo>
                <a:lnTo>
                  <a:pt x="65722" y="108583"/>
                </a:lnTo>
                <a:lnTo>
                  <a:pt x="59543" y="108583"/>
                </a:lnTo>
                <a:lnTo>
                  <a:pt x="22860" y="108583"/>
                </a:lnTo>
                <a:cubicBezTo>
                  <a:pt x="19717" y="108583"/>
                  <a:pt x="17145" y="106012"/>
                  <a:pt x="17145" y="102869"/>
                </a:cubicBezTo>
                <a:lnTo>
                  <a:pt x="17145" y="22859"/>
                </a:lnTo>
                <a:cubicBezTo>
                  <a:pt x="17145" y="19716"/>
                  <a:pt x="19717" y="17145"/>
                  <a:pt x="22860" y="17145"/>
                </a:cubicBezTo>
                <a:lnTo>
                  <a:pt x="137160" y="17145"/>
                </a:lnTo>
                <a:moveTo>
                  <a:pt x="22860" y="125729"/>
                </a:moveTo>
                <a:lnTo>
                  <a:pt x="53828" y="125729"/>
                </a:lnTo>
                <a:lnTo>
                  <a:pt x="48113" y="142874"/>
                </a:lnTo>
                <a:lnTo>
                  <a:pt x="31433" y="142874"/>
                </a:lnTo>
                <a:cubicBezTo>
                  <a:pt x="26682" y="142874"/>
                  <a:pt x="22860" y="146695"/>
                  <a:pt x="22860" y="151446"/>
                </a:cubicBezTo>
                <a:cubicBezTo>
                  <a:pt x="22860" y="156197"/>
                  <a:pt x="26682" y="160018"/>
                  <a:pt x="31433" y="160018"/>
                </a:cubicBezTo>
                <a:lnTo>
                  <a:pt x="42398" y="160018"/>
                </a:lnTo>
                <a:lnTo>
                  <a:pt x="54293" y="160018"/>
                </a:lnTo>
                <a:lnTo>
                  <a:pt x="105728" y="160018"/>
                </a:lnTo>
                <a:lnTo>
                  <a:pt x="117622" y="160018"/>
                </a:lnTo>
                <a:lnTo>
                  <a:pt x="128588" y="160018"/>
                </a:lnTo>
                <a:cubicBezTo>
                  <a:pt x="133338" y="160018"/>
                  <a:pt x="137160" y="156197"/>
                  <a:pt x="137160" y="151446"/>
                </a:cubicBezTo>
                <a:cubicBezTo>
                  <a:pt x="137160" y="146695"/>
                  <a:pt x="133338" y="142874"/>
                  <a:pt x="128588" y="142874"/>
                </a:cubicBezTo>
                <a:lnTo>
                  <a:pt x="111907" y="142874"/>
                </a:lnTo>
                <a:lnTo>
                  <a:pt x="106192" y="125729"/>
                </a:lnTo>
                <a:lnTo>
                  <a:pt x="137160" y="125729"/>
                </a:lnTo>
                <a:cubicBezTo>
                  <a:pt x="149770" y="125729"/>
                  <a:pt x="160020" y="115478"/>
                  <a:pt x="160020" y="102869"/>
                </a:cubicBezTo>
                <a:lnTo>
                  <a:pt x="160020" y="22859"/>
                </a:lnTo>
                <a:cubicBezTo>
                  <a:pt x="160020" y="10251"/>
                  <a:pt x="149770" y="-2"/>
                  <a:pt x="137160" y="-2"/>
                </a:cubicBezTo>
                <a:lnTo>
                  <a:pt x="22860" y="-2"/>
                </a:lnTo>
                <a:cubicBezTo>
                  <a:pt x="10250" y="-2"/>
                  <a:pt x="0" y="10249"/>
                  <a:pt x="0" y="22859"/>
                </a:cubicBezTo>
                <a:lnTo>
                  <a:pt x="0" y="102869"/>
                </a:lnTo>
                <a:cubicBezTo>
                  <a:pt x="0" y="115477"/>
                  <a:pt x="10250" y="125729"/>
                  <a:pt x="22860" y="125729"/>
                </a:cubicBezTo>
                <a:lnTo>
                  <a:pt x="22860" y="125729"/>
                </a:lnTo>
                <a:moveTo>
                  <a:pt x="66187" y="142875"/>
                </a:moveTo>
                <a:lnTo>
                  <a:pt x="71902" y="125731"/>
                </a:lnTo>
                <a:lnTo>
                  <a:pt x="88118" y="125731"/>
                </a:lnTo>
                <a:lnTo>
                  <a:pt x="93833" y="142875"/>
                </a:lnTo>
                <a:lnTo>
                  <a:pt x="66187" y="142875"/>
                </a:lnTo>
                <a:moveTo>
                  <a:pt x="188595" y="17145"/>
                </a:moveTo>
                <a:lnTo>
                  <a:pt x="211455" y="17145"/>
                </a:lnTo>
                <a:lnTo>
                  <a:pt x="211455" y="28575"/>
                </a:lnTo>
                <a:lnTo>
                  <a:pt x="188595" y="28575"/>
                </a:lnTo>
                <a:lnTo>
                  <a:pt x="188595" y="17145"/>
                </a:lnTo>
                <a:moveTo>
                  <a:pt x="188595" y="45719"/>
                </a:moveTo>
                <a:lnTo>
                  <a:pt x="211455" y="45719"/>
                </a:lnTo>
                <a:lnTo>
                  <a:pt x="211455" y="57150"/>
                </a:lnTo>
                <a:lnTo>
                  <a:pt x="188595" y="57150"/>
                </a:lnTo>
                <a:lnTo>
                  <a:pt x="188595" y="45719"/>
                </a:lnTo>
                <a:moveTo>
                  <a:pt x="211455" y="74296"/>
                </a:moveTo>
                <a:lnTo>
                  <a:pt x="211455" y="142875"/>
                </a:lnTo>
                <a:lnTo>
                  <a:pt x="188595" y="142875"/>
                </a:lnTo>
                <a:lnTo>
                  <a:pt x="188595" y="74296"/>
                </a:lnTo>
                <a:lnTo>
                  <a:pt x="211455" y="74296"/>
                </a:lnTo>
                <a:moveTo>
                  <a:pt x="171450" y="17145"/>
                </a:moveTo>
                <a:lnTo>
                  <a:pt x="171450" y="142874"/>
                </a:lnTo>
                <a:cubicBezTo>
                  <a:pt x="171450" y="152339"/>
                  <a:pt x="179129" y="160018"/>
                  <a:pt x="188595" y="160018"/>
                </a:cubicBezTo>
                <a:lnTo>
                  <a:pt x="211455" y="160018"/>
                </a:lnTo>
                <a:cubicBezTo>
                  <a:pt x="220921" y="160018"/>
                  <a:pt x="228600" y="152339"/>
                  <a:pt x="228600" y="142874"/>
                </a:cubicBezTo>
                <a:lnTo>
                  <a:pt x="228600" y="17145"/>
                </a:lnTo>
                <a:cubicBezTo>
                  <a:pt x="228600" y="7679"/>
                  <a:pt x="220921" y="0"/>
                  <a:pt x="211455" y="0"/>
                </a:cubicBezTo>
                <a:lnTo>
                  <a:pt x="188595" y="0"/>
                </a:lnTo>
                <a:cubicBezTo>
                  <a:pt x="179129" y="0"/>
                  <a:pt x="171450" y="7679"/>
                  <a:pt x="171450" y="17145"/>
                </a:cubicBezTo>
                <a:lnTo>
                  <a:pt x="171450" y="17145"/>
                </a:lnTo>
                <a:moveTo>
                  <a:pt x="200025" y="117157"/>
                </a:moveTo>
                <a:cubicBezTo>
                  <a:pt x="204759" y="117157"/>
                  <a:pt x="208598" y="113320"/>
                  <a:pt x="208598" y="108585"/>
                </a:cubicBezTo>
                <a:cubicBezTo>
                  <a:pt x="208598" y="103850"/>
                  <a:pt x="204759" y="100012"/>
                  <a:pt x="200025" y="100012"/>
                </a:cubicBezTo>
                <a:cubicBezTo>
                  <a:pt x="195291" y="100012"/>
                  <a:pt x="191453" y="103850"/>
                  <a:pt x="191453" y="108585"/>
                </a:cubicBezTo>
                <a:cubicBezTo>
                  <a:pt x="191453" y="113320"/>
                  <a:pt x="195291" y="117157"/>
                  <a:pt x="200025" y="117157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2069228" y="3685496"/>
            <a:ext cx="200025" cy="228600"/>
          </a:xfrm>
          <a:custGeom>
            <a:avLst/>
            <a:gdLst/>
            <a:ahLst/>
            <a:cxnLst/>
            <a:rect l="l" t="t" r="r" b="b"/>
            <a:pathLst>
              <a:path w="200025" h="228600">
                <a:moveTo>
                  <a:pt x="28576" y="21431"/>
                </a:moveTo>
                <a:cubicBezTo>
                  <a:pt x="24647" y="21431"/>
                  <a:pt x="21433" y="24645"/>
                  <a:pt x="21433" y="28575"/>
                </a:cubicBezTo>
                <a:lnTo>
                  <a:pt x="21433" y="200025"/>
                </a:lnTo>
                <a:cubicBezTo>
                  <a:pt x="21433" y="203955"/>
                  <a:pt x="24647" y="207169"/>
                  <a:pt x="28576" y="207169"/>
                </a:cubicBezTo>
                <a:lnTo>
                  <a:pt x="171451" y="207169"/>
                </a:lnTo>
                <a:cubicBezTo>
                  <a:pt x="175380" y="207169"/>
                  <a:pt x="178594" y="203955"/>
                  <a:pt x="178594" y="200025"/>
                </a:cubicBezTo>
                <a:lnTo>
                  <a:pt x="178594" y="28575"/>
                </a:lnTo>
                <a:cubicBezTo>
                  <a:pt x="178594" y="24645"/>
                  <a:pt x="175380" y="21431"/>
                  <a:pt x="171451" y="21431"/>
                </a:cubicBezTo>
                <a:lnTo>
                  <a:pt x="28576" y="21431"/>
                </a:lnTo>
                <a:moveTo>
                  <a:pt x="0" y="28575"/>
                </a:moveTo>
                <a:cubicBezTo>
                  <a:pt x="0" y="12813"/>
                  <a:pt x="12814" y="0"/>
                  <a:pt x="28576" y="0"/>
                </a:cubicBezTo>
                <a:lnTo>
                  <a:pt x="171451" y="0"/>
                </a:lnTo>
                <a:cubicBezTo>
                  <a:pt x="187211" y="0"/>
                  <a:pt x="200027" y="12813"/>
                  <a:pt x="200027" y="28575"/>
                </a:cubicBezTo>
                <a:lnTo>
                  <a:pt x="200027" y="200025"/>
                </a:lnTo>
                <a:cubicBezTo>
                  <a:pt x="200027" y="215787"/>
                  <a:pt x="187213" y="228600"/>
                  <a:pt x="171451" y="228600"/>
                </a:cubicBezTo>
                <a:lnTo>
                  <a:pt x="28576" y="228600"/>
                </a:lnTo>
                <a:cubicBezTo>
                  <a:pt x="12816" y="228600"/>
                  <a:pt x="0" y="215787"/>
                  <a:pt x="0" y="200025"/>
                </a:cubicBezTo>
                <a:lnTo>
                  <a:pt x="0" y="28575"/>
                </a:lnTo>
                <a:moveTo>
                  <a:pt x="85725" y="178594"/>
                </a:moveTo>
                <a:lnTo>
                  <a:pt x="114300" y="178594"/>
                </a:lnTo>
                <a:cubicBezTo>
                  <a:pt x="118229" y="178594"/>
                  <a:pt x="121443" y="181808"/>
                  <a:pt x="121443" y="185738"/>
                </a:cubicBezTo>
                <a:cubicBezTo>
                  <a:pt x="121443" y="189667"/>
                  <a:pt x="118229" y="192881"/>
                  <a:pt x="114300" y="192881"/>
                </a:cubicBezTo>
                <a:lnTo>
                  <a:pt x="85725" y="192881"/>
                </a:lnTo>
                <a:cubicBezTo>
                  <a:pt x="81796" y="192881"/>
                  <a:pt x="78582" y="189667"/>
                  <a:pt x="78582" y="185738"/>
                </a:cubicBezTo>
                <a:cubicBezTo>
                  <a:pt x="78582" y="181808"/>
                  <a:pt x="81796" y="178594"/>
                  <a:pt x="85725" y="178594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39" y="1481596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39" y="3069423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39" y="4657250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Comprehensive Conservation Strategies and Education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12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2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804672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Assessment and Evaluation in Conservation Education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796675" y="1730382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96675" y="173038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1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796675" y="331330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96675" y="3313301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2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796675" y="488537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96675" y="488537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3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1430664" y="4866898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Supporting ELL/ESL Learners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1430664" y="5323415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3"/>
              </a:spcBef>
              <a:buNone/>
            </a:pPr>
            <a:r>
              <a:rPr lang="en-US" sz="1251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ELL/ESL support: providing accommodations, modifying assessments, and offering feedback.</a:t>
            </a:r>
            <a:endParaRPr lang="en-US" sz="1251" dirty="0"/>
          </a:p>
          <a:p>
            <a:pPr algn="l" marL="0" indent="0">
              <a:lnSpc>
                <a:spcPct val="90000"/>
              </a:lnSpc>
              <a:spcBef>
                <a:spcPts val="893"/>
              </a:spcBef>
              <a:buNone/>
            </a:pPr>
            <a:r>
              <a:rPr lang="en-US" sz="1251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ensures inclusivity and equal opportunities for all learners to succeed.</a:t>
            </a:r>
            <a:endParaRPr lang="en-US" sz="1251" dirty="0"/>
          </a:p>
        </p:txBody>
      </p:sp>
      <p:sp>
        <p:nvSpPr>
          <p:cNvPr id="20" name="Text 18"/>
          <p:cNvSpPr/>
          <p:nvPr/>
        </p:nvSpPr>
        <p:spPr>
          <a:xfrm>
            <a:off x="1430664" y="3294829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Strategies for Effective Evaluation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1430664" y="3751346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3"/>
              </a:spcBef>
              <a:buNone/>
            </a:pPr>
            <a:r>
              <a:rPr lang="en-US" sz="125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Strategies for assessment and evaluation: quizzes, presentations, and project-based evaluations.</a:t>
            </a:r>
            <a:endParaRPr lang="en-US" sz="1250" dirty="0"/>
          </a:p>
          <a:p>
            <a:pPr algn="l" marL="0" indent="0">
              <a:lnSpc>
                <a:spcPct val="90000"/>
              </a:lnSpc>
              <a:spcBef>
                <a:spcPts val="893"/>
              </a:spcBef>
              <a:buNone/>
            </a:pPr>
            <a:r>
              <a:rPr lang="en-US" sz="125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methods provide diverse ways to measure student understanding and engagement.</a:t>
            </a:r>
            <a:endParaRPr lang="en-US" sz="1250" dirty="0"/>
          </a:p>
        </p:txBody>
      </p:sp>
      <p:sp>
        <p:nvSpPr>
          <p:cNvPr id="22" name="Text 20"/>
          <p:cNvSpPr/>
          <p:nvPr/>
        </p:nvSpPr>
        <p:spPr>
          <a:xfrm>
            <a:off x="1430664" y="1711910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Importance of Assessment and Evaluation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1430664" y="2168427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771"/>
              </a:spcBef>
              <a:buNone/>
            </a:pPr>
            <a:r>
              <a:rPr lang="en-US" sz="1079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Importance of assessment and evaluation in conservation education: measuring knowledge, skills, and attitudes.</a:t>
            </a:r>
            <a:endParaRPr lang="en-US" sz="1079" dirty="0"/>
          </a:p>
          <a:p>
            <a:pPr algn="l" marL="0" indent="0">
              <a:lnSpc>
                <a:spcPct val="90000"/>
              </a:lnSpc>
              <a:spcBef>
                <a:spcPts val="771"/>
              </a:spcBef>
              <a:buNone/>
            </a:pPr>
            <a:r>
              <a:rPr lang="en-US" sz="1079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processes help gauge the effectiveness of educational programs and identify areas for improvement.</a:t>
            </a:r>
            <a:endParaRPr lang="en-US" sz="1079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354028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159416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Comprehensive Conservation Strategies and Education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2"/>
            <a:srcRect/>
            <a:stretch>
              <a:fillRect l="-110589" r="-110589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Conclusion and Next Steps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6313046" y="2882370"/>
            <a:ext cx="2339759" cy="2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Conservation is a collective responsibility that demands both individual and group action.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shared commitment is vital for achieving meaningful environmental progress.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313045" y="2166245"/>
            <a:ext cx="2339759" cy="572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Final Thoughts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6313045" y="1729023"/>
            <a:ext cx="365760" cy="220463"/>
          </a:xfrm>
          <a:custGeom>
            <a:avLst/>
            <a:gdLst/>
            <a:ahLst/>
            <a:cxnLst/>
            <a:rect l="l" t="t" r="r" b="b"/>
            <a:pathLst>
              <a:path w="365760" h="220463">
                <a:moveTo>
                  <a:pt x="155561" y="344"/>
                </a:moveTo>
                <a:lnTo>
                  <a:pt x="126359" y="29549"/>
                </a:lnTo>
                <a:cubicBezTo>
                  <a:pt x="117614" y="31950"/>
                  <a:pt x="109501" y="36350"/>
                  <a:pt x="102643" y="42408"/>
                </a:cubicBezTo>
                <a:lnTo>
                  <a:pt x="87442" y="55953"/>
                </a:lnTo>
                <a:cubicBezTo>
                  <a:pt x="81612" y="61154"/>
                  <a:pt x="74011" y="64011"/>
                  <a:pt x="66181" y="64011"/>
                </a:cubicBezTo>
                <a:lnTo>
                  <a:pt x="54864" y="64011"/>
                </a:lnTo>
                <a:lnTo>
                  <a:pt x="54864" y="137163"/>
                </a:lnTo>
                <a:cubicBezTo>
                  <a:pt x="66521" y="137507"/>
                  <a:pt x="77611" y="142249"/>
                  <a:pt x="85895" y="150536"/>
                </a:cubicBezTo>
                <a:lnTo>
                  <a:pt x="106239" y="170881"/>
                </a:lnTo>
                <a:lnTo>
                  <a:pt x="110240" y="174882"/>
                </a:lnTo>
                <a:lnTo>
                  <a:pt x="110240" y="174882"/>
                </a:lnTo>
                <a:lnTo>
                  <a:pt x="125672" y="190312"/>
                </a:lnTo>
                <a:cubicBezTo>
                  <a:pt x="129216" y="193855"/>
                  <a:pt x="135046" y="193855"/>
                  <a:pt x="138586" y="190312"/>
                </a:cubicBezTo>
                <a:cubicBezTo>
                  <a:pt x="139559" y="189340"/>
                  <a:pt x="140302" y="188198"/>
                  <a:pt x="140701" y="186997"/>
                </a:cubicBezTo>
                <a:cubicBezTo>
                  <a:pt x="142303" y="182596"/>
                  <a:pt x="146015" y="179280"/>
                  <a:pt x="150587" y="178253"/>
                </a:cubicBezTo>
                <a:cubicBezTo>
                  <a:pt x="155159" y="177223"/>
                  <a:pt x="159958" y="178597"/>
                  <a:pt x="163275" y="181968"/>
                </a:cubicBezTo>
                <a:lnTo>
                  <a:pt x="169449" y="188026"/>
                </a:lnTo>
                <a:cubicBezTo>
                  <a:pt x="176080" y="194655"/>
                  <a:pt x="186823" y="194655"/>
                  <a:pt x="193396" y="188026"/>
                </a:cubicBezTo>
                <a:cubicBezTo>
                  <a:pt x="196483" y="184939"/>
                  <a:pt x="198140" y="180998"/>
                  <a:pt x="198311" y="176939"/>
                </a:cubicBezTo>
                <a:cubicBezTo>
                  <a:pt x="198538" y="171910"/>
                  <a:pt x="201512" y="167452"/>
                  <a:pt x="206084" y="165281"/>
                </a:cubicBezTo>
                <a:cubicBezTo>
                  <a:pt x="210656" y="163109"/>
                  <a:pt x="215970" y="163566"/>
                  <a:pt x="220027" y="166480"/>
                </a:cubicBezTo>
                <a:cubicBezTo>
                  <a:pt x="225400" y="170310"/>
                  <a:pt x="232887" y="169796"/>
                  <a:pt x="237686" y="164994"/>
                </a:cubicBezTo>
                <a:cubicBezTo>
                  <a:pt x="243059" y="159622"/>
                  <a:pt x="243059" y="150935"/>
                  <a:pt x="237686" y="145620"/>
                </a:cubicBezTo>
                <a:lnTo>
                  <a:pt x="194365" y="102301"/>
                </a:lnTo>
                <a:lnTo>
                  <a:pt x="173904" y="121162"/>
                </a:lnTo>
                <a:cubicBezTo>
                  <a:pt x="158301" y="135565"/>
                  <a:pt x="134358" y="135792"/>
                  <a:pt x="118470" y="121675"/>
                </a:cubicBezTo>
                <a:cubicBezTo>
                  <a:pt x="100354" y="105560"/>
                  <a:pt x="99951" y="77442"/>
                  <a:pt x="117555" y="60810"/>
                </a:cubicBezTo>
                <a:lnTo>
                  <a:pt x="157617" y="22977"/>
                </a:lnTo>
                <a:cubicBezTo>
                  <a:pt x="173275" y="8232"/>
                  <a:pt x="193963" y="2"/>
                  <a:pt x="215509" y="2"/>
                </a:cubicBezTo>
                <a:cubicBezTo>
                  <a:pt x="236142" y="2"/>
                  <a:pt x="256087" y="7604"/>
                  <a:pt x="271460" y="21261"/>
                </a:cubicBezTo>
                <a:lnTo>
                  <a:pt x="288661" y="36577"/>
                </a:lnTo>
                <a:lnTo>
                  <a:pt x="310892" y="36577"/>
                </a:lnTo>
                <a:lnTo>
                  <a:pt x="333752" y="36577"/>
                </a:lnTo>
                <a:lnTo>
                  <a:pt x="356612" y="36577"/>
                </a:lnTo>
                <a:cubicBezTo>
                  <a:pt x="361641" y="36577"/>
                  <a:pt x="365756" y="40691"/>
                  <a:pt x="365756" y="45722"/>
                </a:cubicBezTo>
                <a:lnTo>
                  <a:pt x="365756" y="164593"/>
                </a:lnTo>
                <a:cubicBezTo>
                  <a:pt x="365756" y="174708"/>
                  <a:pt x="357585" y="182880"/>
                  <a:pt x="347468" y="182880"/>
                </a:cubicBezTo>
                <a:lnTo>
                  <a:pt x="329180" y="182880"/>
                </a:lnTo>
                <a:cubicBezTo>
                  <a:pt x="322436" y="182880"/>
                  <a:pt x="316492" y="179223"/>
                  <a:pt x="313350" y="173736"/>
                </a:cubicBezTo>
                <a:lnTo>
                  <a:pt x="264829" y="173736"/>
                </a:lnTo>
                <a:cubicBezTo>
                  <a:pt x="262886" y="177565"/>
                  <a:pt x="260315" y="181223"/>
                  <a:pt x="257115" y="184424"/>
                </a:cubicBezTo>
                <a:cubicBezTo>
                  <a:pt x="247341" y="194197"/>
                  <a:pt x="233797" y="198026"/>
                  <a:pt x="221109" y="195910"/>
                </a:cubicBezTo>
                <a:cubicBezTo>
                  <a:pt x="219054" y="200081"/>
                  <a:pt x="216252" y="203968"/>
                  <a:pt x="212766" y="207453"/>
                </a:cubicBezTo>
                <a:cubicBezTo>
                  <a:pt x="197163" y="223055"/>
                  <a:pt x="172763" y="224599"/>
                  <a:pt x="155389" y="212083"/>
                </a:cubicBezTo>
                <a:cubicBezTo>
                  <a:pt x="141044" y="223970"/>
                  <a:pt x="119669" y="223227"/>
                  <a:pt x="106242" y="209739"/>
                </a:cubicBezTo>
                <a:lnTo>
                  <a:pt x="90869" y="194309"/>
                </a:lnTo>
                <a:lnTo>
                  <a:pt x="86868" y="190308"/>
                </a:lnTo>
                <a:lnTo>
                  <a:pt x="66521" y="169964"/>
                </a:lnTo>
                <a:cubicBezTo>
                  <a:pt x="63379" y="166820"/>
                  <a:pt x="59264" y="164992"/>
                  <a:pt x="54864" y="164648"/>
                </a:cubicBezTo>
                <a:cubicBezTo>
                  <a:pt x="54864" y="174706"/>
                  <a:pt x="46634" y="182878"/>
                  <a:pt x="36576" y="182878"/>
                </a:cubicBezTo>
                <a:lnTo>
                  <a:pt x="18288" y="182878"/>
                </a:lnTo>
                <a:cubicBezTo>
                  <a:pt x="8171" y="182878"/>
                  <a:pt x="0" y="174706"/>
                  <a:pt x="0" y="164591"/>
                </a:cubicBezTo>
                <a:lnTo>
                  <a:pt x="0" y="45720"/>
                </a:lnTo>
                <a:cubicBezTo>
                  <a:pt x="0" y="40691"/>
                  <a:pt x="4115" y="36575"/>
                  <a:pt x="9144" y="36575"/>
                </a:cubicBezTo>
                <a:lnTo>
                  <a:pt x="32004" y="36575"/>
                </a:lnTo>
                <a:lnTo>
                  <a:pt x="54864" y="36575"/>
                </a:lnTo>
                <a:lnTo>
                  <a:pt x="66181" y="36575"/>
                </a:lnTo>
                <a:cubicBezTo>
                  <a:pt x="67325" y="36575"/>
                  <a:pt x="68408" y="36176"/>
                  <a:pt x="69209" y="35433"/>
                </a:cubicBezTo>
                <a:lnTo>
                  <a:pt x="84355" y="21945"/>
                </a:lnTo>
                <a:cubicBezTo>
                  <a:pt x="100299" y="7829"/>
                  <a:pt x="120818" y="0"/>
                  <a:pt x="142134" y="0"/>
                </a:cubicBezTo>
                <a:lnTo>
                  <a:pt x="148019" y="0"/>
                </a:lnTo>
                <a:cubicBezTo>
                  <a:pt x="150532" y="0"/>
                  <a:pt x="153107" y="115"/>
                  <a:pt x="155561" y="344"/>
                </a:cubicBezTo>
                <a:lnTo>
                  <a:pt x="155561" y="344"/>
                </a:lnTo>
                <a:moveTo>
                  <a:pt x="310896" y="146304"/>
                </a:moveTo>
                <a:lnTo>
                  <a:pt x="310896" y="64007"/>
                </a:lnTo>
                <a:lnTo>
                  <a:pt x="283464" y="64007"/>
                </a:lnTo>
                <a:cubicBezTo>
                  <a:pt x="280092" y="64007"/>
                  <a:pt x="276833" y="62750"/>
                  <a:pt x="274378" y="60521"/>
                </a:cubicBezTo>
                <a:lnTo>
                  <a:pt x="253289" y="41776"/>
                </a:lnTo>
                <a:cubicBezTo>
                  <a:pt x="242887" y="32518"/>
                  <a:pt x="229456" y="27430"/>
                  <a:pt x="215513" y="27430"/>
                </a:cubicBezTo>
                <a:cubicBezTo>
                  <a:pt x="200996" y="27430"/>
                  <a:pt x="187053" y="32975"/>
                  <a:pt x="176479" y="42918"/>
                </a:cubicBezTo>
                <a:lnTo>
                  <a:pt x="136418" y="80751"/>
                </a:lnTo>
                <a:cubicBezTo>
                  <a:pt x="130532" y="86351"/>
                  <a:pt x="130646" y="95782"/>
                  <a:pt x="136703" y="101153"/>
                </a:cubicBezTo>
                <a:cubicBezTo>
                  <a:pt x="142017" y="105897"/>
                  <a:pt x="150075" y="105782"/>
                  <a:pt x="155276" y="100981"/>
                </a:cubicBezTo>
                <a:lnTo>
                  <a:pt x="196366" y="63033"/>
                </a:lnTo>
                <a:cubicBezTo>
                  <a:pt x="201910" y="57889"/>
                  <a:pt x="210597" y="58231"/>
                  <a:pt x="215740" y="63833"/>
                </a:cubicBezTo>
                <a:cubicBezTo>
                  <a:pt x="220882" y="69433"/>
                  <a:pt x="220542" y="78064"/>
                  <a:pt x="214939" y="83207"/>
                </a:cubicBezTo>
                <a:lnTo>
                  <a:pt x="214482" y="83663"/>
                </a:lnTo>
                <a:lnTo>
                  <a:pt x="257001" y="126184"/>
                </a:lnTo>
                <a:cubicBezTo>
                  <a:pt x="262718" y="131898"/>
                  <a:pt x="266431" y="138929"/>
                  <a:pt x="268087" y="146244"/>
                </a:cubicBezTo>
                <a:lnTo>
                  <a:pt x="310834" y="146244"/>
                </a:lnTo>
                <a:lnTo>
                  <a:pt x="310896" y="146304"/>
                </a:lnTo>
                <a:moveTo>
                  <a:pt x="36576" y="155448"/>
                </a:moveTo>
                <a:cubicBezTo>
                  <a:pt x="36576" y="150397"/>
                  <a:pt x="32483" y="146304"/>
                  <a:pt x="27432" y="146304"/>
                </a:cubicBezTo>
                <a:cubicBezTo>
                  <a:pt x="22381" y="146304"/>
                  <a:pt x="18288" y="150398"/>
                  <a:pt x="18288" y="155448"/>
                </a:cubicBezTo>
                <a:cubicBezTo>
                  <a:pt x="18288" y="160499"/>
                  <a:pt x="22381" y="164593"/>
                  <a:pt x="27432" y="164593"/>
                </a:cubicBezTo>
                <a:cubicBezTo>
                  <a:pt x="32483" y="164593"/>
                  <a:pt x="36576" y="160499"/>
                  <a:pt x="36576" y="155448"/>
                </a:cubicBezTo>
                <a:moveTo>
                  <a:pt x="338328" y="164593"/>
                </a:moveTo>
                <a:cubicBezTo>
                  <a:pt x="343379" y="164593"/>
                  <a:pt x="347472" y="160499"/>
                  <a:pt x="347472" y="155448"/>
                </a:cubicBezTo>
                <a:cubicBezTo>
                  <a:pt x="347472" y="150397"/>
                  <a:pt x="343379" y="146304"/>
                  <a:pt x="338328" y="146304"/>
                </a:cubicBezTo>
                <a:cubicBezTo>
                  <a:pt x="333277" y="146304"/>
                  <a:pt x="329184" y="150398"/>
                  <a:pt x="329184" y="155448"/>
                </a:cubicBezTo>
                <a:cubicBezTo>
                  <a:pt x="329184" y="160499"/>
                  <a:pt x="333277" y="164593"/>
                  <a:pt x="338328" y="164593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3507658" y="2882370"/>
            <a:ext cx="2339759" cy="2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Applying knowledge and skills to real-world conservation efforts is the immediate focus.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Continuing education and professional development will ensure sustained impact.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507657" y="2166245"/>
            <a:ext cx="2339759" cy="572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Next Steps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3530517" y="1656374"/>
            <a:ext cx="320040" cy="365760"/>
          </a:xfrm>
          <a:custGeom>
            <a:avLst/>
            <a:gdLst/>
            <a:ahLst/>
            <a:cxnLst/>
            <a:rect l="l" t="t" r="r" b="b"/>
            <a:pathLst>
              <a:path w="320040" h="365760">
                <a:moveTo>
                  <a:pt x="137160" y="34290"/>
                </a:moveTo>
                <a:lnTo>
                  <a:pt x="182880" y="34290"/>
                </a:lnTo>
                <a:cubicBezTo>
                  <a:pt x="186023" y="34290"/>
                  <a:pt x="188596" y="36861"/>
                  <a:pt x="188596" y="40007"/>
                </a:cubicBezTo>
                <a:lnTo>
                  <a:pt x="188596" y="57154"/>
                </a:lnTo>
                <a:lnTo>
                  <a:pt x="131447" y="57154"/>
                </a:lnTo>
                <a:lnTo>
                  <a:pt x="131447" y="40010"/>
                </a:lnTo>
                <a:cubicBezTo>
                  <a:pt x="131447" y="36869"/>
                  <a:pt x="134020" y="34297"/>
                  <a:pt x="137163" y="34297"/>
                </a:cubicBezTo>
                <a:lnTo>
                  <a:pt x="137160" y="34290"/>
                </a:lnTo>
                <a:moveTo>
                  <a:pt x="97155" y="40007"/>
                </a:moveTo>
                <a:lnTo>
                  <a:pt x="97155" y="57154"/>
                </a:lnTo>
                <a:lnTo>
                  <a:pt x="91439" y="57154"/>
                </a:lnTo>
                <a:cubicBezTo>
                  <a:pt x="40933" y="57154"/>
                  <a:pt x="0" y="98086"/>
                  <a:pt x="0" y="148594"/>
                </a:cubicBezTo>
                <a:lnTo>
                  <a:pt x="0" y="320044"/>
                </a:lnTo>
                <a:cubicBezTo>
                  <a:pt x="0" y="345263"/>
                  <a:pt x="20502" y="365764"/>
                  <a:pt x="45721" y="365764"/>
                </a:cubicBezTo>
                <a:lnTo>
                  <a:pt x="74297" y="365764"/>
                </a:lnTo>
                <a:lnTo>
                  <a:pt x="245746" y="365764"/>
                </a:lnTo>
                <a:lnTo>
                  <a:pt x="274322" y="365764"/>
                </a:lnTo>
                <a:cubicBezTo>
                  <a:pt x="299538" y="365764"/>
                  <a:pt x="320043" y="345263"/>
                  <a:pt x="320043" y="320044"/>
                </a:cubicBezTo>
                <a:lnTo>
                  <a:pt x="320043" y="148594"/>
                </a:lnTo>
                <a:cubicBezTo>
                  <a:pt x="320043" y="98086"/>
                  <a:pt x="279110" y="57154"/>
                  <a:pt x="228604" y="57154"/>
                </a:cubicBezTo>
                <a:lnTo>
                  <a:pt x="222889" y="57154"/>
                </a:lnTo>
                <a:lnTo>
                  <a:pt x="222889" y="40010"/>
                </a:lnTo>
                <a:cubicBezTo>
                  <a:pt x="222889" y="17937"/>
                  <a:pt x="204957" y="7"/>
                  <a:pt x="182884" y="7"/>
                </a:cubicBezTo>
                <a:lnTo>
                  <a:pt x="137163" y="7"/>
                </a:lnTo>
                <a:cubicBezTo>
                  <a:pt x="115089" y="7"/>
                  <a:pt x="97158" y="17937"/>
                  <a:pt x="97158" y="40014"/>
                </a:cubicBezTo>
                <a:lnTo>
                  <a:pt x="97155" y="40007"/>
                </a:lnTo>
                <a:moveTo>
                  <a:pt x="262890" y="331470"/>
                </a:moveTo>
                <a:lnTo>
                  <a:pt x="262890" y="268607"/>
                </a:lnTo>
                <a:lnTo>
                  <a:pt x="262890" y="222887"/>
                </a:lnTo>
                <a:cubicBezTo>
                  <a:pt x="262890" y="194456"/>
                  <a:pt x="239886" y="171454"/>
                  <a:pt x="211457" y="171454"/>
                </a:cubicBezTo>
                <a:lnTo>
                  <a:pt x="108586" y="171454"/>
                </a:lnTo>
                <a:cubicBezTo>
                  <a:pt x="80154" y="171454"/>
                  <a:pt x="57153" y="194456"/>
                  <a:pt x="57153" y="222890"/>
                </a:cubicBezTo>
                <a:lnTo>
                  <a:pt x="57153" y="268610"/>
                </a:lnTo>
                <a:lnTo>
                  <a:pt x="57153" y="331477"/>
                </a:lnTo>
                <a:lnTo>
                  <a:pt x="45724" y="331477"/>
                </a:lnTo>
                <a:cubicBezTo>
                  <a:pt x="39438" y="331477"/>
                  <a:pt x="34295" y="326335"/>
                  <a:pt x="34295" y="320047"/>
                </a:cubicBezTo>
                <a:lnTo>
                  <a:pt x="34295" y="148597"/>
                </a:lnTo>
                <a:cubicBezTo>
                  <a:pt x="34295" y="117021"/>
                  <a:pt x="59870" y="91447"/>
                  <a:pt x="91445" y="91447"/>
                </a:cubicBezTo>
                <a:lnTo>
                  <a:pt x="114305" y="91447"/>
                </a:lnTo>
                <a:lnTo>
                  <a:pt x="205744" y="91447"/>
                </a:lnTo>
                <a:lnTo>
                  <a:pt x="228604" y="91447"/>
                </a:lnTo>
                <a:cubicBezTo>
                  <a:pt x="260180" y="91447"/>
                  <a:pt x="285754" y="117021"/>
                  <a:pt x="285754" y="148597"/>
                </a:cubicBezTo>
                <a:lnTo>
                  <a:pt x="285754" y="320047"/>
                </a:lnTo>
                <a:cubicBezTo>
                  <a:pt x="285754" y="326335"/>
                  <a:pt x="280611" y="331477"/>
                  <a:pt x="274325" y="331477"/>
                </a:cubicBezTo>
                <a:lnTo>
                  <a:pt x="262890" y="331470"/>
                </a:lnTo>
                <a:moveTo>
                  <a:pt x="91439" y="331470"/>
                </a:moveTo>
                <a:lnTo>
                  <a:pt x="91439" y="285750"/>
                </a:lnTo>
                <a:lnTo>
                  <a:pt x="228598" y="285750"/>
                </a:lnTo>
                <a:lnTo>
                  <a:pt x="228598" y="331470"/>
                </a:lnTo>
                <a:lnTo>
                  <a:pt x="91439" y="331470"/>
                </a:lnTo>
                <a:moveTo>
                  <a:pt x="102870" y="114300"/>
                </a:moveTo>
                <a:cubicBezTo>
                  <a:pt x="93369" y="114300"/>
                  <a:pt x="85726" y="121944"/>
                  <a:pt x="85726" y="131447"/>
                </a:cubicBezTo>
                <a:cubicBezTo>
                  <a:pt x="85726" y="140949"/>
                  <a:pt x="93369" y="148594"/>
                  <a:pt x="102870" y="148594"/>
                </a:cubicBezTo>
                <a:lnTo>
                  <a:pt x="217170" y="148594"/>
                </a:lnTo>
                <a:cubicBezTo>
                  <a:pt x="226671" y="148594"/>
                  <a:pt x="234314" y="140949"/>
                  <a:pt x="234314" y="131450"/>
                </a:cubicBezTo>
                <a:cubicBezTo>
                  <a:pt x="234314" y="121948"/>
                  <a:pt x="226671" y="114307"/>
                  <a:pt x="217170" y="114307"/>
                </a:cubicBezTo>
                <a:lnTo>
                  <a:pt x="102870" y="114300"/>
                </a:lnTo>
                <a:moveTo>
                  <a:pt x="228601" y="251460"/>
                </a:moveTo>
                <a:lnTo>
                  <a:pt x="91442" y="251460"/>
                </a:lnTo>
                <a:lnTo>
                  <a:pt x="91442" y="222887"/>
                </a:lnTo>
                <a:cubicBezTo>
                  <a:pt x="91442" y="213384"/>
                  <a:pt x="99084" y="205744"/>
                  <a:pt x="108586" y="205744"/>
                </a:cubicBezTo>
                <a:lnTo>
                  <a:pt x="211457" y="205744"/>
                </a:lnTo>
                <a:cubicBezTo>
                  <a:pt x="220959" y="205744"/>
                  <a:pt x="228601" y="213388"/>
                  <a:pt x="228601" y="222890"/>
                </a:cubicBezTo>
                <a:lnTo>
                  <a:pt x="228601" y="25146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702270" y="2882370"/>
            <a:ext cx="2339759" cy="2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importance of conservation, collaborative group work, and effective communication were highlighted.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elements are essential for addressing environmental challenges effectively.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02269" y="2166245"/>
            <a:ext cx="2339759" cy="572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Key Takeaways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702269" y="165637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19529" y="147877"/>
                </a:moveTo>
                <a:cubicBezTo>
                  <a:pt x="278749" y="141377"/>
                  <a:pt x="325541" y="93869"/>
                  <a:pt x="330973" y="34290"/>
                </a:cubicBezTo>
                <a:lnTo>
                  <a:pt x="325757" y="34290"/>
                </a:lnTo>
                <a:cubicBezTo>
                  <a:pt x="270966" y="34290"/>
                  <a:pt x="224317" y="69366"/>
                  <a:pt x="207101" y="118228"/>
                </a:cubicBezTo>
                <a:cubicBezTo>
                  <a:pt x="200813" y="106228"/>
                  <a:pt x="193242" y="94940"/>
                  <a:pt x="184526" y="84582"/>
                </a:cubicBezTo>
                <a:cubicBezTo>
                  <a:pt x="211530" y="34290"/>
                  <a:pt x="264679" y="0"/>
                  <a:pt x="325757" y="0"/>
                </a:cubicBezTo>
                <a:lnTo>
                  <a:pt x="342904" y="0"/>
                </a:lnTo>
                <a:cubicBezTo>
                  <a:pt x="355548" y="0"/>
                  <a:pt x="365764" y="10216"/>
                  <a:pt x="365764" y="22860"/>
                </a:cubicBezTo>
                <a:cubicBezTo>
                  <a:pt x="365764" y="104015"/>
                  <a:pt x="305329" y="171022"/>
                  <a:pt x="227031" y="181450"/>
                </a:cubicBezTo>
                <a:cubicBezTo>
                  <a:pt x="225531" y="169877"/>
                  <a:pt x="223029" y="158663"/>
                  <a:pt x="219529" y="147804"/>
                </a:cubicBezTo>
                <a:lnTo>
                  <a:pt x="219529" y="147877"/>
                </a:lnTo>
                <a:moveTo>
                  <a:pt x="34290" y="80010"/>
                </a:moveTo>
                <a:lnTo>
                  <a:pt x="34290" y="91440"/>
                </a:lnTo>
                <a:cubicBezTo>
                  <a:pt x="34290" y="160876"/>
                  <a:pt x="90584" y="217170"/>
                  <a:pt x="160020" y="217170"/>
                </a:cubicBezTo>
                <a:lnTo>
                  <a:pt x="165737" y="217170"/>
                </a:lnTo>
                <a:lnTo>
                  <a:pt x="165737" y="205740"/>
                </a:lnTo>
                <a:lnTo>
                  <a:pt x="165737" y="205740"/>
                </a:lnTo>
                <a:cubicBezTo>
                  <a:pt x="165737" y="136304"/>
                  <a:pt x="109443" y="80010"/>
                  <a:pt x="40007" y="80010"/>
                </a:cubicBezTo>
                <a:lnTo>
                  <a:pt x="34290" y="80010"/>
                </a:lnTo>
                <a:moveTo>
                  <a:pt x="200027" y="205740"/>
                </a:moveTo>
                <a:lnTo>
                  <a:pt x="200027" y="217170"/>
                </a:lnTo>
                <a:lnTo>
                  <a:pt x="200027" y="251460"/>
                </a:lnTo>
                <a:lnTo>
                  <a:pt x="200027" y="348617"/>
                </a:lnTo>
                <a:cubicBezTo>
                  <a:pt x="200027" y="358119"/>
                  <a:pt x="192382" y="365764"/>
                  <a:pt x="182884" y="365764"/>
                </a:cubicBezTo>
                <a:cubicBezTo>
                  <a:pt x="173381" y="365764"/>
                  <a:pt x="165740" y="358119"/>
                  <a:pt x="165740" y="348620"/>
                </a:cubicBezTo>
                <a:lnTo>
                  <a:pt x="165740" y="251467"/>
                </a:lnTo>
                <a:lnTo>
                  <a:pt x="160027" y="251467"/>
                </a:lnTo>
                <a:cubicBezTo>
                  <a:pt x="71660" y="251467"/>
                  <a:pt x="7" y="179815"/>
                  <a:pt x="7" y="91447"/>
                </a:cubicBezTo>
                <a:lnTo>
                  <a:pt x="7" y="68587"/>
                </a:lnTo>
                <a:cubicBezTo>
                  <a:pt x="7" y="55943"/>
                  <a:pt x="10223" y="45727"/>
                  <a:pt x="22867" y="45727"/>
                </a:cubicBezTo>
                <a:lnTo>
                  <a:pt x="40014" y="45727"/>
                </a:lnTo>
                <a:cubicBezTo>
                  <a:pt x="128382" y="45727"/>
                  <a:pt x="200034" y="117380"/>
                  <a:pt x="200034" y="205747"/>
                </a:cubicBezTo>
                <a:lnTo>
                  <a:pt x="200027" y="20574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23334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328722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9134110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92709" r="-92709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523334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References and Resources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9287740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Call to action: encouraging further learning, exploration, and engagement in conservation efforts.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serves as an invitation to actively participate in preserving and understanding our environment.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9287739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Call to Action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9287739" y="1697014"/>
            <a:ext cx="365760" cy="284480"/>
          </a:xfrm>
          <a:custGeom>
            <a:avLst/>
            <a:gdLst/>
            <a:ahLst/>
            <a:cxnLst/>
            <a:rect l="l" t="t" r="r" b="b"/>
            <a:pathLst>
              <a:path w="365760" h="284480">
                <a:moveTo>
                  <a:pt x="350519" y="0"/>
                </a:moveTo>
                <a:cubicBezTo>
                  <a:pt x="342073" y="0"/>
                  <a:pt x="335278" y="6793"/>
                  <a:pt x="335278" y="15240"/>
                </a:cubicBezTo>
                <a:lnTo>
                  <a:pt x="335278" y="18858"/>
                </a:lnTo>
                <a:lnTo>
                  <a:pt x="30479" y="101980"/>
                </a:lnTo>
                <a:lnTo>
                  <a:pt x="30479" y="96518"/>
                </a:lnTo>
                <a:cubicBezTo>
                  <a:pt x="30479" y="88072"/>
                  <a:pt x="23683" y="81279"/>
                  <a:pt x="15238" y="81279"/>
                </a:cubicBezTo>
                <a:cubicBezTo>
                  <a:pt x="6792" y="81279"/>
                  <a:pt x="-4" y="88072"/>
                  <a:pt x="-4" y="96518"/>
                </a:cubicBezTo>
                <a:lnTo>
                  <a:pt x="-4" y="110299"/>
                </a:lnTo>
                <a:lnTo>
                  <a:pt x="-4" y="121920"/>
                </a:lnTo>
                <a:lnTo>
                  <a:pt x="-4" y="162560"/>
                </a:lnTo>
                <a:lnTo>
                  <a:pt x="-4" y="174181"/>
                </a:lnTo>
                <a:lnTo>
                  <a:pt x="-4" y="187961"/>
                </a:lnTo>
                <a:cubicBezTo>
                  <a:pt x="-4" y="196408"/>
                  <a:pt x="6792" y="203201"/>
                  <a:pt x="15238" y="203201"/>
                </a:cubicBezTo>
                <a:cubicBezTo>
                  <a:pt x="23683" y="203201"/>
                  <a:pt x="30479" y="196408"/>
                  <a:pt x="30479" y="187961"/>
                </a:cubicBezTo>
                <a:lnTo>
                  <a:pt x="30479" y="182499"/>
                </a:lnTo>
                <a:lnTo>
                  <a:pt x="105156" y="202882"/>
                </a:lnTo>
                <a:cubicBezTo>
                  <a:pt x="102870" y="209360"/>
                  <a:pt x="101601" y="216282"/>
                  <a:pt x="101601" y="223519"/>
                </a:cubicBezTo>
                <a:cubicBezTo>
                  <a:pt x="101601" y="257173"/>
                  <a:pt x="128905" y="284480"/>
                  <a:pt x="162562" y="284480"/>
                </a:cubicBezTo>
                <a:cubicBezTo>
                  <a:pt x="192342" y="284480"/>
                  <a:pt x="217174" y="263144"/>
                  <a:pt x="222444" y="234887"/>
                </a:cubicBezTo>
                <a:lnTo>
                  <a:pt x="335285" y="265622"/>
                </a:lnTo>
                <a:lnTo>
                  <a:pt x="335285" y="269240"/>
                </a:lnTo>
                <a:cubicBezTo>
                  <a:pt x="335285" y="277686"/>
                  <a:pt x="342081" y="284480"/>
                  <a:pt x="350526" y="284480"/>
                </a:cubicBezTo>
                <a:cubicBezTo>
                  <a:pt x="358972" y="284480"/>
                  <a:pt x="365767" y="277686"/>
                  <a:pt x="365767" y="269240"/>
                </a:cubicBezTo>
                <a:lnTo>
                  <a:pt x="365767" y="254001"/>
                </a:lnTo>
                <a:lnTo>
                  <a:pt x="365767" y="30482"/>
                </a:lnTo>
                <a:lnTo>
                  <a:pt x="365767" y="15242"/>
                </a:lnTo>
                <a:cubicBezTo>
                  <a:pt x="365767" y="6796"/>
                  <a:pt x="358972" y="3"/>
                  <a:pt x="350526" y="3"/>
                </a:cubicBezTo>
                <a:lnTo>
                  <a:pt x="350519" y="0"/>
                </a:lnTo>
                <a:moveTo>
                  <a:pt x="335281" y="234062"/>
                </a:moveTo>
                <a:lnTo>
                  <a:pt x="30482" y="150939"/>
                </a:lnTo>
                <a:lnTo>
                  <a:pt x="30482" y="133603"/>
                </a:lnTo>
                <a:lnTo>
                  <a:pt x="335281" y="50418"/>
                </a:lnTo>
                <a:lnTo>
                  <a:pt x="335281" y="234062"/>
                </a:lnTo>
                <a:moveTo>
                  <a:pt x="132080" y="223519"/>
                </a:moveTo>
                <a:cubicBezTo>
                  <a:pt x="132080" y="219010"/>
                  <a:pt x="133031" y="214757"/>
                  <a:pt x="134812" y="210945"/>
                </a:cubicBezTo>
                <a:lnTo>
                  <a:pt x="192913" y="226756"/>
                </a:lnTo>
                <a:cubicBezTo>
                  <a:pt x="191263" y="242058"/>
                  <a:pt x="178308" y="253935"/>
                  <a:pt x="162624" y="253935"/>
                </a:cubicBezTo>
                <a:cubicBezTo>
                  <a:pt x="145796" y="253935"/>
                  <a:pt x="132145" y="240283"/>
                  <a:pt x="132145" y="223456"/>
                </a:cubicBezTo>
                <a:lnTo>
                  <a:pt x="132080" y="223519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6482352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Additional resources: websites, organizations, and initiatives related to conservation education.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platforms offer opportunities for deeper exploration and engagement in conservation topics.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482351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Additional Conservation Resources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6505211" y="1656374"/>
            <a:ext cx="320040" cy="365760"/>
          </a:xfrm>
          <a:custGeom>
            <a:avLst/>
            <a:gdLst/>
            <a:ahLst/>
            <a:cxnLst/>
            <a:rect l="l" t="t" r="r" b="b"/>
            <a:pathLst>
              <a:path w="320040" h="365760">
                <a:moveTo>
                  <a:pt x="0" y="62867"/>
                </a:moveTo>
                <a:cubicBezTo>
                  <a:pt x="0" y="28149"/>
                  <a:pt x="28148" y="4"/>
                  <a:pt x="62865" y="4"/>
                </a:cubicBezTo>
                <a:lnTo>
                  <a:pt x="280035" y="4"/>
                </a:lnTo>
                <a:cubicBezTo>
                  <a:pt x="302108" y="4"/>
                  <a:pt x="320040" y="17933"/>
                  <a:pt x="320040" y="40010"/>
                </a:cubicBezTo>
                <a:lnTo>
                  <a:pt x="320040" y="245750"/>
                </a:lnTo>
                <a:cubicBezTo>
                  <a:pt x="320040" y="261679"/>
                  <a:pt x="310682" y="275468"/>
                  <a:pt x="297180" y="281898"/>
                </a:cubicBezTo>
                <a:lnTo>
                  <a:pt x="297180" y="331477"/>
                </a:lnTo>
                <a:lnTo>
                  <a:pt x="302895" y="331477"/>
                </a:lnTo>
                <a:cubicBezTo>
                  <a:pt x="312397" y="331477"/>
                  <a:pt x="320040" y="339122"/>
                  <a:pt x="320040" y="348624"/>
                </a:cubicBezTo>
                <a:cubicBezTo>
                  <a:pt x="320040" y="358126"/>
                  <a:pt x="312397" y="365771"/>
                  <a:pt x="302895" y="365771"/>
                </a:cubicBezTo>
                <a:lnTo>
                  <a:pt x="57150" y="365771"/>
                </a:lnTo>
                <a:cubicBezTo>
                  <a:pt x="25574" y="365771"/>
                  <a:pt x="0" y="340197"/>
                  <a:pt x="0" y="308621"/>
                </a:cubicBezTo>
                <a:cubicBezTo>
                  <a:pt x="0" y="306693"/>
                  <a:pt x="70" y="304762"/>
                  <a:pt x="285" y="302908"/>
                </a:cubicBezTo>
                <a:lnTo>
                  <a:pt x="0" y="302908"/>
                </a:lnTo>
                <a:lnTo>
                  <a:pt x="0" y="62867"/>
                </a:lnTo>
                <a:moveTo>
                  <a:pt x="57150" y="285750"/>
                </a:moveTo>
                <a:cubicBezTo>
                  <a:pt x="44505" y="285750"/>
                  <a:pt x="34289" y="295966"/>
                  <a:pt x="34289" y="308610"/>
                </a:cubicBezTo>
                <a:cubicBezTo>
                  <a:pt x="34289" y="321254"/>
                  <a:pt x="44505" y="331470"/>
                  <a:pt x="57150" y="331470"/>
                </a:cubicBezTo>
                <a:lnTo>
                  <a:pt x="262890" y="331470"/>
                </a:lnTo>
                <a:lnTo>
                  <a:pt x="262890" y="285750"/>
                </a:lnTo>
                <a:lnTo>
                  <a:pt x="57150" y="285750"/>
                </a:lnTo>
                <a:moveTo>
                  <a:pt x="34289" y="256248"/>
                </a:moveTo>
                <a:cubicBezTo>
                  <a:pt x="41288" y="253175"/>
                  <a:pt x="49005" y="251460"/>
                  <a:pt x="57150" y="251460"/>
                </a:cubicBezTo>
                <a:lnTo>
                  <a:pt x="280035" y="251460"/>
                </a:lnTo>
                <a:cubicBezTo>
                  <a:pt x="283178" y="251460"/>
                  <a:pt x="285751" y="248889"/>
                  <a:pt x="285751" y="245747"/>
                </a:cubicBezTo>
                <a:lnTo>
                  <a:pt x="285751" y="40007"/>
                </a:lnTo>
                <a:cubicBezTo>
                  <a:pt x="285751" y="36865"/>
                  <a:pt x="283178" y="34294"/>
                  <a:pt x="280035" y="34294"/>
                </a:cubicBezTo>
                <a:lnTo>
                  <a:pt x="62865" y="34294"/>
                </a:lnTo>
                <a:cubicBezTo>
                  <a:pt x="47078" y="34294"/>
                  <a:pt x="34289" y="47081"/>
                  <a:pt x="34289" y="62870"/>
                </a:cubicBezTo>
                <a:lnTo>
                  <a:pt x="34289" y="256248"/>
                </a:lnTo>
                <a:moveTo>
                  <a:pt x="108586" y="80010"/>
                </a:moveTo>
                <a:lnTo>
                  <a:pt x="234317" y="80010"/>
                </a:lnTo>
                <a:cubicBezTo>
                  <a:pt x="243819" y="80010"/>
                  <a:pt x="251462" y="87654"/>
                  <a:pt x="251462" y="97157"/>
                </a:cubicBezTo>
                <a:cubicBezTo>
                  <a:pt x="251462" y="106659"/>
                  <a:pt x="243819" y="114304"/>
                  <a:pt x="234317" y="114304"/>
                </a:cubicBezTo>
                <a:lnTo>
                  <a:pt x="108586" y="114304"/>
                </a:lnTo>
                <a:cubicBezTo>
                  <a:pt x="99084" y="114304"/>
                  <a:pt x="91442" y="106659"/>
                  <a:pt x="91442" y="97160"/>
                </a:cubicBezTo>
                <a:cubicBezTo>
                  <a:pt x="91442" y="87658"/>
                  <a:pt x="99084" y="80017"/>
                  <a:pt x="108586" y="80017"/>
                </a:cubicBezTo>
                <a:lnTo>
                  <a:pt x="108586" y="80010"/>
                </a:lnTo>
                <a:moveTo>
                  <a:pt x="108586" y="137160"/>
                </a:moveTo>
                <a:lnTo>
                  <a:pt x="234317" y="137160"/>
                </a:lnTo>
                <a:cubicBezTo>
                  <a:pt x="243819" y="137160"/>
                  <a:pt x="251462" y="144804"/>
                  <a:pt x="251462" y="154307"/>
                </a:cubicBezTo>
                <a:cubicBezTo>
                  <a:pt x="251462" y="163809"/>
                  <a:pt x="243819" y="171454"/>
                  <a:pt x="234317" y="171454"/>
                </a:cubicBezTo>
                <a:lnTo>
                  <a:pt x="108586" y="171454"/>
                </a:lnTo>
                <a:cubicBezTo>
                  <a:pt x="99084" y="171454"/>
                  <a:pt x="91442" y="163809"/>
                  <a:pt x="91442" y="154310"/>
                </a:cubicBezTo>
                <a:cubicBezTo>
                  <a:pt x="91442" y="144808"/>
                  <a:pt x="99084" y="137167"/>
                  <a:pt x="108586" y="137167"/>
                </a:cubicBezTo>
                <a:lnTo>
                  <a:pt x="108586" y="13716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3676964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List of references: books, articles, and online resources used in the presentation.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materials provide foundational knowledge and insights into conservation education.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676963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References Utilized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3676963" y="1679234"/>
            <a:ext cx="365760" cy="320040"/>
          </a:xfrm>
          <a:custGeom>
            <a:avLst/>
            <a:gdLst/>
            <a:ahLst/>
            <a:cxnLst/>
            <a:rect l="l" t="t" r="r" b="b"/>
            <a:pathLst>
              <a:path w="365760" h="320040">
                <a:moveTo>
                  <a:pt x="120017" y="34289"/>
                </a:moveTo>
                <a:cubicBezTo>
                  <a:pt x="110514" y="34289"/>
                  <a:pt x="102874" y="41932"/>
                  <a:pt x="102874" y="51434"/>
                </a:cubicBezTo>
                <a:lnTo>
                  <a:pt x="102874" y="268603"/>
                </a:lnTo>
                <a:cubicBezTo>
                  <a:pt x="102874" y="274604"/>
                  <a:pt x="101875" y="280390"/>
                  <a:pt x="99944" y="285748"/>
                </a:cubicBezTo>
                <a:lnTo>
                  <a:pt x="314327" y="285748"/>
                </a:lnTo>
                <a:cubicBezTo>
                  <a:pt x="323829" y="285748"/>
                  <a:pt x="331474" y="278105"/>
                  <a:pt x="331474" y="268603"/>
                </a:cubicBezTo>
                <a:lnTo>
                  <a:pt x="331474" y="51434"/>
                </a:lnTo>
                <a:cubicBezTo>
                  <a:pt x="331474" y="41932"/>
                  <a:pt x="323829" y="34289"/>
                  <a:pt x="314330" y="34289"/>
                </a:cubicBezTo>
                <a:lnTo>
                  <a:pt x="120017" y="34289"/>
                </a:lnTo>
                <a:moveTo>
                  <a:pt x="51437" y="320040"/>
                </a:moveTo>
                <a:cubicBezTo>
                  <a:pt x="23006" y="320040"/>
                  <a:pt x="4" y="297036"/>
                  <a:pt x="4" y="268606"/>
                </a:cubicBezTo>
                <a:lnTo>
                  <a:pt x="4" y="57153"/>
                </a:lnTo>
                <a:cubicBezTo>
                  <a:pt x="4" y="47651"/>
                  <a:pt x="7648" y="40008"/>
                  <a:pt x="17150" y="40008"/>
                </a:cubicBezTo>
                <a:cubicBezTo>
                  <a:pt x="26653" y="40008"/>
                  <a:pt x="34297" y="47651"/>
                  <a:pt x="34297" y="57153"/>
                </a:cubicBezTo>
                <a:lnTo>
                  <a:pt x="34297" y="268606"/>
                </a:lnTo>
                <a:cubicBezTo>
                  <a:pt x="34297" y="278108"/>
                  <a:pt x="41942" y="285751"/>
                  <a:pt x="51444" y="285751"/>
                </a:cubicBezTo>
                <a:cubicBezTo>
                  <a:pt x="60946" y="285751"/>
                  <a:pt x="68591" y="278108"/>
                  <a:pt x="68591" y="268606"/>
                </a:cubicBezTo>
                <a:lnTo>
                  <a:pt x="68591" y="51437"/>
                </a:lnTo>
                <a:cubicBezTo>
                  <a:pt x="68591" y="23004"/>
                  <a:pt x="91594" y="3"/>
                  <a:pt x="120028" y="3"/>
                </a:cubicBezTo>
                <a:lnTo>
                  <a:pt x="314338" y="3"/>
                </a:lnTo>
                <a:cubicBezTo>
                  <a:pt x="342768" y="3"/>
                  <a:pt x="365774" y="23008"/>
                  <a:pt x="365774" y="51437"/>
                </a:cubicBezTo>
                <a:lnTo>
                  <a:pt x="365774" y="268606"/>
                </a:lnTo>
                <a:cubicBezTo>
                  <a:pt x="365774" y="297039"/>
                  <a:pt x="342772" y="320040"/>
                  <a:pt x="314341" y="320040"/>
                </a:cubicBezTo>
                <a:lnTo>
                  <a:pt x="51437" y="320040"/>
                </a:lnTo>
                <a:moveTo>
                  <a:pt x="125730" y="74294"/>
                </a:moveTo>
                <a:cubicBezTo>
                  <a:pt x="125730" y="64792"/>
                  <a:pt x="133374" y="57150"/>
                  <a:pt x="142877" y="57150"/>
                </a:cubicBezTo>
                <a:lnTo>
                  <a:pt x="211457" y="57150"/>
                </a:lnTo>
                <a:cubicBezTo>
                  <a:pt x="220959" y="57150"/>
                  <a:pt x="228604" y="64792"/>
                  <a:pt x="228604" y="74294"/>
                </a:cubicBezTo>
                <a:lnTo>
                  <a:pt x="228604" y="131444"/>
                </a:lnTo>
                <a:cubicBezTo>
                  <a:pt x="228604" y="140946"/>
                  <a:pt x="220959" y="148588"/>
                  <a:pt x="211460" y="148588"/>
                </a:cubicBezTo>
                <a:lnTo>
                  <a:pt x="142880" y="148588"/>
                </a:lnTo>
                <a:cubicBezTo>
                  <a:pt x="133378" y="148588"/>
                  <a:pt x="125737" y="140946"/>
                  <a:pt x="125737" y="131444"/>
                </a:cubicBezTo>
                <a:lnTo>
                  <a:pt x="125730" y="74294"/>
                </a:lnTo>
                <a:moveTo>
                  <a:pt x="268607" y="57150"/>
                </a:moveTo>
                <a:lnTo>
                  <a:pt x="291467" y="57150"/>
                </a:lnTo>
                <a:cubicBezTo>
                  <a:pt x="300969" y="57150"/>
                  <a:pt x="308614" y="64792"/>
                  <a:pt x="308614" y="74294"/>
                </a:cubicBezTo>
                <a:cubicBezTo>
                  <a:pt x="308614" y="83796"/>
                  <a:pt x="300969" y="91439"/>
                  <a:pt x="291470" y="91439"/>
                </a:cubicBezTo>
                <a:lnTo>
                  <a:pt x="268610" y="91439"/>
                </a:lnTo>
                <a:cubicBezTo>
                  <a:pt x="259108" y="91439"/>
                  <a:pt x="251467" y="83796"/>
                  <a:pt x="251467" y="74294"/>
                </a:cubicBezTo>
                <a:cubicBezTo>
                  <a:pt x="251467" y="64792"/>
                  <a:pt x="259112" y="57150"/>
                  <a:pt x="268614" y="57150"/>
                </a:cubicBezTo>
                <a:lnTo>
                  <a:pt x="268607" y="57150"/>
                </a:lnTo>
                <a:moveTo>
                  <a:pt x="268607" y="114299"/>
                </a:moveTo>
                <a:lnTo>
                  <a:pt x="291467" y="114299"/>
                </a:lnTo>
                <a:cubicBezTo>
                  <a:pt x="300969" y="114299"/>
                  <a:pt x="308614" y="121942"/>
                  <a:pt x="308614" y="131444"/>
                </a:cubicBezTo>
                <a:cubicBezTo>
                  <a:pt x="308614" y="140946"/>
                  <a:pt x="300969" y="148588"/>
                  <a:pt x="291470" y="148588"/>
                </a:cubicBezTo>
                <a:lnTo>
                  <a:pt x="268610" y="148588"/>
                </a:lnTo>
                <a:cubicBezTo>
                  <a:pt x="259108" y="148588"/>
                  <a:pt x="251467" y="140946"/>
                  <a:pt x="251467" y="131444"/>
                </a:cubicBezTo>
                <a:cubicBezTo>
                  <a:pt x="251467" y="121942"/>
                  <a:pt x="259112" y="114299"/>
                  <a:pt x="268614" y="114299"/>
                </a:cubicBezTo>
                <a:lnTo>
                  <a:pt x="268607" y="114299"/>
                </a:lnTo>
                <a:moveTo>
                  <a:pt x="142877" y="171449"/>
                </a:moveTo>
                <a:lnTo>
                  <a:pt x="291467" y="171449"/>
                </a:lnTo>
                <a:cubicBezTo>
                  <a:pt x="300969" y="171449"/>
                  <a:pt x="308614" y="179091"/>
                  <a:pt x="308614" y="188593"/>
                </a:cubicBezTo>
                <a:cubicBezTo>
                  <a:pt x="308614" y="198095"/>
                  <a:pt x="300969" y="205738"/>
                  <a:pt x="291470" y="205738"/>
                </a:cubicBezTo>
                <a:lnTo>
                  <a:pt x="142880" y="205738"/>
                </a:lnTo>
                <a:cubicBezTo>
                  <a:pt x="133378" y="205738"/>
                  <a:pt x="125737" y="198095"/>
                  <a:pt x="125737" y="188593"/>
                </a:cubicBezTo>
                <a:cubicBezTo>
                  <a:pt x="125737" y="179091"/>
                  <a:pt x="133382" y="171449"/>
                  <a:pt x="142884" y="171449"/>
                </a:cubicBezTo>
                <a:lnTo>
                  <a:pt x="142877" y="171449"/>
                </a:lnTo>
                <a:moveTo>
                  <a:pt x="142877" y="228601"/>
                </a:moveTo>
                <a:lnTo>
                  <a:pt x="291467" y="228601"/>
                </a:lnTo>
                <a:cubicBezTo>
                  <a:pt x="300969" y="228601"/>
                  <a:pt x="308614" y="236244"/>
                  <a:pt x="308614" y="245746"/>
                </a:cubicBezTo>
                <a:cubicBezTo>
                  <a:pt x="308614" y="255248"/>
                  <a:pt x="300969" y="262890"/>
                  <a:pt x="291470" y="262890"/>
                </a:cubicBezTo>
                <a:lnTo>
                  <a:pt x="142880" y="262890"/>
                </a:lnTo>
                <a:cubicBezTo>
                  <a:pt x="133378" y="262890"/>
                  <a:pt x="125737" y="255248"/>
                  <a:pt x="125737" y="245746"/>
                </a:cubicBezTo>
                <a:cubicBezTo>
                  <a:pt x="125737" y="236244"/>
                  <a:pt x="133382" y="228601"/>
                  <a:pt x="142884" y="228601"/>
                </a:cubicBezTo>
                <a:lnTo>
                  <a:pt x="142877" y="228601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3806891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Comprehensive Conservation Strategies and Education</a:t>
            </a:r>
            <a:endParaRPr lang="en-US" sz="800" dirty="0"/>
          </a:p>
        </p:txBody>
      </p:sp>
      <p:sp>
        <p:nvSpPr>
          <p:cNvPr id="19" name="Text 17"/>
          <p:cNvSpPr/>
          <p:nvPr/>
        </p:nvSpPr>
        <p:spPr>
          <a:xfrm>
            <a:off x="3523334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14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10871469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Comprehensive Conservation Strategies and Education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15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548639" y="548639"/>
            <a:ext cx="11088717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Appendix: Sentence Frames for Conservation Discussions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548639" y="1457226"/>
            <a:ext cx="11088718" cy="1828800"/>
          </a:xfrm>
          <a:prstGeom prst="rect">
            <a:avLst/>
          </a:prstGeom>
          <a:blipFill>
            <a:blip r:embed="rId1"/>
            <a:srcRect/>
            <a:stretch>
              <a:fillRect l="0" r="0" t="-152034" b="-152034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894921" y="3539990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1894921" y="353999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1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5821680" y="3539990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821680" y="353999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2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9762836" y="3539990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9762836" y="353999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3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436956" y="4804454"/>
            <a:ext cx="3200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Tips for using sentence frames: encouraging creativity, building confidence, and facilitating discussion.</a:t>
            </a:r>
            <a:endParaRPr lang="en-US" sz="1400" dirty="0"/>
          </a:p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strategies enhance engagement and foster deeper understanding.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8436957" y="4317457"/>
            <a:ext cx="320039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Tips for Effective Use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4502999" y="4804454"/>
            <a:ext cx="3200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Blank sentence frames for students to complete.</a:t>
            </a:r>
            <a:endParaRPr lang="en-US" sz="1400" dirty="0"/>
          </a:p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frames encourage active participation and personalized responses.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502999" y="4317457"/>
            <a:ext cx="320039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Student Completion Frames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569042" y="4804454"/>
            <a:ext cx="3200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Examples of sentence frames for conservation discussions.</a:t>
            </a:r>
            <a:endParaRPr lang="en-US" sz="1400" dirty="0"/>
          </a:p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frames help structure meaningful conversations about conservation topics.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569042" y="4317457"/>
            <a:ext cx="320039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Examples of Sentence Frames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23334" y="1394512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23334" y="2982339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23334" y="4570166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82762" r="-82762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523334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Glossary of Conservation Terms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3806891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Comprehensive Conservation Strategies and Education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3523334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16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10871469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3771370" y="1643298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3771370" y="3226217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771370" y="4798286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4405359" y="4779814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Effective Use of Conservation Terminology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4405359" y="5236331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752"/>
              </a:spcBef>
              <a:buNone/>
            </a:pPr>
            <a:r>
              <a:rPr lang="en-US" sz="1203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Tips for using conservation terminology: precision, clarity, and consistency.</a:t>
            </a:r>
            <a:endParaRPr lang="en-US" sz="1203" dirty="0"/>
          </a:p>
          <a:p>
            <a:pPr algn="l" marL="0" indent="0">
              <a:lnSpc>
                <a:spcPct val="90000"/>
              </a:lnSpc>
              <a:spcBef>
                <a:spcPts val="752"/>
              </a:spcBef>
              <a:buNone/>
            </a:pPr>
            <a:r>
              <a:rPr lang="en-US" sz="1203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Adhering to these tips ensures effective communication and understanding in conservation discussions.</a:t>
            </a:r>
            <a:endParaRPr lang="en-US" sz="1203" dirty="0"/>
          </a:p>
        </p:txBody>
      </p:sp>
      <p:sp>
        <p:nvSpPr>
          <p:cNvPr id="17" name="Text 15"/>
          <p:cNvSpPr/>
          <p:nvPr/>
        </p:nvSpPr>
        <p:spPr>
          <a:xfrm>
            <a:off x="4405359" y="3207745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Contextual Examples of Conservation Terms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4405359" y="3664262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06"/>
              </a:spcBef>
              <a:buNone/>
            </a:pPr>
            <a:r>
              <a:rPr lang="en-US" sz="129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Examples of conservation terms in context: case studies, research articles, and policy documents.</a:t>
            </a:r>
            <a:endParaRPr lang="en-US" sz="1290" dirty="0"/>
          </a:p>
          <a:p>
            <a:pPr algn="l" marL="0" indent="0">
              <a:lnSpc>
                <a:spcPct val="90000"/>
              </a:lnSpc>
              <a:spcBef>
                <a:spcPts val="806"/>
              </a:spcBef>
              <a:buNone/>
            </a:pPr>
            <a:r>
              <a:rPr lang="en-US" sz="129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examples illustrate the practical application and relevance of conservation terminology.</a:t>
            </a:r>
            <a:endParaRPr lang="en-US" sz="1290" dirty="0"/>
          </a:p>
        </p:txBody>
      </p:sp>
      <p:sp>
        <p:nvSpPr>
          <p:cNvPr id="19" name="Text 17"/>
          <p:cNvSpPr/>
          <p:nvPr/>
        </p:nvSpPr>
        <p:spPr>
          <a:xfrm>
            <a:off x="4405359" y="1624826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Key Conservation Definitions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4405359" y="2081343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08"/>
              </a:spcBef>
              <a:buNone/>
            </a:pPr>
            <a:r>
              <a:rPr lang="en-US" sz="1293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Definitions of key conservation terms: biodiversity, ecosystem, sustainability, and conservation.</a:t>
            </a:r>
            <a:endParaRPr lang="en-US" sz="1293" dirty="0"/>
          </a:p>
          <a:p>
            <a:pPr algn="l" marL="0" indent="0">
              <a:lnSpc>
                <a:spcPct val="90000"/>
              </a:lnSpc>
              <a:spcBef>
                <a:spcPts val="808"/>
              </a:spcBef>
              <a:buNone/>
            </a:pPr>
            <a:r>
              <a:rPr lang="en-US" sz="1293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terms form the foundation for understanding and implementing conservation efforts.</a:t>
            </a:r>
            <a:endParaRPr lang="en-US" sz="1293" dirty="0"/>
          </a:p>
        </p:txBody>
      </p:sp>
      <p:sp>
        <p:nvSpPr>
          <p:cNvPr id="21" name="Text 19"/>
          <p:cNvSpPr/>
          <p:nvPr/>
        </p:nvSpPr>
        <p:spPr>
          <a:xfrm>
            <a:off x="3885670" y="4926857"/>
            <a:ext cx="228600" cy="200059"/>
          </a:xfrm>
          <a:custGeom>
            <a:avLst/>
            <a:gdLst/>
            <a:ahLst/>
            <a:cxnLst/>
            <a:rect l="l" t="t" r="r" b="b"/>
            <a:pathLst>
              <a:path w="228600" h="200059">
                <a:moveTo>
                  <a:pt x="66795" y="90402"/>
                </a:moveTo>
                <a:cubicBezTo>
                  <a:pt x="76126" y="87412"/>
                  <a:pt x="86084" y="85759"/>
                  <a:pt x="96442" y="85759"/>
                </a:cubicBezTo>
                <a:lnTo>
                  <a:pt x="132161" y="85759"/>
                </a:lnTo>
                <a:cubicBezTo>
                  <a:pt x="138100" y="85759"/>
                  <a:pt x="142877" y="90536"/>
                  <a:pt x="142877" y="96474"/>
                </a:cubicBezTo>
                <a:cubicBezTo>
                  <a:pt x="142877" y="102412"/>
                  <a:pt x="138100" y="107189"/>
                  <a:pt x="132163" y="107189"/>
                </a:cubicBezTo>
                <a:lnTo>
                  <a:pt x="96444" y="107189"/>
                </a:lnTo>
                <a:cubicBezTo>
                  <a:pt x="85103" y="107189"/>
                  <a:pt x="74343" y="109690"/>
                  <a:pt x="64744" y="114199"/>
                </a:cubicBezTo>
                <a:cubicBezTo>
                  <a:pt x="68182" y="142462"/>
                  <a:pt x="92247" y="164340"/>
                  <a:pt x="121403" y="164340"/>
                </a:cubicBezTo>
                <a:cubicBezTo>
                  <a:pt x="121403" y="164340"/>
                  <a:pt x="121403" y="164340"/>
                  <a:pt x="121448" y="164340"/>
                </a:cubicBezTo>
                <a:lnTo>
                  <a:pt x="121805" y="164340"/>
                </a:lnTo>
                <a:cubicBezTo>
                  <a:pt x="121805" y="164340"/>
                  <a:pt x="121805" y="164340"/>
                  <a:pt x="121851" y="164340"/>
                </a:cubicBezTo>
                <a:cubicBezTo>
                  <a:pt x="165294" y="164116"/>
                  <a:pt x="207173" y="119557"/>
                  <a:pt x="207173" y="55666"/>
                </a:cubicBezTo>
                <a:cubicBezTo>
                  <a:pt x="207173" y="49951"/>
                  <a:pt x="206817" y="44371"/>
                  <a:pt x="206147" y="38923"/>
                </a:cubicBezTo>
                <a:cubicBezTo>
                  <a:pt x="195119" y="45977"/>
                  <a:pt x="181993" y="50041"/>
                  <a:pt x="167884" y="50041"/>
                </a:cubicBezTo>
                <a:lnTo>
                  <a:pt x="121451" y="50041"/>
                </a:lnTo>
                <a:cubicBezTo>
                  <a:pt x="95733" y="50041"/>
                  <a:pt x="73989" y="67052"/>
                  <a:pt x="66801" y="90402"/>
                </a:cubicBezTo>
                <a:lnTo>
                  <a:pt x="66795" y="90402"/>
                </a:lnTo>
                <a:moveTo>
                  <a:pt x="43041" y="101876"/>
                </a:moveTo>
                <a:cubicBezTo>
                  <a:pt x="45763" y="60978"/>
                  <a:pt x="79832" y="28608"/>
                  <a:pt x="121444" y="28608"/>
                </a:cubicBezTo>
                <a:lnTo>
                  <a:pt x="167879" y="28608"/>
                </a:lnTo>
                <a:cubicBezTo>
                  <a:pt x="180692" y="28608"/>
                  <a:pt x="192346" y="23787"/>
                  <a:pt x="201186" y="15883"/>
                </a:cubicBezTo>
                <a:cubicBezTo>
                  <a:pt x="201499" y="15615"/>
                  <a:pt x="201810" y="15303"/>
                  <a:pt x="202124" y="15035"/>
                </a:cubicBezTo>
                <a:cubicBezTo>
                  <a:pt x="205070" y="12266"/>
                  <a:pt x="207704" y="9141"/>
                  <a:pt x="209891" y="5704"/>
                </a:cubicBezTo>
                <a:cubicBezTo>
                  <a:pt x="210607" y="4588"/>
                  <a:pt x="211320" y="3427"/>
                  <a:pt x="211944" y="2221"/>
                </a:cubicBezTo>
                <a:cubicBezTo>
                  <a:pt x="213508" y="-682"/>
                  <a:pt x="218016" y="-816"/>
                  <a:pt x="219177" y="2265"/>
                </a:cubicBezTo>
                <a:cubicBezTo>
                  <a:pt x="219758" y="3827"/>
                  <a:pt x="220293" y="5390"/>
                  <a:pt x="220830" y="6998"/>
                </a:cubicBezTo>
                <a:cubicBezTo>
                  <a:pt x="222124" y="10971"/>
                  <a:pt x="223285" y="14991"/>
                  <a:pt x="224311" y="19142"/>
                </a:cubicBezTo>
                <a:cubicBezTo>
                  <a:pt x="224535" y="19990"/>
                  <a:pt x="224714" y="20838"/>
                  <a:pt x="224892" y="21642"/>
                </a:cubicBezTo>
                <a:cubicBezTo>
                  <a:pt x="227304" y="32492"/>
                  <a:pt x="228598" y="43877"/>
                  <a:pt x="228598" y="55664"/>
                </a:cubicBezTo>
                <a:cubicBezTo>
                  <a:pt x="228598" y="127325"/>
                  <a:pt x="180868" y="185456"/>
                  <a:pt x="121887" y="185770"/>
                </a:cubicBezTo>
                <a:lnTo>
                  <a:pt x="121441" y="185770"/>
                </a:lnTo>
                <a:cubicBezTo>
                  <a:pt x="84964" y="185770"/>
                  <a:pt x="54290" y="160901"/>
                  <a:pt x="45450" y="127191"/>
                </a:cubicBezTo>
                <a:cubicBezTo>
                  <a:pt x="30671" y="140899"/>
                  <a:pt x="21429" y="160455"/>
                  <a:pt x="21429" y="182197"/>
                </a:cubicBezTo>
                <a:lnTo>
                  <a:pt x="21429" y="189342"/>
                </a:lnTo>
                <a:cubicBezTo>
                  <a:pt x="21429" y="195279"/>
                  <a:pt x="16651" y="200057"/>
                  <a:pt x="10714" y="200057"/>
                </a:cubicBezTo>
                <a:cubicBezTo>
                  <a:pt x="4775" y="200057"/>
                  <a:pt x="0" y="195279"/>
                  <a:pt x="0" y="189342"/>
                </a:cubicBezTo>
                <a:lnTo>
                  <a:pt x="0" y="182197"/>
                </a:lnTo>
                <a:cubicBezTo>
                  <a:pt x="0" y="148666"/>
                  <a:pt x="17099" y="119153"/>
                  <a:pt x="43041" y="101874"/>
                </a:cubicBezTo>
                <a:lnTo>
                  <a:pt x="43041" y="101876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3899958" y="3340517"/>
            <a:ext cx="200025" cy="228600"/>
          </a:xfrm>
          <a:custGeom>
            <a:avLst/>
            <a:gdLst/>
            <a:ahLst/>
            <a:cxnLst/>
            <a:rect l="l" t="t" r="r" b="b"/>
            <a:pathLst>
              <a:path w="200025" h="228600">
                <a:moveTo>
                  <a:pt x="0" y="39292"/>
                </a:moveTo>
                <a:cubicBezTo>
                  <a:pt x="0" y="17593"/>
                  <a:pt x="17592" y="2"/>
                  <a:pt x="39291" y="2"/>
                </a:cubicBezTo>
                <a:lnTo>
                  <a:pt x="175022" y="2"/>
                </a:lnTo>
                <a:cubicBezTo>
                  <a:pt x="188818" y="2"/>
                  <a:pt x="200025" y="11208"/>
                  <a:pt x="200025" y="25007"/>
                </a:cubicBezTo>
                <a:lnTo>
                  <a:pt x="200025" y="153594"/>
                </a:lnTo>
                <a:cubicBezTo>
                  <a:pt x="200025" y="163550"/>
                  <a:pt x="194176" y="172168"/>
                  <a:pt x="185737" y="176187"/>
                </a:cubicBezTo>
                <a:lnTo>
                  <a:pt x="185737" y="207173"/>
                </a:lnTo>
                <a:lnTo>
                  <a:pt x="189310" y="207173"/>
                </a:lnTo>
                <a:cubicBezTo>
                  <a:pt x="195248" y="207173"/>
                  <a:pt x="200025" y="211951"/>
                  <a:pt x="200025" y="217890"/>
                </a:cubicBezTo>
                <a:cubicBezTo>
                  <a:pt x="200025" y="223829"/>
                  <a:pt x="195248" y="228607"/>
                  <a:pt x="189310" y="228607"/>
                </a:cubicBezTo>
                <a:lnTo>
                  <a:pt x="35718" y="228607"/>
                </a:lnTo>
                <a:cubicBezTo>
                  <a:pt x="15984" y="228607"/>
                  <a:pt x="0" y="212623"/>
                  <a:pt x="0" y="192888"/>
                </a:cubicBezTo>
                <a:cubicBezTo>
                  <a:pt x="0" y="191683"/>
                  <a:pt x="44" y="190476"/>
                  <a:pt x="178" y="189317"/>
                </a:cubicBezTo>
                <a:lnTo>
                  <a:pt x="0" y="189317"/>
                </a:lnTo>
                <a:lnTo>
                  <a:pt x="0" y="39292"/>
                </a:lnTo>
                <a:moveTo>
                  <a:pt x="35718" y="178594"/>
                </a:moveTo>
                <a:cubicBezTo>
                  <a:pt x="27815" y="178594"/>
                  <a:pt x="21431" y="184979"/>
                  <a:pt x="21431" y="192881"/>
                </a:cubicBezTo>
                <a:cubicBezTo>
                  <a:pt x="21431" y="200784"/>
                  <a:pt x="27815" y="207169"/>
                  <a:pt x="35718" y="207169"/>
                </a:cubicBezTo>
                <a:lnTo>
                  <a:pt x="164307" y="207169"/>
                </a:lnTo>
                <a:lnTo>
                  <a:pt x="164307" y="178594"/>
                </a:lnTo>
                <a:lnTo>
                  <a:pt x="35718" y="178594"/>
                </a:lnTo>
                <a:moveTo>
                  <a:pt x="21431" y="160155"/>
                </a:moveTo>
                <a:cubicBezTo>
                  <a:pt x="25805" y="158235"/>
                  <a:pt x="30628" y="157163"/>
                  <a:pt x="35718" y="157163"/>
                </a:cubicBezTo>
                <a:lnTo>
                  <a:pt x="175022" y="157163"/>
                </a:lnTo>
                <a:cubicBezTo>
                  <a:pt x="176986" y="157163"/>
                  <a:pt x="178594" y="155555"/>
                  <a:pt x="178594" y="153592"/>
                </a:cubicBezTo>
                <a:lnTo>
                  <a:pt x="178594" y="25004"/>
                </a:lnTo>
                <a:cubicBezTo>
                  <a:pt x="178594" y="23041"/>
                  <a:pt x="176986" y="21434"/>
                  <a:pt x="175022" y="21434"/>
                </a:cubicBezTo>
                <a:lnTo>
                  <a:pt x="39291" y="21434"/>
                </a:lnTo>
                <a:cubicBezTo>
                  <a:pt x="29424" y="21434"/>
                  <a:pt x="21431" y="29425"/>
                  <a:pt x="21431" y="39294"/>
                </a:cubicBezTo>
                <a:lnTo>
                  <a:pt x="21431" y="160155"/>
                </a:lnTo>
                <a:moveTo>
                  <a:pt x="67866" y="50006"/>
                </a:moveTo>
                <a:lnTo>
                  <a:pt x="146448" y="50006"/>
                </a:lnTo>
                <a:cubicBezTo>
                  <a:pt x="152387" y="50006"/>
                  <a:pt x="157164" y="54784"/>
                  <a:pt x="157164" y="60723"/>
                </a:cubicBezTo>
                <a:cubicBezTo>
                  <a:pt x="157164" y="66662"/>
                  <a:pt x="152387" y="71440"/>
                  <a:pt x="146448" y="71440"/>
                </a:cubicBezTo>
                <a:lnTo>
                  <a:pt x="67866" y="71440"/>
                </a:lnTo>
                <a:cubicBezTo>
                  <a:pt x="61928" y="71440"/>
                  <a:pt x="57151" y="66662"/>
                  <a:pt x="57151" y="60725"/>
                </a:cubicBezTo>
                <a:cubicBezTo>
                  <a:pt x="57151" y="54786"/>
                  <a:pt x="61928" y="50011"/>
                  <a:pt x="67866" y="50011"/>
                </a:cubicBezTo>
                <a:lnTo>
                  <a:pt x="67866" y="50006"/>
                </a:lnTo>
                <a:moveTo>
                  <a:pt x="67866" y="85725"/>
                </a:moveTo>
                <a:lnTo>
                  <a:pt x="146448" y="85725"/>
                </a:lnTo>
                <a:cubicBezTo>
                  <a:pt x="152387" y="85725"/>
                  <a:pt x="157164" y="90503"/>
                  <a:pt x="157164" y="96442"/>
                </a:cubicBezTo>
                <a:cubicBezTo>
                  <a:pt x="157164" y="102381"/>
                  <a:pt x="152387" y="107159"/>
                  <a:pt x="146448" y="107159"/>
                </a:cubicBezTo>
                <a:lnTo>
                  <a:pt x="67866" y="107159"/>
                </a:lnTo>
                <a:cubicBezTo>
                  <a:pt x="61928" y="107159"/>
                  <a:pt x="57151" y="102381"/>
                  <a:pt x="57151" y="96444"/>
                </a:cubicBezTo>
                <a:cubicBezTo>
                  <a:pt x="57151" y="90505"/>
                  <a:pt x="61928" y="85730"/>
                  <a:pt x="67866" y="85730"/>
                </a:cubicBezTo>
                <a:lnTo>
                  <a:pt x="67866" y="85725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3" name="Text 21"/>
          <p:cNvSpPr/>
          <p:nvPr/>
        </p:nvSpPr>
        <p:spPr>
          <a:xfrm>
            <a:off x="3885670" y="1757598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114300" y="207169"/>
                </a:moveTo>
                <a:cubicBezTo>
                  <a:pt x="117603" y="207169"/>
                  <a:pt x="126354" y="203955"/>
                  <a:pt x="135553" y="185559"/>
                </a:cubicBezTo>
                <a:cubicBezTo>
                  <a:pt x="139483" y="177656"/>
                  <a:pt x="142875" y="168058"/>
                  <a:pt x="145376" y="157163"/>
                </a:cubicBezTo>
                <a:lnTo>
                  <a:pt x="83226" y="157163"/>
                </a:lnTo>
                <a:cubicBezTo>
                  <a:pt x="85727" y="168058"/>
                  <a:pt x="89120" y="177656"/>
                  <a:pt x="93049" y="185559"/>
                </a:cubicBezTo>
                <a:cubicBezTo>
                  <a:pt x="102246" y="203955"/>
                  <a:pt x="110999" y="207169"/>
                  <a:pt x="114302" y="207169"/>
                </a:cubicBezTo>
                <a:lnTo>
                  <a:pt x="114300" y="207169"/>
                </a:lnTo>
                <a:moveTo>
                  <a:pt x="79697" y="135731"/>
                </a:moveTo>
                <a:lnTo>
                  <a:pt x="148901" y="135731"/>
                </a:lnTo>
                <a:cubicBezTo>
                  <a:pt x="149616" y="128901"/>
                  <a:pt x="150016" y="121711"/>
                  <a:pt x="150016" y="114300"/>
                </a:cubicBezTo>
                <a:cubicBezTo>
                  <a:pt x="150016" y="106889"/>
                  <a:pt x="149614" y="99699"/>
                  <a:pt x="148901" y="92869"/>
                </a:cubicBezTo>
                <a:lnTo>
                  <a:pt x="79697" y="92869"/>
                </a:lnTo>
                <a:cubicBezTo>
                  <a:pt x="78984" y="99699"/>
                  <a:pt x="78581" y="106889"/>
                  <a:pt x="78581" y="114300"/>
                </a:cubicBezTo>
                <a:cubicBezTo>
                  <a:pt x="78581" y="121711"/>
                  <a:pt x="78984" y="128901"/>
                  <a:pt x="79697" y="135731"/>
                </a:cubicBezTo>
                <a:moveTo>
                  <a:pt x="83224" y="71438"/>
                </a:moveTo>
                <a:lnTo>
                  <a:pt x="145376" y="71438"/>
                </a:lnTo>
                <a:cubicBezTo>
                  <a:pt x="142875" y="60542"/>
                  <a:pt x="139483" y="50944"/>
                  <a:pt x="135553" y="43041"/>
                </a:cubicBezTo>
                <a:cubicBezTo>
                  <a:pt x="126356" y="24645"/>
                  <a:pt x="117603" y="21431"/>
                  <a:pt x="114300" y="21431"/>
                </a:cubicBezTo>
                <a:cubicBezTo>
                  <a:pt x="110997" y="21431"/>
                  <a:pt x="102246" y="24645"/>
                  <a:pt x="93047" y="43041"/>
                </a:cubicBezTo>
                <a:cubicBezTo>
                  <a:pt x="89117" y="50944"/>
                  <a:pt x="85725" y="60542"/>
                  <a:pt x="83224" y="71438"/>
                </a:cubicBezTo>
                <a:moveTo>
                  <a:pt x="170424" y="92869"/>
                </a:moveTo>
                <a:cubicBezTo>
                  <a:pt x="171093" y="99788"/>
                  <a:pt x="171407" y="106978"/>
                  <a:pt x="171407" y="114300"/>
                </a:cubicBezTo>
                <a:cubicBezTo>
                  <a:pt x="171407" y="121622"/>
                  <a:pt x="171050" y="128812"/>
                  <a:pt x="170424" y="135731"/>
                </a:cubicBezTo>
                <a:lnTo>
                  <a:pt x="204668" y="135731"/>
                </a:lnTo>
                <a:cubicBezTo>
                  <a:pt x="206275" y="128855"/>
                  <a:pt x="207169" y="121668"/>
                  <a:pt x="207169" y="114300"/>
                </a:cubicBezTo>
                <a:cubicBezTo>
                  <a:pt x="207169" y="106932"/>
                  <a:pt x="206321" y="99745"/>
                  <a:pt x="204668" y="92869"/>
                </a:cubicBezTo>
                <a:lnTo>
                  <a:pt x="170424" y="92869"/>
                </a:lnTo>
                <a:moveTo>
                  <a:pt x="196676" y="71438"/>
                </a:moveTo>
                <a:cubicBezTo>
                  <a:pt x="187121" y="53088"/>
                  <a:pt x="171628" y="38352"/>
                  <a:pt x="152741" y="29736"/>
                </a:cubicBezTo>
                <a:cubicBezTo>
                  <a:pt x="159037" y="41166"/>
                  <a:pt x="164037" y="55408"/>
                  <a:pt x="167296" y="71438"/>
                </a:cubicBezTo>
                <a:lnTo>
                  <a:pt x="196719" y="71438"/>
                </a:lnTo>
                <a:lnTo>
                  <a:pt x="196676" y="71438"/>
                </a:lnTo>
                <a:moveTo>
                  <a:pt x="61258" y="71438"/>
                </a:moveTo>
                <a:cubicBezTo>
                  <a:pt x="64518" y="55408"/>
                  <a:pt x="69517" y="41210"/>
                  <a:pt x="75813" y="29736"/>
                </a:cubicBezTo>
                <a:cubicBezTo>
                  <a:pt x="56926" y="38355"/>
                  <a:pt x="41434" y="53088"/>
                  <a:pt x="31878" y="71438"/>
                </a:cubicBezTo>
                <a:lnTo>
                  <a:pt x="61301" y="71438"/>
                </a:lnTo>
                <a:lnTo>
                  <a:pt x="61258" y="71438"/>
                </a:lnTo>
                <a:moveTo>
                  <a:pt x="23932" y="92869"/>
                </a:moveTo>
                <a:cubicBezTo>
                  <a:pt x="22325" y="99745"/>
                  <a:pt x="21431" y="106932"/>
                  <a:pt x="21431" y="114300"/>
                </a:cubicBezTo>
                <a:cubicBezTo>
                  <a:pt x="21431" y="121668"/>
                  <a:pt x="22279" y="128855"/>
                  <a:pt x="23932" y="135731"/>
                </a:cubicBezTo>
                <a:lnTo>
                  <a:pt x="58176" y="135731"/>
                </a:lnTo>
                <a:cubicBezTo>
                  <a:pt x="57507" y="128812"/>
                  <a:pt x="57193" y="121622"/>
                  <a:pt x="57193" y="114300"/>
                </a:cubicBezTo>
                <a:cubicBezTo>
                  <a:pt x="57193" y="106978"/>
                  <a:pt x="57550" y="99788"/>
                  <a:pt x="58176" y="92869"/>
                </a:cubicBezTo>
                <a:lnTo>
                  <a:pt x="23932" y="92869"/>
                </a:lnTo>
                <a:moveTo>
                  <a:pt x="152741" y="198864"/>
                </a:moveTo>
                <a:cubicBezTo>
                  <a:pt x="171628" y="190245"/>
                  <a:pt x="187121" y="175512"/>
                  <a:pt x="196676" y="157163"/>
                </a:cubicBezTo>
                <a:lnTo>
                  <a:pt x="167253" y="157163"/>
                </a:lnTo>
                <a:cubicBezTo>
                  <a:pt x="163993" y="173192"/>
                  <a:pt x="158994" y="187390"/>
                  <a:pt x="152698" y="198864"/>
                </a:cubicBezTo>
                <a:lnTo>
                  <a:pt x="152741" y="198864"/>
                </a:lnTo>
                <a:moveTo>
                  <a:pt x="75859" y="198864"/>
                </a:moveTo>
                <a:cubicBezTo>
                  <a:pt x="69563" y="187434"/>
                  <a:pt x="64563" y="173192"/>
                  <a:pt x="61304" y="157163"/>
                </a:cubicBezTo>
                <a:lnTo>
                  <a:pt x="31881" y="157163"/>
                </a:lnTo>
                <a:cubicBezTo>
                  <a:pt x="41436" y="175512"/>
                  <a:pt x="56928" y="190248"/>
                  <a:pt x="75815" y="198864"/>
                </a:cubicBezTo>
                <a:lnTo>
                  <a:pt x="75859" y="198864"/>
                </a:lnTo>
                <a:moveTo>
                  <a:pt x="114300" y="228600"/>
                </a:moveTo>
                <a:cubicBezTo>
                  <a:pt x="51174" y="228600"/>
                  <a:pt x="0" y="177426"/>
                  <a:pt x="0" y="114300"/>
                </a:cubicBezTo>
                <a:cubicBezTo>
                  <a:pt x="0" y="51174"/>
                  <a:pt x="51174" y="0"/>
                  <a:pt x="114300" y="0"/>
                </a:cubicBezTo>
                <a:cubicBezTo>
                  <a:pt x="177426" y="0"/>
                  <a:pt x="228600" y="51174"/>
                  <a:pt x="228600" y="114300"/>
                </a:cubicBezTo>
                <a:cubicBezTo>
                  <a:pt x="228600" y="177426"/>
                  <a:pt x="177426" y="228600"/>
                  <a:pt x="11430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39" y="1394512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39" y="2982339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39" y="4570166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Comprehensive Conservation Strategies and Education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2"/>
            <a:srcRect/>
            <a:stretch>
              <a:fillRect l="-111725" r="-111725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804672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ELL/ESL Support: Tips for Teachers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796675" y="1643298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96675" y="3226217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96675" y="4798286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1430664" y="4779814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Resources for ELL/ESL Support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1430664" y="5236331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39"/>
              </a:spcBef>
              <a:buNone/>
            </a:pPr>
            <a:r>
              <a:rPr lang="en-US" sz="11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Websites, organizations, and initiatives offer valuable tools for teachers.</a:t>
            </a:r>
            <a:endParaRPr lang="en-US" sz="1174" dirty="0"/>
          </a:p>
          <a:p>
            <a:pPr algn="l" marL="0" indent="0">
              <a:lnSpc>
                <a:spcPct val="90000"/>
              </a:lnSpc>
              <a:spcBef>
                <a:spcPts val="839"/>
              </a:spcBef>
              <a:buNone/>
            </a:pPr>
            <a:r>
              <a:rPr lang="en-US" sz="11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resources can enhance teaching strategies and provide additional support for ELL/ESL students.</a:t>
            </a:r>
            <a:endParaRPr lang="en-US" sz="1174" dirty="0"/>
          </a:p>
        </p:txBody>
      </p:sp>
      <p:sp>
        <p:nvSpPr>
          <p:cNvPr id="17" name="Text 15"/>
          <p:cNvSpPr/>
          <p:nvPr/>
        </p:nvSpPr>
        <p:spPr>
          <a:xfrm>
            <a:off x="1430664" y="3207745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Tips for Modifying Assessments and Evaluations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1430664" y="3664262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3"/>
              </a:spcBef>
              <a:buNone/>
            </a:pPr>
            <a:r>
              <a:rPr lang="en-US" sz="1251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Accommodations, modifications, and feedback are essential for fair assessments.</a:t>
            </a:r>
            <a:endParaRPr lang="en-US" sz="1251" dirty="0"/>
          </a:p>
          <a:p>
            <a:pPr algn="l" marL="0" indent="0">
              <a:lnSpc>
                <a:spcPct val="90000"/>
              </a:lnSpc>
              <a:spcBef>
                <a:spcPts val="893"/>
              </a:spcBef>
              <a:buNone/>
            </a:pPr>
            <a:r>
              <a:rPr lang="en-US" sz="1251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practices ensure that ELL/ESL students can demonstrate their knowledge effectively.</a:t>
            </a:r>
            <a:endParaRPr lang="en-US" sz="1251" dirty="0"/>
          </a:p>
        </p:txBody>
      </p:sp>
      <p:sp>
        <p:nvSpPr>
          <p:cNvPr id="19" name="Text 17"/>
          <p:cNvSpPr/>
          <p:nvPr/>
        </p:nvSpPr>
        <p:spPr>
          <a:xfrm>
            <a:off x="1430664" y="1624826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Strategies for Supporting ELL/ESL Students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1430664" y="2081343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39"/>
              </a:spcBef>
              <a:buNone/>
            </a:pPr>
            <a:r>
              <a:rPr lang="en-US" sz="1175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Providing visual aids, simplifying complex vocabulary, and encouraging participation are key strategies.</a:t>
            </a:r>
            <a:endParaRPr lang="en-US" sz="1175" dirty="0"/>
          </a:p>
          <a:p>
            <a:pPr algn="l" marL="0" indent="0">
              <a:lnSpc>
                <a:spcPct val="90000"/>
              </a:lnSpc>
              <a:spcBef>
                <a:spcPts val="839"/>
              </a:spcBef>
              <a:buNone/>
            </a:pPr>
            <a:r>
              <a:rPr lang="en-US" sz="1175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approaches help create an inclusive and effective learning environment for ELL/ESL students.</a:t>
            </a:r>
            <a:endParaRPr lang="en-US" sz="1175" dirty="0"/>
          </a:p>
        </p:txBody>
      </p:sp>
      <p:sp>
        <p:nvSpPr>
          <p:cNvPr id="21" name="Text 19"/>
          <p:cNvSpPr/>
          <p:nvPr/>
        </p:nvSpPr>
        <p:spPr>
          <a:xfrm>
            <a:off x="925263" y="4912586"/>
            <a:ext cx="200025" cy="228600"/>
          </a:xfrm>
          <a:custGeom>
            <a:avLst/>
            <a:gdLst/>
            <a:ahLst/>
            <a:cxnLst/>
            <a:rect l="l" t="t" r="r" b="b"/>
            <a:pathLst>
              <a:path w="200025" h="228600">
                <a:moveTo>
                  <a:pt x="0" y="39292"/>
                </a:moveTo>
                <a:cubicBezTo>
                  <a:pt x="0" y="17593"/>
                  <a:pt x="17592" y="2"/>
                  <a:pt x="39291" y="2"/>
                </a:cubicBezTo>
                <a:lnTo>
                  <a:pt x="175022" y="2"/>
                </a:lnTo>
                <a:cubicBezTo>
                  <a:pt x="188818" y="2"/>
                  <a:pt x="200025" y="11208"/>
                  <a:pt x="200025" y="25007"/>
                </a:cubicBezTo>
                <a:lnTo>
                  <a:pt x="200025" y="153594"/>
                </a:lnTo>
                <a:cubicBezTo>
                  <a:pt x="200025" y="163550"/>
                  <a:pt x="194176" y="172168"/>
                  <a:pt x="185737" y="176187"/>
                </a:cubicBezTo>
                <a:lnTo>
                  <a:pt x="185737" y="207173"/>
                </a:lnTo>
                <a:lnTo>
                  <a:pt x="189310" y="207173"/>
                </a:lnTo>
                <a:cubicBezTo>
                  <a:pt x="195248" y="207173"/>
                  <a:pt x="200025" y="211951"/>
                  <a:pt x="200025" y="217890"/>
                </a:cubicBezTo>
                <a:cubicBezTo>
                  <a:pt x="200025" y="223829"/>
                  <a:pt x="195248" y="228607"/>
                  <a:pt x="189310" y="228607"/>
                </a:cubicBezTo>
                <a:lnTo>
                  <a:pt x="35718" y="228607"/>
                </a:lnTo>
                <a:cubicBezTo>
                  <a:pt x="15984" y="228607"/>
                  <a:pt x="0" y="212623"/>
                  <a:pt x="0" y="192888"/>
                </a:cubicBezTo>
                <a:cubicBezTo>
                  <a:pt x="0" y="191683"/>
                  <a:pt x="44" y="190476"/>
                  <a:pt x="178" y="189317"/>
                </a:cubicBezTo>
                <a:lnTo>
                  <a:pt x="0" y="189317"/>
                </a:lnTo>
                <a:lnTo>
                  <a:pt x="0" y="39292"/>
                </a:lnTo>
                <a:moveTo>
                  <a:pt x="35718" y="178594"/>
                </a:moveTo>
                <a:cubicBezTo>
                  <a:pt x="27815" y="178594"/>
                  <a:pt x="21431" y="184979"/>
                  <a:pt x="21431" y="192881"/>
                </a:cubicBezTo>
                <a:cubicBezTo>
                  <a:pt x="21431" y="200784"/>
                  <a:pt x="27815" y="207169"/>
                  <a:pt x="35718" y="207169"/>
                </a:cubicBezTo>
                <a:lnTo>
                  <a:pt x="164307" y="207169"/>
                </a:lnTo>
                <a:lnTo>
                  <a:pt x="164307" y="178594"/>
                </a:lnTo>
                <a:lnTo>
                  <a:pt x="35718" y="178594"/>
                </a:lnTo>
                <a:moveTo>
                  <a:pt x="21431" y="160155"/>
                </a:moveTo>
                <a:cubicBezTo>
                  <a:pt x="25805" y="158235"/>
                  <a:pt x="30628" y="157163"/>
                  <a:pt x="35718" y="157163"/>
                </a:cubicBezTo>
                <a:lnTo>
                  <a:pt x="175022" y="157163"/>
                </a:lnTo>
                <a:cubicBezTo>
                  <a:pt x="176986" y="157163"/>
                  <a:pt x="178594" y="155555"/>
                  <a:pt x="178594" y="153592"/>
                </a:cubicBezTo>
                <a:lnTo>
                  <a:pt x="178594" y="25004"/>
                </a:lnTo>
                <a:cubicBezTo>
                  <a:pt x="178594" y="23041"/>
                  <a:pt x="176986" y="21434"/>
                  <a:pt x="175022" y="21434"/>
                </a:cubicBezTo>
                <a:lnTo>
                  <a:pt x="39291" y="21434"/>
                </a:lnTo>
                <a:cubicBezTo>
                  <a:pt x="29424" y="21434"/>
                  <a:pt x="21431" y="29425"/>
                  <a:pt x="21431" y="39294"/>
                </a:cubicBezTo>
                <a:lnTo>
                  <a:pt x="21431" y="160155"/>
                </a:lnTo>
                <a:moveTo>
                  <a:pt x="67866" y="50006"/>
                </a:moveTo>
                <a:lnTo>
                  <a:pt x="146448" y="50006"/>
                </a:lnTo>
                <a:cubicBezTo>
                  <a:pt x="152387" y="50006"/>
                  <a:pt x="157164" y="54784"/>
                  <a:pt x="157164" y="60723"/>
                </a:cubicBezTo>
                <a:cubicBezTo>
                  <a:pt x="157164" y="66662"/>
                  <a:pt x="152387" y="71440"/>
                  <a:pt x="146448" y="71440"/>
                </a:cubicBezTo>
                <a:lnTo>
                  <a:pt x="67866" y="71440"/>
                </a:lnTo>
                <a:cubicBezTo>
                  <a:pt x="61928" y="71440"/>
                  <a:pt x="57151" y="66662"/>
                  <a:pt x="57151" y="60725"/>
                </a:cubicBezTo>
                <a:cubicBezTo>
                  <a:pt x="57151" y="54786"/>
                  <a:pt x="61928" y="50011"/>
                  <a:pt x="67866" y="50011"/>
                </a:cubicBezTo>
                <a:lnTo>
                  <a:pt x="67866" y="50006"/>
                </a:lnTo>
                <a:moveTo>
                  <a:pt x="67866" y="85725"/>
                </a:moveTo>
                <a:lnTo>
                  <a:pt x="146448" y="85725"/>
                </a:lnTo>
                <a:cubicBezTo>
                  <a:pt x="152387" y="85725"/>
                  <a:pt x="157164" y="90503"/>
                  <a:pt x="157164" y="96442"/>
                </a:cubicBezTo>
                <a:cubicBezTo>
                  <a:pt x="157164" y="102381"/>
                  <a:pt x="152387" y="107159"/>
                  <a:pt x="146448" y="107159"/>
                </a:cubicBezTo>
                <a:lnTo>
                  <a:pt x="67866" y="107159"/>
                </a:lnTo>
                <a:cubicBezTo>
                  <a:pt x="61928" y="107159"/>
                  <a:pt x="57151" y="102381"/>
                  <a:pt x="57151" y="96444"/>
                </a:cubicBezTo>
                <a:cubicBezTo>
                  <a:pt x="57151" y="90505"/>
                  <a:pt x="61928" y="85730"/>
                  <a:pt x="67866" y="85730"/>
                </a:cubicBezTo>
                <a:lnTo>
                  <a:pt x="67866" y="85725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939550" y="3340517"/>
            <a:ext cx="171450" cy="228600"/>
          </a:xfrm>
          <a:custGeom>
            <a:avLst/>
            <a:gdLst/>
            <a:ahLst/>
            <a:cxnLst/>
            <a:rect l="l" t="t" r="r" b="b"/>
            <a:pathLst>
              <a:path w="171450" h="228600">
                <a:moveTo>
                  <a:pt x="125016" y="28575"/>
                </a:moveTo>
                <a:lnTo>
                  <a:pt x="142876" y="28575"/>
                </a:lnTo>
                <a:cubicBezTo>
                  <a:pt x="158638" y="28575"/>
                  <a:pt x="171452" y="41388"/>
                  <a:pt x="171452" y="57150"/>
                </a:cubicBezTo>
                <a:lnTo>
                  <a:pt x="171452" y="200025"/>
                </a:lnTo>
                <a:cubicBezTo>
                  <a:pt x="171452" y="215787"/>
                  <a:pt x="158638" y="228600"/>
                  <a:pt x="142876" y="228600"/>
                </a:cubicBezTo>
                <a:lnTo>
                  <a:pt x="28576" y="228600"/>
                </a:lnTo>
                <a:cubicBezTo>
                  <a:pt x="12814" y="228600"/>
                  <a:pt x="0" y="215787"/>
                  <a:pt x="0" y="200025"/>
                </a:cubicBezTo>
                <a:lnTo>
                  <a:pt x="0" y="57150"/>
                </a:lnTo>
                <a:cubicBezTo>
                  <a:pt x="0" y="41388"/>
                  <a:pt x="12814" y="28575"/>
                  <a:pt x="28576" y="28575"/>
                </a:cubicBezTo>
                <a:lnTo>
                  <a:pt x="46436" y="28575"/>
                </a:lnTo>
                <a:lnTo>
                  <a:pt x="50722" y="28575"/>
                </a:lnTo>
                <a:cubicBezTo>
                  <a:pt x="54026" y="12278"/>
                  <a:pt x="68448" y="0"/>
                  <a:pt x="85727" y="0"/>
                </a:cubicBezTo>
                <a:cubicBezTo>
                  <a:pt x="103005" y="0"/>
                  <a:pt x="117428" y="12278"/>
                  <a:pt x="120732" y="28575"/>
                </a:cubicBezTo>
                <a:lnTo>
                  <a:pt x="125016" y="28575"/>
                </a:lnTo>
                <a:moveTo>
                  <a:pt x="28576" y="50006"/>
                </a:moveTo>
                <a:cubicBezTo>
                  <a:pt x="24646" y="50006"/>
                  <a:pt x="21431" y="53220"/>
                  <a:pt x="21431" y="57150"/>
                </a:cubicBezTo>
                <a:lnTo>
                  <a:pt x="21431" y="200025"/>
                </a:lnTo>
                <a:cubicBezTo>
                  <a:pt x="21431" y="203955"/>
                  <a:pt x="24646" y="207169"/>
                  <a:pt x="28576" y="207169"/>
                </a:cubicBezTo>
                <a:lnTo>
                  <a:pt x="142876" y="207169"/>
                </a:lnTo>
                <a:cubicBezTo>
                  <a:pt x="146806" y="207169"/>
                  <a:pt x="150020" y="203955"/>
                  <a:pt x="150020" y="200025"/>
                </a:cubicBezTo>
                <a:lnTo>
                  <a:pt x="150020" y="57150"/>
                </a:lnTo>
                <a:cubicBezTo>
                  <a:pt x="150020" y="53220"/>
                  <a:pt x="146806" y="50006"/>
                  <a:pt x="142876" y="50006"/>
                </a:cubicBezTo>
                <a:lnTo>
                  <a:pt x="135732" y="50006"/>
                </a:lnTo>
                <a:lnTo>
                  <a:pt x="135732" y="60723"/>
                </a:lnTo>
                <a:cubicBezTo>
                  <a:pt x="135732" y="66662"/>
                  <a:pt x="130955" y="71440"/>
                  <a:pt x="125016" y="71440"/>
                </a:cubicBezTo>
                <a:lnTo>
                  <a:pt x="85725" y="71440"/>
                </a:lnTo>
                <a:lnTo>
                  <a:pt x="46434" y="71440"/>
                </a:lnTo>
                <a:cubicBezTo>
                  <a:pt x="40495" y="71440"/>
                  <a:pt x="35718" y="66662"/>
                  <a:pt x="35718" y="60725"/>
                </a:cubicBezTo>
                <a:lnTo>
                  <a:pt x="35718" y="50011"/>
                </a:lnTo>
                <a:lnTo>
                  <a:pt x="28576" y="50006"/>
                </a:lnTo>
                <a:moveTo>
                  <a:pt x="85725" y="46436"/>
                </a:moveTo>
                <a:cubicBezTo>
                  <a:pt x="91643" y="46436"/>
                  <a:pt x="96441" y="41637"/>
                  <a:pt x="96441" y="35721"/>
                </a:cubicBezTo>
                <a:cubicBezTo>
                  <a:pt x="96441" y="29803"/>
                  <a:pt x="91643" y="25007"/>
                  <a:pt x="85725" y="25007"/>
                </a:cubicBezTo>
                <a:cubicBezTo>
                  <a:pt x="79807" y="25007"/>
                  <a:pt x="75009" y="29805"/>
                  <a:pt x="75009" y="35723"/>
                </a:cubicBezTo>
                <a:cubicBezTo>
                  <a:pt x="75009" y="41642"/>
                  <a:pt x="79807" y="46440"/>
                  <a:pt x="85725" y="46440"/>
                </a:cubicBezTo>
                <a:lnTo>
                  <a:pt x="85725" y="46436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3" name="Text 21"/>
          <p:cNvSpPr/>
          <p:nvPr/>
        </p:nvSpPr>
        <p:spPr>
          <a:xfrm>
            <a:off x="910975" y="1782998"/>
            <a:ext cx="228600" cy="177800"/>
          </a:xfrm>
          <a:custGeom>
            <a:avLst/>
            <a:gdLst/>
            <a:ahLst/>
            <a:cxnLst/>
            <a:rect l="l" t="t" r="r" b="b"/>
            <a:pathLst>
              <a:path w="228600" h="177800">
                <a:moveTo>
                  <a:pt x="31750" y="22225"/>
                </a:moveTo>
                <a:cubicBezTo>
                  <a:pt x="31750" y="20479"/>
                  <a:pt x="33179" y="19049"/>
                  <a:pt x="34926" y="19049"/>
                </a:cubicBezTo>
                <a:lnTo>
                  <a:pt x="193674" y="19049"/>
                </a:lnTo>
                <a:cubicBezTo>
                  <a:pt x="195421" y="19049"/>
                  <a:pt x="196850" y="20479"/>
                  <a:pt x="196850" y="22225"/>
                </a:cubicBezTo>
                <a:lnTo>
                  <a:pt x="196850" y="146050"/>
                </a:lnTo>
                <a:lnTo>
                  <a:pt x="215899" y="146050"/>
                </a:lnTo>
                <a:lnTo>
                  <a:pt x="215899" y="22225"/>
                </a:lnTo>
                <a:cubicBezTo>
                  <a:pt x="215899" y="9962"/>
                  <a:pt x="205937" y="0"/>
                  <a:pt x="193674" y="0"/>
                </a:cubicBezTo>
                <a:lnTo>
                  <a:pt x="34926" y="0"/>
                </a:lnTo>
                <a:cubicBezTo>
                  <a:pt x="22661" y="0"/>
                  <a:pt x="12701" y="9962"/>
                  <a:pt x="12701" y="22225"/>
                </a:cubicBezTo>
                <a:lnTo>
                  <a:pt x="12701" y="146050"/>
                </a:lnTo>
                <a:lnTo>
                  <a:pt x="31750" y="146050"/>
                </a:lnTo>
                <a:lnTo>
                  <a:pt x="31750" y="22225"/>
                </a:lnTo>
                <a:moveTo>
                  <a:pt x="88900" y="149226"/>
                </a:moveTo>
                <a:lnTo>
                  <a:pt x="88900" y="158751"/>
                </a:lnTo>
                <a:lnTo>
                  <a:pt x="9526" y="158751"/>
                </a:lnTo>
                <a:cubicBezTo>
                  <a:pt x="4247" y="158751"/>
                  <a:pt x="0" y="162996"/>
                  <a:pt x="0" y="168275"/>
                </a:cubicBezTo>
                <a:cubicBezTo>
                  <a:pt x="0" y="173554"/>
                  <a:pt x="4247" y="177800"/>
                  <a:pt x="9526" y="177800"/>
                </a:cubicBezTo>
                <a:lnTo>
                  <a:pt x="88900" y="177800"/>
                </a:lnTo>
                <a:lnTo>
                  <a:pt x="98426" y="177800"/>
                </a:lnTo>
                <a:lnTo>
                  <a:pt x="155576" y="177800"/>
                </a:lnTo>
                <a:lnTo>
                  <a:pt x="165102" y="177800"/>
                </a:lnTo>
                <a:lnTo>
                  <a:pt x="219077" y="177800"/>
                </a:lnTo>
                <a:cubicBezTo>
                  <a:pt x="224355" y="177800"/>
                  <a:pt x="228602" y="173554"/>
                  <a:pt x="228602" y="168275"/>
                </a:cubicBezTo>
                <a:cubicBezTo>
                  <a:pt x="228602" y="162996"/>
                  <a:pt x="224355" y="158751"/>
                  <a:pt x="219077" y="158751"/>
                </a:cubicBezTo>
                <a:lnTo>
                  <a:pt x="165102" y="158751"/>
                </a:lnTo>
                <a:lnTo>
                  <a:pt x="165102" y="149226"/>
                </a:lnTo>
                <a:cubicBezTo>
                  <a:pt x="165102" y="136963"/>
                  <a:pt x="155139" y="127001"/>
                  <a:pt x="142877" y="127001"/>
                </a:cubicBezTo>
                <a:lnTo>
                  <a:pt x="111127" y="127001"/>
                </a:lnTo>
                <a:cubicBezTo>
                  <a:pt x="98863" y="127001"/>
                  <a:pt x="88903" y="136963"/>
                  <a:pt x="88903" y="149226"/>
                </a:cubicBezTo>
                <a:lnTo>
                  <a:pt x="88900" y="149226"/>
                </a:lnTo>
                <a:moveTo>
                  <a:pt x="146050" y="149226"/>
                </a:moveTo>
                <a:lnTo>
                  <a:pt x="146050" y="158751"/>
                </a:lnTo>
                <a:lnTo>
                  <a:pt x="107949" y="158751"/>
                </a:lnTo>
                <a:lnTo>
                  <a:pt x="107949" y="149226"/>
                </a:lnTo>
                <a:cubicBezTo>
                  <a:pt x="107949" y="147480"/>
                  <a:pt x="109378" y="146050"/>
                  <a:pt x="111125" y="146050"/>
                </a:cubicBezTo>
                <a:lnTo>
                  <a:pt x="142875" y="146050"/>
                </a:lnTo>
                <a:cubicBezTo>
                  <a:pt x="144622" y="146050"/>
                  <a:pt x="146050" y="147480"/>
                  <a:pt x="146050" y="149226"/>
                </a:cubicBezTo>
                <a:lnTo>
                  <a:pt x="146050" y="149226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917447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354028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159416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9174480" y="0"/>
            <a:ext cx="3017520" cy="6857998"/>
          </a:xfrm>
          <a:prstGeom prst="rect">
            <a:avLst/>
          </a:prstGeom>
          <a:blipFill>
            <a:blip r:embed="rId1"/>
            <a:srcRect/>
            <a:stretch>
              <a:fillRect l="-25763" r="-25763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6313046" y="2306743"/>
            <a:ext cx="2339759" cy="3313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Conservation efforts require collective responsibility and active participation from everyone.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Individual actions and community engagement are essential for meaningful environmental impact.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6313045" y="1659132"/>
            <a:ext cx="23397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Call to Action for Collective Responsibility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3507658" y="2306743"/>
            <a:ext cx="2339759" cy="3313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Educators are key in providing guidance and facilitating discussions on conservation topics.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encourage critical thinking to empower individuals in making informed decisions.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3507657" y="1659132"/>
            <a:ext cx="23397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Role of Educators in Conservation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702270" y="2306743"/>
            <a:ext cx="2339759" cy="3313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Conservation education plays a vital role in raising awareness about environmental issues.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builds knowledge and promotes actionable steps towards sustainable practices.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702269" y="1659132"/>
            <a:ext cx="23397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Importance of Conservation Education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548639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Conservation Education: A Collective Responsibility</a:t>
            </a:r>
            <a:endParaRPr lang="en-US" sz="2400" dirty="0"/>
          </a:p>
        </p:txBody>
      </p:sp>
      <p:sp>
        <p:nvSpPr>
          <p:cNvPr id="15" name="Text 13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Comprehensive Conservation Strategies and Education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18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Comprehensive Conservation Strategies and Education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19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548639" y="548639"/>
            <a:ext cx="11088717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Final Thoughts and Recommendations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548639" y="1457226"/>
            <a:ext cx="11088718" cy="1828800"/>
          </a:xfrm>
          <a:prstGeom prst="rect">
            <a:avLst/>
          </a:prstGeom>
          <a:blipFill>
            <a:blip r:embed="rId1"/>
            <a:srcRect/>
            <a:stretch>
              <a:fillRect l="0" r="0" t="-177377" b="-177377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894921" y="352547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821680" y="352547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9762836" y="352547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8436956" y="4789940"/>
            <a:ext cx="3200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Conservation requires ongoing learning, adaptation, and commitment to achieve long-term goals.</a:t>
            </a:r>
            <a:endParaRPr lang="en-US" sz="1400" dirty="0"/>
          </a:p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is a continuous process that evolves with new challenges and opportunities.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8436957" y="4302943"/>
            <a:ext cx="320039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Conservation as a Journey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4502999" y="4789940"/>
            <a:ext cx="3200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889"/>
              </a:spcBef>
              <a:buNone/>
            </a:pPr>
            <a:r>
              <a:rPr lang="en-US" sz="1244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Continued education, community engagement, and collective action are vital for advancing conservation.</a:t>
            </a:r>
            <a:endParaRPr lang="en-US" sz="1244" dirty="0"/>
          </a:p>
          <a:p>
            <a:pPr algn="ctr" marL="0" indent="0">
              <a:lnSpc>
                <a:spcPct val="90000"/>
              </a:lnSpc>
              <a:spcBef>
                <a:spcPts val="889"/>
              </a:spcBef>
              <a:buNone/>
            </a:pPr>
            <a:r>
              <a:rPr lang="en-US" sz="1244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strategies ensure sustainable practices and foster a sense of shared responsibility.</a:t>
            </a:r>
            <a:endParaRPr lang="en-US" sz="1244" dirty="0"/>
          </a:p>
        </p:txBody>
      </p:sp>
      <p:sp>
        <p:nvSpPr>
          <p:cNvPr id="14" name="Text 12"/>
          <p:cNvSpPr/>
          <p:nvPr/>
        </p:nvSpPr>
        <p:spPr>
          <a:xfrm>
            <a:off x="4502999" y="4302943"/>
            <a:ext cx="320039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958"/>
              </a:spcBef>
              <a:buNone/>
            </a:pPr>
            <a:r>
              <a:rPr lang="en-US" sz="1533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Recommendations for Future Efforts</a:t>
            </a:r>
            <a:endParaRPr lang="en-US" sz="1533" dirty="0"/>
          </a:p>
        </p:txBody>
      </p:sp>
      <p:sp>
        <p:nvSpPr>
          <p:cNvPr id="15" name="Text 13"/>
          <p:cNvSpPr/>
          <p:nvPr/>
        </p:nvSpPr>
        <p:spPr>
          <a:xfrm>
            <a:off x="569042" y="4789940"/>
            <a:ext cx="3200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862"/>
              </a:spcBef>
              <a:buNone/>
            </a:pPr>
            <a:r>
              <a:rPr lang="en-US" sz="1207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importance of conservation, collaborative group work, and effective communication are essential lessons.</a:t>
            </a:r>
            <a:endParaRPr lang="en-US" sz="1207" dirty="0"/>
          </a:p>
          <a:p>
            <a:pPr algn="ctr" marL="0" indent="0">
              <a:lnSpc>
                <a:spcPct val="90000"/>
              </a:lnSpc>
              <a:spcBef>
                <a:spcPts val="862"/>
              </a:spcBef>
              <a:buNone/>
            </a:pPr>
            <a:r>
              <a:rPr lang="en-US" sz="1207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elements form the foundation for successful conservation efforts and teamwork.</a:t>
            </a:r>
            <a:endParaRPr lang="en-US" sz="1207" dirty="0"/>
          </a:p>
        </p:txBody>
      </p:sp>
      <p:sp>
        <p:nvSpPr>
          <p:cNvPr id="16" name="Text 14"/>
          <p:cNvSpPr/>
          <p:nvPr/>
        </p:nvSpPr>
        <p:spPr>
          <a:xfrm>
            <a:off x="569042" y="4302943"/>
            <a:ext cx="320039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Key Takeaways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9937144" y="3685496"/>
            <a:ext cx="200025" cy="228600"/>
          </a:xfrm>
          <a:custGeom>
            <a:avLst/>
            <a:gdLst/>
            <a:ahLst/>
            <a:cxnLst/>
            <a:rect l="l" t="t" r="r" b="b"/>
            <a:pathLst>
              <a:path w="200025" h="228600">
                <a:moveTo>
                  <a:pt x="85725" y="21431"/>
                </a:moveTo>
                <a:lnTo>
                  <a:pt x="114300" y="21431"/>
                </a:lnTo>
                <a:cubicBezTo>
                  <a:pt x="116265" y="21431"/>
                  <a:pt x="117873" y="23038"/>
                  <a:pt x="117873" y="25004"/>
                </a:cubicBezTo>
                <a:lnTo>
                  <a:pt x="117873" y="35721"/>
                </a:lnTo>
                <a:lnTo>
                  <a:pt x="82154" y="35721"/>
                </a:lnTo>
                <a:lnTo>
                  <a:pt x="82154" y="25007"/>
                </a:lnTo>
                <a:cubicBezTo>
                  <a:pt x="82154" y="23043"/>
                  <a:pt x="83762" y="21436"/>
                  <a:pt x="85727" y="21436"/>
                </a:cubicBezTo>
                <a:lnTo>
                  <a:pt x="85725" y="21431"/>
                </a:lnTo>
                <a:moveTo>
                  <a:pt x="60722" y="25004"/>
                </a:moveTo>
                <a:lnTo>
                  <a:pt x="60722" y="35721"/>
                </a:lnTo>
                <a:lnTo>
                  <a:pt x="57149" y="35721"/>
                </a:lnTo>
                <a:cubicBezTo>
                  <a:pt x="25583" y="35721"/>
                  <a:pt x="0" y="61304"/>
                  <a:pt x="0" y="92871"/>
                </a:cubicBezTo>
                <a:lnTo>
                  <a:pt x="0" y="200027"/>
                </a:lnTo>
                <a:cubicBezTo>
                  <a:pt x="0" y="215789"/>
                  <a:pt x="12814" y="228602"/>
                  <a:pt x="28576" y="228602"/>
                </a:cubicBezTo>
                <a:lnTo>
                  <a:pt x="46436" y="228602"/>
                </a:lnTo>
                <a:lnTo>
                  <a:pt x="153591" y="228602"/>
                </a:lnTo>
                <a:lnTo>
                  <a:pt x="171451" y="228602"/>
                </a:lnTo>
                <a:cubicBezTo>
                  <a:pt x="187211" y="228602"/>
                  <a:pt x="200027" y="215789"/>
                  <a:pt x="200027" y="200027"/>
                </a:cubicBezTo>
                <a:lnTo>
                  <a:pt x="200027" y="92871"/>
                </a:lnTo>
                <a:cubicBezTo>
                  <a:pt x="200027" y="61304"/>
                  <a:pt x="174444" y="35721"/>
                  <a:pt x="142878" y="35721"/>
                </a:cubicBezTo>
                <a:lnTo>
                  <a:pt x="139305" y="35721"/>
                </a:lnTo>
                <a:lnTo>
                  <a:pt x="139305" y="25007"/>
                </a:lnTo>
                <a:cubicBezTo>
                  <a:pt x="139305" y="11211"/>
                  <a:pt x="128098" y="5"/>
                  <a:pt x="114302" y="5"/>
                </a:cubicBezTo>
                <a:lnTo>
                  <a:pt x="85727" y="5"/>
                </a:lnTo>
                <a:cubicBezTo>
                  <a:pt x="71931" y="5"/>
                  <a:pt x="60724" y="11211"/>
                  <a:pt x="60724" y="25009"/>
                </a:cubicBezTo>
                <a:lnTo>
                  <a:pt x="60722" y="25004"/>
                </a:lnTo>
                <a:moveTo>
                  <a:pt x="164307" y="207169"/>
                </a:moveTo>
                <a:lnTo>
                  <a:pt x="164307" y="167879"/>
                </a:lnTo>
                <a:lnTo>
                  <a:pt x="164307" y="139304"/>
                </a:lnTo>
                <a:cubicBezTo>
                  <a:pt x="164307" y="121535"/>
                  <a:pt x="149929" y="107159"/>
                  <a:pt x="132161" y="107159"/>
                </a:cubicBezTo>
                <a:lnTo>
                  <a:pt x="67866" y="107159"/>
                </a:lnTo>
                <a:cubicBezTo>
                  <a:pt x="50096" y="107159"/>
                  <a:pt x="35720" y="121535"/>
                  <a:pt x="35720" y="139307"/>
                </a:cubicBezTo>
                <a:lnTo>
                  <a:pt x="35720" y="167882"/>
                </a:lnTo>
                <a:lnTo>
                  <a:pt x="35720" y="207173"/>
                </a:lnTo>
                <a:lnTo>
                  <a:pt x="28578" y="207173"/>
                </a:lnTo>
                <a:cubicBezTo>
                  <a:pt x="24649" y="207173"/>
                  <a:pt x="21435" y="203959"/>
                  <a:pt x="21435" y="200030"/>
                </a:cubicBezTo>
                <a:lnTo>
                  <a:pt x="21435" y="92873"/>
                </a:lnTo>
                <a:cubicBezTo>
                  <a:pt x="21435" y="73138"/>
                  <a:pt x="37419" y="57155"/>
                  <a:pt x="57153" y="57155"/>
                </a:cubicBezTo>
                <a:lnTo>
                  <a:pt x="71441" y="57155"/>
                </a:lnTo>
                <a:lnTo>
                  <a:pt x="128590" y="57155"/>
                </a:lnTo>
                <a:lnTo>
                  <a:pt x="142878" y="57155"/>
                </a:lnTo>
                <a:cubicBezTo>
                  <a:pt x="162612" y="57155"/>
                  <a:pt x="178596" y="73138"/>
                  <a:pt x="178596" y="92873"/>
                </a:cubicBezTo>
                <a:lnTo>
                  <a:pt x="178596" y="200030"/>
                </a:lnTo>
                <a:cubicBezTo>
                  <a:pt x="178596" y="203959"/>
                  <a:pt x="175382" y="207173"/>
                  <a:pt x="171453" y="207173"/>
                </a:cubicBezTo>
                <a:lnTo>
                  <a:pt x="164307" y="207169"/>
                </a:lnTo>
                <a:moveTo>
                  <a:pt x="57149" y="207169"/>
                </a:moveTo>
                <a:lnTo>
                  <a:pt x="57149" y="178594"/>
                </a:lnTo>
                <a:lnTo>
                  <a:pt x="142874" y="178594"/>
                </a:lnTo>
                <a:lnTo>
                  <a:pt x="142874" y="207169"/>
                </a:lnTo>
                <a:lnTo>
                  <a:pt x="57149" y="207169"/>
                </a:lnTo>
                <a:moveTo>
                  <a:pt x="64294" y="71438"/>
                </a:moveTo>
                <a:cubicBezTo>
                  <a:pt x="58355" y="71438"/>
                  <a:pt x="53579" y="76215"/>
                  <a:pt x="53579" y="82154"/>
                </a:cubicBezTo>
                <a:cubicBezTo>
                  <a:pt x="53579" y="88093"/>
                  <a:pt x="58355" y="92871"/>
                  <a:pt x="64294" y="92871"/>
                </a:cubicBezTo>
                <a:lnTo>
                  <a:pt x="135731" y="92871"/>
                </a:lnTo>
                <a:cubicBezTo>
                  <a:pt x="141670" y="92871"/>
                  <a:pt x="146446" y="88093"/>
                  <a:pt x="146446" y="82157"/>
                </a:cubicBezTo>
                <a:cubicBezTo>
                  <a:pt x="146446" y="76218"/>
                  <a:pt x="141670" y="71442"/>
                  <a:pt x="135731" y="71442"/>
                </a:cubicBezTo>
                <a:lnTo>
                  <a:pt x="64294" y="71438"/>
                </a:lnTo>
                <a:moveTo>
                  <a:pt x="142876" y="157163"/>
                </a:moveTo>
                <a:lnTo>
                  <a:pt x="57151" y="157163"/>
                </a:lnTo>
                <a:lnTo>
                  <a:pt x="57151" y="139304"/>
                </a:lnTo>
                <a:cubicBezTo>
                  <a:pt x="57151" y="133365"/>
                  <a:pt x="61928" y="128590"/>
                  <a:pt x="67866" y="128590"/>
                </a:cubicBezTo>
                <a:lnTo>
                  <a:pt x="132161" y="128590"/>
                </a:lnTo>
                <a:cubicBezTo>
                  <a:pt x="138099" y="128590"/>
                  <a:pt x="142876" y="133368"/>
                  <a:pt x="142876" y="139307"/>
                </a:cubicBezTo>
                <a:lnTo>
                  <a:pt x="142876" y="157163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5995988" y="3685496"/>
            <a:ext cx="200025" cy="228600"/>
          </a:xfrm>
          <a:custGeom>
            <a:avLst/>
            <a:gdLst/>
            <a:ahLst/>
            <a:cxnLst/>
            <a:rect l="l" t="t" r="r" b="b"/>
            <a:pathLst>
              <a:path w="200025" h="228600">
                <a:moveTo>
                  <a:pt x="0" y="39292"/>
                </a:moveTo>
                <a:cubicBezTo>
                  <a:pt x="0" y="17593"/>
                  <a:pt x="17592" y="2"/>
                  <a:pt x="39291" y="2"/>
                </a:cubicBezTo>
                <a:lnTo>
                  <a:pt x="175022" y="2"/>
                </a:lnTo>
                <a:cubicBezTo>
                  <a:pt x="188818" y="2"/>
                  <a:pt x="200025" y="11208"/>
                  <a:pt x="200025" y="25007"/>
                </a:cubicBezTo>
                <a:lnTo>
                  <a:pt x="200025" y="153594"/>
                </a:lnTo>
                <a:cubicBezTo>
                  <a:pt x="200025" y="163550"/>
                  <a:pt x="194176" y="172168"/>
                  <a:pt x="185737" y="176187"/>
                </a:cubicBezTo>
                <a:lnTo>
                  <a:pt x="185737" y="207173"/>
                </a:lnTo>
                <a:lnTo>
                  <a:pt x="189310" y="207173"/>
                </a:lnTo>
                <a:cubicBezTo>
                  <a:pt x="195248" y="207173"/>
                  <a:pt x="200025" y="211951"/>
                  <a:pt x="200025" y="217890"/>
                </a:cubicBezTo>
                <a:cubicBezTo>
                  <a:pt x="200025" y="223829"/>
                  <a:pt x="195248" y="228607"/>
                  <a:pt x="189310" y="228607"/>
                </a:cubicBezTo>
                <a:lnTo>
                  <a:pt x="35718" y="228607"/>
                </a:lnTo>
                <a:cubicBezTo>
                  <a:pt x="15984" y="228607"/>
                  <a:pt x="0" y="212623"/>
                  <a:pt x="0" y="192888"/>
                </a:cubicBezTo>
                <a:cubicBezTo>
                  <a:pt x="0" y="191683"/>
                  <a:pt x="44" y="190476"/>
                  <a:pt x="178" y="189317"/>
                </a:cubicBezTo>
                <a:lnTo>
                  <a:pt x="0" y="189317"/>
                </a:lnTo>
                <a:lnTo>
                  <a:pt x="0" y="39292"/>
                </a:lnTo>
                <a:moveTo>
                  <a:pt x="35718" y="178594"/>
                </a:moveTo>
                <a:cubicBezTo>
                  <a:pt x="27815" y="178594"/>
                  <a:pt x="21431" y="184979"/>
                  <a:pt x="21431" y="192881"/>
                </a:cubicBezTo>
                <a:cubicBezTo>
                  <a:pt x="21431" y="200784"/>
                  <a:pt x="27815" y="207169"/>
                  <a:pt x="35718" y="207169"/>
                </a:cubicBezTo>
                <a:lnTo>
                  <a:pt x="164307" y="207169"/>
                </a:lnTo>
                <a:lnTo>
                  <a:pt x="164307" y="178594"/>
                </a:lnTo>
                <a:lnTo>
                  <a:pt x="35718" y="178594"/>
                </a:lnTo>
                <a:moveTo>
                  <a:pt x="21431" y="160155"/>
                </a:moveTo>
                <a:cubicBezTo>
                  <a:pt x="25805" y="158235"/>
                  <a:pt x="30628" y="157163"/>
                  <a:pt x="35718" y="157163"/>
                </a:cubicBezTo>
                <a:lnTo>
                  <a:pt x="175022" y="157163"/>
                </a:lnTo>
                <a:cubicBezTo>
                  <a:pt x="176986" y="157163"/>
                  <a:pt x="178594" y="155555"/>
                  <a:pt x="178594" y="153592"/>
                </a:cubicBezTo>
                <a:lnTo>
                  <a:pt x="178594" y="25004"/>
                </a:lnTo>
                <a:cubicBezTo>
                  <a:pt x="178594" y="23041"/>
                  <a:pt x="176986" y="21434"/>
                  <a:pt x="175022" y="21434"/>
                </a:cubicBezTo>
                <a:lnTo>
                  <a:pt x="39291" y="21434"/>
                </a:lnTo>
                <a:cubicBezTo>
                  <a:pt x="29424" y="21434"/>
                  <a:pt x="21431" y="29425"/>
                  <a:pt x="21431" y="39294"/>
                </a:cubicBezTo>
                <a:lnTo>
                  <a:pt x="21431" y="160155"/>
                </a:lnTo>
                <a:moveTo>
                  <a:pt x="67866" y="50006"/>
                </a:moveTo>
                <a:lnTo>
                  <a:pt x="146448" y="50006"/>
                </a:lnTo>
                <a:cubicBezTo>
                  <a:pt x="152387" y="50006"/>
                  <a:pt x="157164" y="54784"/>
                  <a:pt x="157164" y="60723"/>
                </a:cubicBezTo>
                <a:cubicBezTo>
                  <a:pt x="157164" y="66662"/>
                  <a:pt x="152387" y="71440"/>
                  <a:pt x="146448" y="71440"/>
                </a:cubicBezTo>
                <a:lnTo>
                  <a:pt x="67866" y="71440"/>
                </a:lnTo>
                <a:cubicBezTo>
                  <a:pt x="61928" y="71440"/>
                  <a:pt x="57151" y="66662"/>
                  <a:pt x="57151" y="60725"/>
                </a:cubicBezTo>
                <a:cubicBezTo>
                  <a:pt x="57151" y="54786"/>
                  <a:pt x="61928" y="50011"/>
                  <a:pt x="67866" y="50011"/>
                </a:cubicBezTo>
                <a:lnTo>
                  <a:pt x="67866" y="50006"/>
                </a:lnTo>
                <a:moveTo>
                  <a:pt x="67866" y="85725"/>
                </a:moveTo>
                <a:lnTo>
                  <a:pt x="146448" y="85725"/>
                </a:lnTo>
                <a:cubicBezTo>
                  <a:pt x="152387" y="85725"/>
                  <a:pt x="157164" y="90503"/>
                  <a:pt x="157164" y="96442"/>
                </a:cubicBezTo>
                <a:cubicBezTo>
                  <a:pt x="157164" y="102381"/>
                  <a:pt x="152387" y="107159"/>
                  <a:pt x="146448" y="107159"/>
                </a:cubicBezTo>
                <a:lnTo>
                  <a:pt x="67866" y="107159"/>
                </a:lnTo>
                <a:cubicBezTo>
                  <a:pt x="61928" y="107159"/>
                  <a:pt x="57151" y="102381"/>
                  <a:pt x="57151" y="96444"/>
                </a:cubicBezTo>
                <a:cubicBezTo>
                  <a:pt x="57151" y="90505"/>
                  <a:pt x="61928" y="85730"/>
                  <a:pt x="67866" y="85730"/>
                </a:cubicBezTo>
                <a:lnTo>
                  <a:pt x="67866" y="85725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2054941" y="3685496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137206" y="92423"/>
                </a:moveTo>
                <a:cubicBezTo>
                  <a:pt x="174218" y="88361"/>
                  <a:pt x="203463" y="58668"/>
                  <a:pt x="206858" y="21431"/>
                </a:cubicBezTo>
                <a:lnTo>
                  <a:pt x="203598" y="21431"/>
                </a:lnTo>
                <a:cubicBezTo>
                  <a:pt x="169354" y="21431"/>
                  <a:pt x="140198" y="43354"/>
                  <a:pt x="129438" y="73893"/>
                </a:cubicBezTo>
                <a:cubicBezTo>
                  <a:pt x="125508" y="66392"/>
                  <a:pt x="120776" y="59338"/>
                  <a:pt x="115329" y="52864"/>
                </a:cubicBezTo>
                <a:cubicBezTo>
                  <a:pt x="132206" y="21431"/>
                  <a:pt x="165424" y="0"/>
                  <a:pt x="203598" y="0"/>
                </a:cubicBezTo>
                <a:lnTo>
                  <a:pt x="214315" y="0"/>
                </a:lnTo>
                <a:cubicBezTo>
                  <a:pt x="222217" y="0"/>
                  <a:pt x="228602" y="6385"/>
                  <a:pt x="228602" y="14288"/>
                </a:cubicBezTo>
                <a:cubicBezTo>
                  <a:pt x="228602" y="65009"/>
                  <a:pt x="190831" y="106889"/>
                  <a:pt x="141894" y="113406"/>
                </a:cubicBezTo>
                <a:cubicBezTo>
                  <a:pt x="140957" y="106173"/>
                  <a:pt x="139393" y="99164"/>
                  <a:pt x="137206" y="92377"/>
                </a:cubicBezTo>
                <a:lnTo>
                  <a:pt x="137206" y="92423"/>
                </a:lnTo>
                <a:moveTo>
                  <a:pt x="21431" y="50006"/>
                </a:moveTo>
                <a:lnTo>
                  <a:pt x="21431" y="57150"/>
                </a:lnTo>
                <a:cubicBezTo>
                  <a:pt x="21431" y="100547"/>
                  <a:pt x="56615" y="135731"/>
                  <a:pt x="100013" y="135731"/>
                </a:cubicBezTo>
                <a:lnTo>
                  <a:pt x="103586" y="135731"/>
                </a:lnTo>
                <a:lnTo>
                  <a:pt x="103586" y="128588"/>
                </a:lnTo>
                <a:lnTo>
                  <a:pt x="103586" y="128588"/>
                </a:lnTo>
                <a:cubicBezTo>
                  <a:pt x="103586" y="85190"/>
                  <a:pt x="68402" y="50006"/>
                  <a:pt x="25004" y="50006"/>
                </a:cubicBezTo>
                <a:lnTo>
                  <a:pt x="21431" y="50006"/>
                </a:lnTo>
                <a:moveTo>
                  <a:pt x="125017" y="128588"/>
                </a:moveTo>
                <a:lnTo>
                  <a:pt x="125017" y="135731"/>
                </a:lnTo>
                <a:lnTo>
                  <a:pt x="125017" y="157163"/>
                </a:lnTo>
                <a:lnTo>
                  <a:pt x="125017" y="217886"/>
                </a:lnTo>
                <a:cubicBezTo>
                  <a:pt x="125017" y="223825"/>
                  <a:pt x="120239" y="228602"/>
                  <a:pt x="114302" y="228602"/>
                </a:cubicBezTo>
                <a:cubicBezTo>
                  <a:pt x="108363" y="228602"/>
                  <a:pt x="103588" y="223825"/>
                  <a:pt x="103588" y="217888"/>
                </a:cubicBezTo>
                <a:lnTo>
                  <a:pt x="103588" y="157167"/>
                </a:lnTo>
                <a:lnTo>
                  <a:pt x="100017" y="157167"/>
                </a:lnTo>
                <a:cubicBezTo>
                  <a:pt x="44787" y="157167"/>
                  <a:pt x="5" y="112384"/>
                  <a:pt x="5" y="57155"/>
                </a:cubicBezTo>
                <a:lnTo>
                  <a:pt x="5" y="42867"/>
                </a:lnTo>
                <a:cubicBezTo>
                  <a:pt x="5" y="34964"/>
                  <a:pt x="6389" y="28580"/>
                  <a:pt x="14292" y="28580"/>
                </a:cubicBezTo>
                <a:lnTo>
                  <a:pt x="25009" y="28580"/>
                </a:lnTo>
                <a:cubicBezTo>
                  <a:pt x="80239" y="28580"/>
                  <a:pt x="125021" y="73362"/>
                  <a:pt x="125021" y="128592"/>
                </a:cubicBezTo>
                <a:lnTo>
                  <a:pt x="125017" y="128588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19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SlideSpeak</dc:creator>
  <cp:lastModifiedBy>SlideSpeak</cp:lastModifiedBy>
  <cp:revision>1</cp:revision>
  <dcterms:created xsi:type="dcterms:W3CDTF">2025-08-01T13:37:18Z</dcterms:created>
  <dcterms:modified xsi:type="dcterms:W3CDTF">2025-08-01T13:37:18Z</dcterms:modified>
</cp:coreProperties>
</file>