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7dc1782fd502ff3ba35aa4c384b0648cf142b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699b4e72bb952e6a424803ffad4d1ddc2e430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be1d4d0bb4a2563d49955524022552cd6a73d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9e35398209c926125b150f211f2871bdf3f74c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914100802ae604e09c3f8a69129889a59b296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ea59366efa427c540b85ab94fe24dd95291557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82cbdaa7cb9c37dfd228be07108397d00f64f2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691e717ca4d13e3ad8523f8fe8d67534afdbb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a79b92690e42e86aef4f0ff3c3826fb28b999f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18faf6134d7ac9fdb3b7f561184698533d9a3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8b714a5ebc2e33b163cfef04de4018b847aa40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286f4a575893e9dfab74aa62956119e9f9a07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7745d377cfef857f62b87711f33e4ec0ccb2f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36d23eb9f24b2f91aece23a8da0b5a54c4fb59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251aacbe746fe5ff73f8324c7f7ff3445f3f4b0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5fd49499b783713824191f8bf91e075d9e4d5f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 viaje a través de la ética, la ciencia y la creatividad literaria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Explorando la Creación de Historias Inspiradas en Prometeo y Frankenstein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Creating Your Own Prometheus-I…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Prometheus Myth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Mary Shelley's Frankenstein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Historical and Literary Context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Themes and Motifs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Your Own Prometheus-Inspired Story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Tips and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Science and Ethics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28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and 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 and Future Directions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Reflections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 Rubric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 and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 and Future Directions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1515" r="-101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is designed to be both engaging and interactive, encouraging deep exploration of the novel.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discussions and activities, you will connect with the themes and ideas presented in Frankenstein.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and Engaging Approach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analyze literary texts, think critically about scientific ethics.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gain the skills to create your own original stories inspired by Prometheus and Frankenstein.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lesson on creating your own Prometheus-inspired story with Mary Shelley's Frankenstein as a guide.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engaging and interactive lesson, we will explore the classic novel Frankenstein and its themes of science, ethics, and responsibility.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Frankenstein's Themes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Creating Your Own Prometheus-Inspired Story</a:t>
            </a:r>
            <a:endParaRPr lang="en-US" sz="233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Prometheus Myth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Prometheus myth is an ancient Greek story about a titan who defies the gods by stealing fire and giving it to humanity.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 of rebellion symbolizes the pursuit of knowledge and the empowerment of mankind.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Prometheus: The Titan's Defiance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the context of Frankenstein, the myth represents the dangers of unchecked ambition and the consequences of playing God.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cautionary tale about the ethical limits of scientific exploration.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Frankenstein and Prometheus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Prometheus myth has influenced literature and art, with many works referencing or reinterpreting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themes of defiance and innovation resonate across various creative disciplines.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Impact of the Myth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Prometheus myth is essential to appreciating the themes and motifs of Frankenstein.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deeper insight into the narrative's exploration of human ambition and its repercussions.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Relevance to Frankenstein's Themes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5151" r="-1251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Mary Shelley's Frankenstein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Mary Shelley's Frankenstein is a classic novel that tells the story of Victor Frankenstein and his creation.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explores themes of science, ethics, and responsibility, and raises important questions about the nature of humanity and the consequences of playing God.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Frankenstein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delves into profound themes such as the ethics of scientific discovery and the responsibilities of creators.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raises critical questions about the consequences of playing God and the essence of humanity.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and Questions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Frankenstein has had a significant impact on literature and popular culture.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continues to be widely read and studied today, influencing countless works across various media.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Impact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novel's themes, motifs, and historical context is essential to creating a compelling Prometheus-inspired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provides a foundation for exploring similar ethical and philosophical dilemmas in new narratives.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Relevance to Storytelling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and Literary Context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Frankenstein mirrors the cultural and intellectual currents of its time.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bridge between scientific exploration and literary imagination.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Reflection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and Motifs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historical and literary context of the novel is essential to appreciating its themes and motifs.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context provides insight into the novel's deeper meanings and artistic intentions.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Discoveries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has been influenced by the scientific discoveries of the 19th century, including the work of Galvanism.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explores the concept of the 'spark of life' as a central theme.</a:t>
            </a:r>
            <a:endParaRPr lang="en-US" sz="109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Romantic Era Influence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Frankenstein is a product of the Romantic era, a time of great literary and artistic innovation.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reflects the values and concerns of this era, including the emphasis on emotion, nature, and the individual.</a:t>
            </a:r>
            <a:endParaRPr lang="en-US" sz="10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and Motifs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themes and motifs of the novel is essential to creating a compelling Prometheus-inspired story.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provide a framework for exploring complex ideas and emotions.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Prometheus-Inspired Story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Relevance of Themes and Motifs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novel's themes and motifs continue to be relevant today.</a:t>
            </a:r>
            <a:endParaRPr lang="en-US" sz="1237" dirty="0"/>
          </a:p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be applied to contemporary issues in science and technology, making the story timeless.</a:t>
            </a:r>
            <a:endParaRPr lang="en-US" sz="1237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Motifs in the Novel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features several motifs, including the use of light and darkness to symbolize good and evil.</a:t>
            </a:r>
            <a:endParaRPr lang="en-US" sz="1112" dirty="0"/>
          </a:p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Nature imagery is also used to describe the monster's appearance and actions, adding depth to the narrative.</a:t>
            </a:r>
            <a:endParaRPr lang="en-US" sz="1112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Themes Explored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explores several key themes, including the dangers of unchecked ambition, the consequences of playing God, and the importance of responsibility.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themes are central to understanding the moral and philosophical questions posed by the story.</a:t>
            </a:r>
            <a:endParaRPr lang="en-US" sz="10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 novel as a starting point for your own creative writing.</a:t>
            </a:r>
            <a:endParaRPr lang="en-US" sz="1154" dirty="0"/>
          </a:p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your own ideas and concerns through its themes and motifs.</a:t>
            </a:r>
            <a:endParaRPr lang="en-US" sz="1154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Frankenstein as Inspiration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Creativity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take risks and try new things.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come from unexpected places.</a:t>
            </a:r>
            <a:endParaRPr lang="en-US" sz="1203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Leveraging Historical Context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5"/>
              </a:spcBef>
              <a:buNone/>
            </a:pPr>
            <a:r>
              <a:rPr lang="en-US" sz="11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historical and literary context of the novel.</a:t>
            </a:r>
            <a:endParaRPr lang="en-US" sz="1141" dirty="0"/>
          </a:p>
          <a:p>
            <a:pPr algn="l" marL="0" indent="0">
              <a:lnSpc>
                <a:spcPct val="90000"/>
              </a:lnSpc>
              <a:spcBef>
                <a:spcPts val="815"/>
              </a:spcBef>
              <a:buNone/>
            </a:pPr>
            <a:r>
              <a:rPr lang="en-US" sz="11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you can use this context to inform your own writing.</a:t>
            </a:r>
            <a:endParaRPr lang="en-US" sz="1141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Frankenstein's Themes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8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create your own Prometheus-inspired story, start by reading and analyzing Frankenstein, and considering its themes and motifs.</a:t>
            </a:r>
            <a:endParaRPr lang="en-US" sz="857" dirty="0"/>
          </a:p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8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you can use these themes and motifs to explore your own ideas and concerns, and use the novel as a starting point for your own creative writing.</a:t>
            </a:r>
            <a:endParaRPr lang="en-US" sz="857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91954" b="-19195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Your Own Prometheus-Inspired Story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Tips and Strategies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revise and edit your work.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require multiple drafts and revisions.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Revising and Editing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69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themes and motifs of Frankenstein.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you can use these to explore your own ideas and concerns.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Inspiration from Frankenstein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67121" y="88985"/>
                </a:moveTo>
                <a:lnTo>
                  <a:pt x="60030" y="196130"/>
                </a:lnTo>
                <a:lnTo>
                  <a:pt x="60030" y="176845"/>
                </a:lnTo>
                <a:cubicBezTo>
                  <a:pt x="60030" y="147273"/>
                  <a:pt x="71762" y="118932"/>
                  <a:pt x="92654" y="98040"/>
                </a:cubicBezTo>
                <a:lnTo>
                  <a:pt x="148262" y="42431"/>
                </a:lnTo>
                <a:cubicBezTo>
                  <a:pt x="158977" y="31717"/>
                  <a:pt x="173494" y="25716"/>
                  <a:pt x="188603" y="25716"/>
                </a:cubicBezTo>
                <a:cubicBezTo>
                  <a:pt x="203710" y="25716"/>
                  <a:pt x="218230" y="31717"/>
                  <a:pt x="228945" y="42431"/>
                </a:cubicBezTo>
                <a:lnTo>
                  <a:pt x="231891" y="45377"/>
                </a:lnTo>
                <a:cubicBezTo>
                  <a:pt x="242606" y="56092"/>
                  <a:pt x="248605" y="70610"/>
                  <a:pt x="248605" y="85718"/>
                </a:cubicBezTo>
                <a:cubicBezTo>
                  <a:pt x="248605" y="94719"/>
                  <a:pt x="246463" y="103558"/>
                  <a:pt x="242499" y="111434"/>
                </a:cubicBezTo>
                <a:lnTo>
                  <a:pt x="181103" y="111434"/>
                </a:lnTo>
                <a:lnTo>
                  <a:pt x="185336" y="107203"/>
                </a:lnTo>
                <a:cubicBezTo>
                  <a:pt x="190373" y="102168"/>
                  <a:pt x="190373" y="94023"/>
                  <a:pt x="185336" y="89042"/>
                </a:cubicBezTo>
                <a:cubicBezTo>
                  <a:pt x="180299" y="84059"/>
                  <a:pt x="172158" y="84007"/>
                  <a:pt x="167176" y="89042"/>
                </a:cubicBezTo>
                <a:lnTo>
                  <a:pt x="167121" y="88985"/>
                </a:lnTo>
                <a:moveTo>
                  <a:pt x="155334" y="137148"/>
                </a:moveTo>
                <a:lnTo>
                  <a:pt x="220800" y="137148"/>
                </a:lnTo>
                <a:lnTo>
                  <a:pt x="195085" y="162864"/>
                </a:lnTo>
                <a:lnTo>
                  <a:pt x="129619" y="162864"/>
                </a:lnTo>
                <a:lnTo>
                  <a:pt x="155334" y="137148"/>
                </a:lnTo>
                <a:moveTo>
                  <a:pt x="168674" y="188577"/>
                </a:moveTo>
                <a:cubicBezTo>
                  <a:pt x="148744" y="205131"/>
                  <a:pt x="123565" y="214293"/>
                  <a:pt x="97477" y="214293"/>
                </a:cubicBezTo>
                <a:lnTo>
                  <a:pt x="78189" y="214293"/>
                </a:lnTo>
                <a:lnTo>
                  <a:pt x="103904" y="188577"/>
                </a:lnTo>
                <a:lnTo>
                  <a:pt x="168674" y="188577"/>
                </a:lnTo>
                <a:moveTo>
                  <a:pt x="34315" y="176790"/>
                </a:moveTo>
                <a:lnTo>
                  <a:pt x="34315" y="221791"/>
                </a:lnTo>
                <a:lnTo>
                  <a:pt x="3777" y="252329"/>
                </a:lnTo>
                <a:cubicBezTo>
                  <a:pt x="-1259" y="257364"/>
                  <a:pt x="-1259" y="265509"/>
                  <a:pt x="3777" y="270489"/>
                </a:cubicBezTo>
                <a:cubicBezTo>
                  <a:pt x="8814" y="275472"/>
                  <a:pt x="16956" y="275524"/>
                  <a:pt x="21937" y="270489"/>
                </a:cubicBezTo>
                <a:lnTo>
                  <a:pt x="52475" y="239952"/>
                </a:lnTo>
                <a:lnTo>
                  <a:pt x="97477" y="239952"/>
                </a:lnTo>
                <a:cubicBezTo>
                  <a:pt x="133852" y="239952"/>
                  <a:pt x="168729" y="225488"/>
                  <a:pt x="194443" y="199772"/>
                </a:cubicBezTo>
                <a:lnTo>
                  <a:pt x="250051" y="144270"/>
                </a:lnTo>
                <a:cubicBezTo>
                  <a:pt x="265588" y="128734"/>
                  <a:pt x="274320" y="107680"/>
                  <a:pt x="274320" y="85716"/>
                </a:cubicBezTo>
                <a:cubicBezTo>
                  <a:pt x="274320" y="63751"/>
                  <a:pt x="265588" y="42697"/>
                  <a:pt x="250051" y="27161"/>
                </a:cubicBezTo>
                <a:lnTo>
                  <a:pt x="247105" y="24216"/>
                </a:lnTo>
                <a:cubicBezTo>
                  <a:pt x="231622" y="8735"/>
                  <a:pt x="210568" y="0"/>
                  <a:pt x="188603" y="0"/>
                </a:cubicBezTo>
                <a:cubicBezTo>
                  <a:pt x="166638" y="0"/>
                  <a:pt x="145584" y="8732"/>
                  <a:pt x="130047" y="24268"/>
                </a:cubicBezTo>
                <a:lnTo>
                  <a:pt x="74492" y="79822"/>
                </a:lnTo>
                <a:cubicBezTo>
                  <a:pt x="48777" y="105538"/>
                  <a:pt x="34312" y="140414"/>
                  <a:pt x="34312" y="176790"/>
                </a:cubicBezTo>
                <a:lnTo>
                  <a:pt x="34315" y="1767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descriptive language and imagery to bring your story to life.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using symbolism and motifs to add depth and complexity to your writing.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Descriptive Language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6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by brainstorming ideas and developing a plot outline for your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you organize your thoughts and create a strong foundation for your narrative.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Brainstorming and Plot Development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0102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Development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experiment with different character types and traits – the most compelling characters often come from unexpected places.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Well-developed characters are essential to any compelling story, and should have clear motivations, traits, and backstories.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Experimenting with Character Traits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characters in Frankenstein, and think about how you can use these characters as inspiration for your own writing.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relationships between characters, and consider how you can use these relationships to explore themes and motifs.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Frankenstein as Inspiration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relationships between characters, and consider how you can use these relationships to explore themes and motifs.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experiment with different character types and traits – the most compelling characters often come from unexpected places.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Relationships Between Characters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Well-developed characters are essential to any compelling story, and should have clear motivations, traits, and backstories.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characters in Frankenstein, and think about how you can use these characters as inspiration for your own writing.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Well-Developed Characters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5632" r="-1156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Structure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clear and compelling plot structure is essential to any story, and should include a clear exposition, rising action, climax, falling action, and resolution.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work together to create a cohesive and engaging narrative.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Elements of Plot Structure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plot structure of Frankenstein, and think about how you can use this structure as inspiration for your own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classic works can provide valuable insights into effective storytelling techniques.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from Frankenstein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use of plot twists and turns, and consider how you can use these to add surprise and complexity to your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Unexpected developments can keep readers engaged and invested in the narrative.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Complexity with Plot Twists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experiment with different plot structures and techniques – the most compelling stories often come from unexpected places.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Innovation in storytelling can lead to unique and memorable narratives.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Experimenting with Plot Techniques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274" r="-102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Science and Ethics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Frankenstein raises important questions about the ethics of scientific discovery and the responsible use of science and technology.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challenges readers to think critically about the moral responsibilities of scientists and innovators.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Ethics in Scientific Discovery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scientific concepts and theories that underpin the novel, including the principles of galvanism and the concept of the 'spark of life'.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ideas reflect the scientific curiosity and experimentation of the era in which the novel was written.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Foundations in Frankenstein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implications of scientific discovery for contemporary issues in science and technology.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reflections can help inform your own writing and understanding of modern scientific challenges.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Implications of Science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explore the complexities and nuances of scientific ethics.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come from unexpected places, offering rich opportunities for discussion and analysis.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Scientific Ethics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process of creating your own story allows for a deeper understanding of the novel's themes.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experimentation and innovation, leading to unique and unexpected narratives.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Unleashing Creativity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the analysis of Frankenstein as a foundation, you can create a compelling and original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take risks and try new things – the most compelling stories often come from unexpected places.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Compelling Stories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your own Prometheus-inspired story with Mary Shelley's Frankenstein as a guide is a fun and engaging way to explore the themes and motifs of the novel.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analyzing the novel and its historical and literary context, you can find inspiration for your own creative writing.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Through Creative Writing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027" r="-1100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the themes and motifs of Frankenstein can inspire your story.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these elements to delve into your own ideas and concerns.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Motifs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Revision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revise and edit your work.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require multiple drafts and revisions.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 and Imagery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descriptive language and imagery to bring your story to life.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using symbolism and motifs to add depth and complexity.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Assessment Criteria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story will be assessed on its creativity, coherence, and overall quality.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themes and motifs of Frankenstein, and think about how you can use these to explore your own ideas and concerns.</a:t>
            </a:r>
            <a:endParaRPr lang="en-US" sz="10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41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experiment with different forms and styles.</a:t>
            </a:r>
            <a:endParaRPr lang="en-US" sz="1412" dirty="0"/>
          </a:p>
          <a:p>
            <a:pPr algn="l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41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emerge from unexpected places and creative risks.</a:t>
            </a:r>
            <a:endParaRPr lang="en-US" sz="1412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Experimentation in Storytelling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Motifs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your story as a starting point for further exploration of the themes and motifs of Frankenstein.</a:t>
            </a:r>
            <a:endParaRPr lang="en-US" sz="1237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these themes can help you delve into your own ideas and concerns.</a:t>
            </a:r>
            <a:endParaRPr lang="en-US" sz="1237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Implications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implications of your story for contemporary issues in science and technology.</a:t>
            </a:r>
            <a:endParaRPr lang="en-US" sz="1288" dirty="0"/>
          </a:p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these implications to inform your own writing and make it relevant to modern discussions.</a:t>
            </a:r>
            <a:endParaRPr lang="en-US" sz="1288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Your Story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9"/>
              </a:spcBef>
              <a:buNone/>
            </a:pPr>
            <a:r>
              <a:rPr lang="en-US" sz="131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adapting your story into a different medium, such as a screenplay or graphic novel.</a:t>
            </a:r>
            <a:endParaRPr lang="en-US" sz="1311" dirty="0"/>
          </a:p>
          <a:p>
            <a:pPr algn="l" marL="0" indent="0">
              <a:lnSpc>
                <a:spcPct val="90000"/>
              </a:lnSpc>
              <a:spcBef>
                <a:spcPts val="819"/>
              </a:spcBef>
              <a:buNone/>
            </a:pPr>
            <a:r>
              <a:rPr lang="en-US" sz="131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you to explore new ways of storytelling and reach different audiences.</a:t>
            </a:r>
            <a:endParaRPr lang="en-US" sz="13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References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reflects the scientific curiosity and advancements of its time.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lens to examine the ethical implications of scientific progress.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 in Frankenstein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25361"/>
            <a:ext cx="274320" cy="219490"/>
          </a:xfrm>
          <a:custGeom>
            <a:avLst/>
            <a:gdLst/>
            <a:ahLst/>
            <a:cxnLst/>
            <a:rect l="l" t="t" r="r" b="b"/>
            <a:pathLst>
              <a:path w="274320" h="219490">
                <a:moveTo>
                  <a:pt x="75021" y="166933"/>
                </a:moveTo>
                <a:lnTo>
                  <a:pt x="96026" y="132809"/>
                </a:lnTo>
                <a:lnTo>
                  <a:pt x="96026" y="20577"/>
                </a:lnTo>
                <a:lnTo>
                  <a:pt x="99455" y="20577"/>
                </a:lnTo>
                <a:cubicBezTo>
                  <a:pt x="105155" y="20577"/>
                  <a:pt x="109744" y="15990"/>
                  <a:pt x="109744" y="10290"/>
                </a:cubicBezTo>
                <a:cubicBezTo>
                  <a:pt x="109744" y="4587"/>
                  <a:pt x="105158" y="2"/>
                  <a:pt x="99455" y="2"/>
                </a:cubicBezTo>
                <a:lnTo>
                  <a:pt x="96026" y="2"/>
                </a:lnTo>
                <a:lnTo>
                  <a:pt x="75449" y="2"/>
                </a:lnTo>
                <a:lnTo>
                  <a:pt x="34295" y="2"/>
                </a:lnTo>
                <a:lnTo>
                  <a:pt x="13719" y="2"/>
                </a:lnTo>
                <a:lnTo>
                  <a:pt x="10290" y="2"/>
                </a:lnTo>
                <a:cubicBezTo>
                  <a:pt x="4589" y="2"/>
                  <a:pt x="0" y="4590"/>
                  <a:pt x="0" y="10292"/>
                </a:cubicBezTo>
                <a:cubicBezTo>
                  <a:pt x="0" y="15994"/>
                  <a:pt x="4587" y="20582"/>
                  <a:pt x="10290" y="20582"/>
                </a:cubicBezTo>
                <a:lnTo>
                  <a:pt x="13719" y="20582"/>
                </a:lnTo>
                <a:lnTo>
                  <a:pt x="13719" y="150904"/>
                </a:lnTo>
                <a:cubicBezTo>
                  <a:pt x="13719" y="173626"/>
                  <a:pt x="32153" y="192058"/>
                  <a:pt x="54872" y="192058"/>
                </a:cubicBezTo>
                <a:cubicBezTo>
                  <a:pt x="59673" y="192058"/>
                  <a:pt x="64303" y="191244"/>
                  <a:pt x="68591" y="189701"/>
                </a:cubicBezTo>
                <a:cubicBezTo>
                  <a:pt x="68591" y="181685"/>
                  <a:pt x="70821" y="173797"/>
                  <a:pt x="75021" y="166938"/>
                </a:cubicBezTo>
                <a:lnTo>
                  <a:pt x="75021" y="166933"/>
                </a:lnTo>
                <a:moveTo>
                  <a:pt x="34296" y="20577"/>
                </a:moveTo>
                <a:lnTo>
                  <a:pt x="75449" y="20577"/>
                </a:lnTo>
                <a:lnTo>
                  <a:pt x="75449" y="68591"/>
                </a:lnTo>
                <a:lnTo>
                  <a:pt x="34296" y="68591"/>
                </a:lnTo>
                <a:lnTo>
                  <a:pt x="34296" y="20577"/>
                </a:lnTo>
                <a:moveTo>
                  <a:pt x="34296" y="89168"/>
                </a:moveTo>
                <a:lnTo>
                  <a:pt x="75449" y="89168"/>
                </a:lnTo>
                <a:lnTo>
                  <a:pt x="75449" y="150900"/>
                </a:lnTo>
                <a:cubicBezTo>
                  <a:pt x="75449" y="162260"/>
                  <a:pt x="66232" y="171477"/>
                  <a:pt x="54872" y="171477"/>
                </a:cubicBezTo>
                <a:cubicBezTo>
                  <a:pt x="43513" y="171477"/>
                  <a:pt x="34296" y="162260"/>
                  <a:pt x="34296" y="150900"/>
                </a:cubicBezTo>
                <a:lnTo>
                  <a:pt x="34296" y="89168"/>
                </a:lnTo>
                <a:moveTo>
                  <a:pt x="133753" y="0"/>
                </a:moveTo>
                <a:cubicBezTo>
                  <a:pt x="128053" y="0"/>
                  <a:pt x="123463" y="4587"/>
                  <a:pt x="123463" y="10290"/>
                </a:cubicBezTo>
                <a:cubicBezTo>
                  <a:pt x="123463" y="15992"/>
                  <a:pt x="128050" y="20579"/>
                  <a:pt x="133753" y="20579"/>
                </a:cubicBezTo>
                <a:lnTo>
                  <a:pt x="137182" y="20579"/>
                </a:lnTo>
                <a:lnTo>
                  <a:pt x="137182" y="93114"/>
                </a:lnTo>
                <a:lnTo>
                  <a:pt x="86597" y="175294"/>
                </a:lnTo>
                <a:cubicBezTo>
                  <a:pt x="83769" y="179881"/>
                  <a:pt x="82310" y="185111"/>
                  <a:pt x="82310" y="190513"/>
                </a:cubicBezTo>
                <a:cubicBezTo>
                  <a:pt x="82310" y="206547"/>
                  <a:pt x="95299" y="219492"/>
                  <a:pt x="111289" y="219492"/>
                </a:cubicBezTo>
                <a:lnTo>
                  <a:pt x="245341" y="219492"/>
                </a:lnTo>
                <a:cubicBezTo>
                  <a:pt x="261375" y="219492"/>
                  <a:pt x="274320" y="206503"/>
                  <a:pt x="274320" y="190513"/>
                </a:cubicBezTo>
                <a:cubicBezTo>
                  <a:pt x="274320" y="185155"/>
                  <a:pt x="272819" y="179881"/>
                  <a:pt x="270032" y="175294"/>
                </a:cubicBezTo>
                <a:lnTo>
                  <a:pt x="219489" y="93114"/>
                </a:lnTo>
                <a:lnTo>
                  <a:pt x="219489" y="20579"/>
                </a:lnTo>
                <a:lnTo>
                  <a:pt x="222918" y="20579"/>
                </a:lnTo>
                <a:cubicBezTo>
                  <a:pt x="228618" y="20579"/>
                  <a:pt x="233208" y="15992"/>
                  <a:pt x="233208" y="10292"/>
                </a:cubicBezTo>
                <a:cubicBezTo>
                  <a:pt x="233208" y="4590"/>
                  <a:pt x="228621" y="4"/>
                  <a:pt x="222918" y="4"/>
                </a:cubicBezTo>
                <a:lnTo>
                  <a:pt x="133753" y="0"/>
                </a:lnTo>
                <a:moveTo>
                  <a:pt x="198912" y="20577"/>
                </a:moveTo>
                <a:lnTo>
                  <a:pt x="198912" y="96027"/>
                </a:lnTo>
                <a:cubicBezTo>
                  <a:pt x="198912" y="97912"/>
                  <a:pt x="199428" y="99800"/>
                  <a:pt x="200457" y="101429"/>
                </a:cubicBezTo>
                <a:lnTo>
                  <a:pt x="222449" y="137181"/>
                </a:lnTo>
                <a:lnTo>
                  <a:pt x="134225" y="137181"/>
                </a:lnTo>
                <a:lnTo>
                  <a:pt x="156217" y="101429"/>
                </a:lnTo>
                <a:cubicBezTo>
                  <a:pt x="157202" y="99800"/>
                  <a:pt x="157761" y="97956"/>
                  <a:pt x="157761" y="96027"/>
                </a:cubicBezTo>
                <a:lnTo>
                  <a:pt x="157761" y="20577"/>
                </a:lnTo>
                <a:lnTo>
                  <a:pt x="198912" y="20577"/>
                </a:lnTo>
                <a:moveTo>
                  <a:pt x="104129" y="186095"/>
                </a:moveTo>
                <a:lnTo>
                  <a:pt x="121576" y="157759"/>
                </a:lnTo>
                <a:lnTo>
                  <a:pt x="235136" y="157759"/>
                </a:lnTo>
                <a:lnTo>
                  <a:pt x="252542" y="186095"/>
                </a:lnTo>
                <a:cubicBezTo>
                  <a:pt x="253357" y="187423"/>
                  <a:pt x="253784" y="188968"/>
                  <a:pt x="253784" y="190511"/>
                </a:cubicBezTo>
                <a:cubicBezTo>
                  <a:pt x="253784" y="195140"/>
                  <a:pt x="250012" y="198913"/>
                  <a:pt x="245382" y="198913"/>
                </a:cubicBezTo>
                <a:lnTo>
                  <a:pt x="111330" y="198913"/>
                </a:lnTo>
                <a:cubicBezTo>
                  <a:pt x="106658" y="198913"/>
                  <a:pt x="102928" y="195140"/>
                  <a:pt x="102928" y="190511"/>
                </a:cubicBezTo>
                <a:cubicBezTo>
                  <a:pt x="102928" y="188968"/>
                  <a:pt x="103356" y="187425"/>
                  <a:pt x="104170" y="186095"/>
                </a:cubicBezTo>
                <a:lnTo>
                  <a:pt x="104129" y="186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seek out additional resources and references.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come from unexpected places.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Value of Additional References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using online resources and references to inform your writing, such as articles and websites on the history of science and technology.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provide valuable insights and context for your work.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 for Writing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Mary Shelley's Frankenstein is a classic novel that explores themes of science, ethics, and responsibility.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novel has been influenced by the scientific discoveries of the 19th century, including the work of Galvanism and the concept of the 'spark of life'.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of Themes in Frankenstein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5010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Creativity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come from unexpected places.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Taking risks in your creative process can lead to extraordinary results.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Original Stories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analysis as inspiration, you can create a compelling and original story.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take risks and try new things to make your story unique.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Motifs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your own Prometheus-inspired story with Mary Shelley's Frankenstein as a guide is a fun and engaging way to explore the themes and motifs of the novel.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analyzing the novel and its historical and literary context, you can gain inspiration for your own creative writing.</a:t>
            </a:r>
            <a:endParaRPr lang="en-US" sz="9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the themes and motifs of Frankenstein can inspire your narrative.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these elements to delve into your personal ideas and concerns.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Thematic Exploration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5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revise and edit your work.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require multiple drafts and revisions.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Revision Importance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73" y="163140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descriptive language and imagery to bring your story to life.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using symbolism and motifs to add depth and complexity.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Techniques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28092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22828" y="118646"/>
                </a:moveTo>
                <a:lnTo>
                  <a:pt x="80039" y="261507"/>
                </a:lnTo>
                <a:lnTo>
                  <a:pt x="80039" y="235793"/>
                </a:lnTo>
                <a:cubicBezTo>
                  <a:pt x="80039" y="196364"/>
                  <a:pt x="95683" y="158577"/>
                  <a:pt x="123539" y="130720"/>
                </a:cubicBezTo>
                <a:lnTo>
                  <a:pt x="197682" y="56575"/>
                </a:lnTo>
                <a:cubicBezTo>
                  <a:pt x="211969" y="42289"/>
                  <a:pt x="231325" y="34288"/>
                  <a:pt x="251471" y="34288"/>
                </a:cubicBezTo>
                <a:cubicBezTo>
                  <a:pt x="271613" y="34288"/>
                  <a:pt x="290973" y="42289"/>
                  <a:pt x="305259" y="56575"/>
                </a:cubicBezTo>
                <a:lnTo>
                  <a:pt x="309188" y="60502"/>
                </a:lnTo>
                <a:cubicBezTo>
                  <a:pt x="323474" y="74789"/>
                  <a:pt x="331474" y="94147"/>
                  <a:pt x="331474" y="114291"/>
                </a:cubicBezTo>
                <a:cubicBezTo>
                  <a:pt x="331474" y="126292"/>
                  <a:pt x="328617" y="138078"/>
                  <a:pt x="323332" y="148579"/>
                </a:cubicBezTo>
                <a:lnTo>
                  <a:pt x="241471" y="148579"/>
                </a:lnTo>
                <a:lnTo>
                  <a:pt x="247115" y="142937"/>
                </a:lnTo>
                <a:cubicBezTo>
                  <a:pt x="253830" y="136224"/>
                  <a:pt x="253830" y="125363"/>
                  <a:pt x="247115" y="118723"/>
                </a:cubicBezTo>
                <a:cubicBezTo>
                  <a:pt x="240399" y="112079"/>
                  <a:pt x="229544" y="112010"/>
                  <a:pt x="222901" y="118723"/>
                </a:cubicBezTo>
                <a:lnTo>
                  <a:pt x="222828" y="118646"/>
                </a:lnTo>
                <a:moveTo>
                  <a:pt x="207112" y="182864"/>
                </a:moveTo>
                <a:lnTo>
                  <a:pt x="294400" y="182864"/>
                </a:lnTo>
                <a:lnTo>
                  <a:pt x="260114" y="217152"/>
                </a:lnTo>
                <a:lnTo>
                  <a:pt x="172825" y="217152"/>
                </a:lnTo>
                <a:lnTo>
                  <a:pt x="207112" y="182864"/>
                </a:lnTo>
                <a:moveTo>
                  <a:pt x="224898" y="251436"/>
                </a:moveTo>
                <a:cubicBezTo>
                  <a:pt x="198326" y="273508"/>
                  <a:pt x="164753" y="285724"/>
                  <a:pt x="129969" y="285724"/>
                </a:cubicBezTo>
                <a:lnTo>
                  <a:pt x="104253" y="285724"/>
                </a:lnTo>
                <a:lnTo>
                  <a:pt x="138539" y="251436"/>
                </a:lnTo>
                <a:lnTo>
                  <a:pt x="224898" y="251436"/>
                </a:lnTo>
                <a:moveTo>
                  <a:pt x="45753" y="235720"/>
                </a:moveTo>
                <a:lnTo>
                  <a:pt x="45753" y="295722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69966" y="319936"/>
                </a:lnTo>
                <a:lnTo>
                  <a:pt x="129969" y="319936"/>
                </a:lnTo>
                <a:cubicBezTo>
                  <a:pt x="178469" y="319936"/>
                  <a:pt x="224972" y="300651"/>
                  <a:pt x="259258" y="266363"/>
                </a:cubicBezTo>
                <a:lnTo>
                  <a:pt x="333401" y="192360"/>
                </a:lnTo>
                <a:cubicBezTo>
                  <a:pt x="354118" y="171645"/>
                  <a:pt x="365760" y="143573"/>
                  <a:pt x="365760" y="114288"/>
                </a:cubicBezTo>
                <a:cubicBezTo>
                  <a:pt x="365760" y="85002"/>
                  <a:pt x="354118" y="56930"/>
                  <a:pt x="333401" y="36215"/>
                </a:cubicBezTo>
                <a:lnTo>
                  <a:pt x="329473" y="32288"/>
                </a:lnTo>
                <a:cubicBezTo>
                  <a:pt x="308829" y="11646"/>
                  <a:pt x="280757" y="0"/>
                  <a:pt x="251471" y="0"/>
                </a:cubicBezTo>
                <a:cubicBezTo>
                  <a:pt x="222185" y="0"/>
                  <a:pt x="194112" y="11643"/>
                  <a:pt x="173396" y="32357"/>
                </a:cubicBezTo>
                <a:lnTo>
                  <a:pt x="99322" y="106429"/>
                </a:lnTo>
                <a:cubicBezTo>
                  <a:pt x="65036" y="140718"/>
                  <a:pt x="45749" y="187219"/>
                  <a:pt x="45749" y="235720"/>
                </a:cubicBezTo>
                <a:lnTo>
                  <a:pt x="45753" y="2357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final story will be assessed on its creativity, coherence, and overall quality.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themes and motifs of Frankenstein, and think about how you can use these to explore your own ideas and concerns.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Criteria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4521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64736"/>
            <a:ext cx="274320" cy="243844"/>
          </a:xfrm>
          <a:custGeom>
            <a:avLst/>
            <a:gdLst/>
            <a:ahLst/>
            <a:cxnLst/>
            <a:rect l="l" t="t" r="r" b="b"/>
            <a:pathLst>
              <a:path w="274320" h="243844">
                <a:moveTo>
                  <a:pt x="132398" y="104541"/>
                </a:moveTo>
                <a:lnTo>
                  <a:pt x="169782" y="141927"/>
                </a:lnTo>
                <a:lnTo>
                  <a:pt x="249886" y="35058"/>
                </a:lnTo>
                <a:cubicBezTo>
                  <a:pt x="252171" y="32009"/>
                  <a:pt x="251839" y="27771"/>
                  <a:pt x="249173" y="25104"/>
                </a:cubicBezTo>
                <a:cubicBezTo>
                  <a:pt x="246507" y="22436"/>
                  <a:pt x="242268" y="22104"/>
                  <a:pt x="239221" y="24389"/>
                </a:cubicBezTo>
                <a:lnTo>
                  <a:pt x="132398" y="104541"/>
                </a:lnTo>
                <a:moveTo>
                  <a:pt x="94821" y="153166"/>
                </a:moveTo>
                <a:cubicBezTo>
                  <a:pt x="92487" y="152690"/>
                  <a:pt x="90106" y="152405"/>
                  <a:pt x="87629" y="152405"/>
                </a:cubicBezTo>
                <a:cubicBezTo>
                  <a:pt x="68673" y="152405"/>
                  <a:pt x="53339" y="167740"/>
                  <a:pt x="53339" y="186695"/>
                </a:cubicBezTo>
                <a:cubicBezTo>
                  <a:pt x="53339" y="188504"/>
                  <a:pt x="53481" y="190267"/>
                  <a:pt x="53720" y="191981"/>
                </a:cubicBezTo>
                <a:cubicBezTo>
                  <a:pt x="55292" y="202174"/>
                  <a:pt x="52672" y="212508"/>
                  <a:pt x="47147" y="220557"/>
                </a:cubicBezTo>
                <a:lnTo>
                  <a:pt x="46813" y="220986"/>
                </a:lnTo>
                <a:lnTo>
                  <a:pt x="87579" y="220986"/>
                </a:lnTo>
                <a:cubicBezTo>
                  <a:pt x="106535" y="220986"/>
                  <a:pt x="121869" y="205651"/>
                  <a:pt x="121869" y="186697"/>
                </a:cubicBezTo>
                <a:cubicBezTo>
                  <a:pt x="121869" y="184220"/>
                  <a:pt x="121631" y="181840"/>
                  <a:pt x="121107" y="179506"/>
                </a:cubicBezTo>
                <a:lnTo>
                  <a:pt x="94723" y="153122"/>
                </a:lnTo>
                <a:lnTo>
                  <a:pt x="94821" y="153166"/>
                </a:lnTo>
                <a:moveTo>
                  <a:pt x="182881" y="162549"/>
                </a:moveTo>
                <a:cubicBezTo>
                  <a:pt x="173784" y="174693"/>
                  <a:pt x="159734" y="182122"/>
                  <a:pt x="144638" y="182837"/>
                </a:cubicBezTo>
                <a:cubicBezTo>
                  <a:pt x="144734" y="184122"/>
                  <a:pt x="144781" y="185409"/>
                  <a:pt x="144781" y="186695"/>
                </a:cubicBezTo>
                <a:cubicBezTo>
                  <a:pt x="144781" y="218270"/>
                  <a:pt x="119206" y="243844"/>
                  <a:pt x="87632" y="243844"/>
                </a:cubicBezTo>
                <a:lnTo>
                  <a:pt x="15241" y="243844"/>
                </a:lnTo>
                <a:cubicBezTo>
                  <a:pt x="6812" y="243844"/>
                  <a:pt x="0" y="237034"/>
                  <a:pt x="0" y="228604"/>
                </a:cubicBezTo>
                <a:cubicBezTo>
                  <a:pt x="0" y="220174"/>
                  <a:pt x="6811" y="213364"/>
                  <a:pt x="15241" y="213364"/>
                </a:cubicBezTo>
                <a:lnTo>
                  <a:pt x="18100" y="213364"/>
                </a:lnTo>
                <a:cubicBezTo>
                  <a:pt x="26719" y="213364"/>
                  <a:pt x="32436" y="203934"/>
                  <a:pt x="31149" y="195456"/>
                </a:cubicBezTo>
                <a:cubicBezTo>
                  <a:pt x="30721" y="192598"/>
                  <a:pt x="30483" y="189694"/>
                  <a:pt x="30483" y="186692"/>
                </a:cubicBezTo>
                <a:cubicBezTo>
                  <a:pt x="30483" y="155117"/>
                  <a:pt x="56057" y="129542"/>
                  <a:pt x="87632" y="129542"/>
                </a:cubicBezTo>
                <a:cubicBezTo>
                  <a:pt x="88918" y="129542"/>
                  <a:pt x="90205" y="129591"/>
                  <a:pt x="91489" y="129686"/>
                </a:cubicBezTo>
                <a:cubicBezTo>
                  <a:pt x="92202" y="114590"/>
                  <a:pt x="99584" y="100588"/>
                  <a:pt x="111728" y="91444"/>
                </a:cubicBezTo>
                <a:lnTo>
                  <a:pt x="225505" y="6101"/>
                </a:lnTo>
                <a:cubicBezTo>
                  <a:pt x="237649" y="-2994"/>
                  <a:pt x="254605" y="-1805"/>
                  <a:pt x="265366" y="8910"/>
                </a:cubicBezTo>
                <a:cubicBezTo>
                  <a:pt x="276131" y="19625"/>
                  <a:pt x="277321" y="36628"/>
                  <a:pt x="268225" y="48771"/>
                </a:cubicBezTo>
                <a:lnTo>
                  <a:pt x="182881" y="16254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8662" y="2894290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039" r="-1110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Future Directions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experiment with different forms and styles.</a:t>
            </a:r>
            <a:endParaRPr lang="en-US" sz="1237" dirty="0"/>
          </a:p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that the most compelling stories often come from unexpected places and approaches.</a:t>
            </a:r>
            <a:endParaRPr lang="en-US" sz="1237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Experimenting with Creativity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Critical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your story as a way to develop your critical thinking and analytical skills.</a:t>
            </a:r>
            <a:endParaRPr lang="en-US" sz="1352" dirty="0"/>
          </a:p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how these skills can be applied to other areas of your life and decision-making.</a:t>
            </a:r>
            <a:endParaRPr lang="en-US" sz="135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Implications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1"/>
              </a:spcBef>
              <a:buNone/>
            </a:pPr>
            <a:r>
              <a:rPr lang="en-US" sz="12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implications of your story for contemporary issues in science and technology.</a:t>
            </a:r>
            <a:endParaRPr lang="en-US" sz="1290" dirty="0"/>
          </a:p>
          <a:p>
            <a:pPr algn="l" marL="0" indent="0">
              <a:lnSpc>
                <a:spcPct val="90000"/>
              </a:lnSpc>
              <a:spcBef>
                <a:spcPts val="921"/>
              </a:spcBef>
              <a:buNone/>
            </a:pPr>
            <a:r>
              <a:rPr lang="en-US" sz="12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you can use these implications to inform your own writing and perspective.</a:t>
            </a:r>
            <a:endParaRPr lang="en-US" sz="129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Motifs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1"/>
              </a:spcBef>
              <a:buNone/>
            </a:pPr>
            <a:r>
              <a:rPr lang="en-US" sz="110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using your story as a starting point for further exploration of the themes and motifs of Frankenstein.</a:t>
            </a:r>
            <a:endParaRPr lang="en-US" sz="1108" dirty="0"/>
          </a:p>
          <a:p>
            <a:pPr algn="l" marL="0" indent="0">
              <a:lnSpc>
                <a:spcPct val="90000"/>
              </a:lnSpc>
              <a:spcBef>
                <a:spcPts val="791"/>
              </a:spcBef>
              <a:buNone/>
            </a:pPr>
            <a:r>
              <a:rPr lang="en-US" sz="110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these elements can deepen your understanding of the novel and its relevance.</a:t>
            </a:r>
            <a:endParaRPr lang="en-US" sz="1108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come from unexpected places.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Taking risks in your creative process can lead to surprising and rewarding results.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Creativity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analysis as inspiration, you can create a compelling and original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take risks and try new things to make your story unique.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Original Stories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your own Prometheus-inspired story with Mary Shelley's Frankenstein as a guide is a fun and engaging way to explore the themes and motifs of the novel.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analyzing the novel and its historical and literary context, you can gain inspiration for your own creative writing.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Motifs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8572" r="-1285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Reflections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continue exploring and learning – the most compelling stories often come from unexpected places.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 moment to reflect on what you have learned throughout this lesson.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Lifelong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Beyond the Lesson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12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you can apply the skills and knowledge you have gained to other areas of your life.</a:t>
            </a:r>
            <a:endParaRPr lang="en-US" sz="1121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12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implications of the novel and its themes for contemporary issues in science and technology.</a:t>
            </a:r>
            <a:endParaRPr lang="en-US" sz="1121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Novel Themes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implications of the novel and its themes for contemporary issues in science and technology.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continue exploring and learning – the most compelling stories often come from unexpected places.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Lessons Learned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7"/>
              </a:spcBef>
              <a:buNone/>
            </a:pPr>
            <a:r>
              <a:rPr lang="en-US" sz="125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 moment to reflect on what you have learned throughout this lesson.</a:t>
            </a:r>
            <a:endParaRPr lang="en-US" sz="1256" dirty="0"/>
          </a:p>
          <a:p>
            <a:pPr algn="l" marL="0" indent="0">
              <a:lnSpc>
                <a:spcPct val="90000"/>
              </a:lnSpc>
              <a:spcBef>
                <a:spcPts val="897"/>
              </a:spcBef>
              <a:buNone/>
            </a:pPr>
            <a:r>
              <a:rPr lang="en-US" sz="125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you can apply the skills and knowledge you have gained to other areas of your life.</a:t>
            </a:r>
            <a:endParaRPr lang="en-US" sz="1256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 Rubric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Creativity and Coherence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25"/>
              </a:spcBef>
              <a:buNone/>
            </a:pPr>
            <a:r>
              <a:rPr lang="en-US" sz="115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story will be assessed on its creativity, coherence, and overall quality.</a:t>
            </a:r>
            <a:endParaRPr lang="en-US" sz="1154" dirty="0"/>
          </a:p>
          <a:p>
            <a:pPr algn="l" marL="0" indent="0">
              <a:lnSpc>
                <a:spcPct val="100000"/>
              </a:lnSpc>
              <a:spcBef>
                <a:spcPts val="825"/>
              </a:spcBef>
              <a:buNone/>
            </a:pPr>
            <a:r>
              <a:rPr lang="en-US" sz="115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themes and motifs of Frankenstein, and think about how you can use these to explore your own ideas and concerns.</a:t>
            </a:r>
            <a:endParaRPr lang="en-US" sz="1154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 and Imagery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descriptive language and imagery to bring your story to life.</a:t>
            </a:r>
            <a:endParaRPr lang="en-US" sz="1333" dirty="0"/>
          </a:p>
          <a:p>
            <a:pPr algn="l" marL="0" indent="0">
              <a:lnSpc>
                <a:spcPct val="10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using symbolism and motifs to add depth and complexity.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Revision and Editing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4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revise and edit your work.</a:t>
            </a:r>
            <a:endParaRPr lang="en-US" sz="1335" dirty="0"/>
          </a:p>
          <a:p>
            <a:pPr algn="l" marL="0" indent="0">
              <a:lnSpc>
                <a:spcPct val="100000"/>
              </a:lnSpc>
              <a:spcBef>
                <a:spcPts val="954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require multiple drafts and revisions.</a:t>
            </a:r>
            <a:endParaRPr lang="en-US" sz="1335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Motifs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the themes and motifs of Frankenstein can inspire your story.</a:t>
            </a:r>
            <a:endParaRPr lang="en-US" sz="1333" dirty="0"/>
          </a:p>
          <a:p>
            <a:pPr algn="l" marL="0" indent="0">
              <a:lnSpc>
                <a:spcPct val="10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these elements to delve into your own ideas and concerns.</a:t>
            </a:r>
            <a:endParaRPr lang="en-US" sz="1333" dirty="0"/>
          </a:p>
        </p:txBody>
      </p:sp>
      <p:sp>
        <p:nvSpPr>
          <p:cNvPr id="20" name="Text 18"/>
          <p:cNvSpPr/>
          <p:nvPr/>
        </p:nvSpPr>
        <p:spPr>
          <a:xfrm>
            <a:off x="755401" y="1711704"/>
            <a:ext cx="365760" cy="325126"/>
          </a:xfrm>
          <a:custGeom>
            <a:avLst/>
            <a:gdLst/>
            <a:ahLst/>
            <a:cxnLst/>
            <a:rect l="l" t="t" r="r" b="b"/>
            <a:pathLst>
              <a:path w="365760" h="325126">
                <a:moveTo>
                  <a:pt x="176530" y="139388"/>
                </a:moveTo>
                <a:lnTo>
                  <a:pt x="226376" y="189236"/>
                </a:lnTo>
                <a:lnTo>
                  <a:pt x="333182" y="46743"/>
                </a:lnTo>
                <a:cubicBezTo>
                  <a:pt x="336228" y="42679"/>
                  <a:pt x="335786" y="37029"/>
                  <a:pt x="332231" y="33472"/>
                </a:cubicBezTo>
                <a:cubicBezTo>
                  <a:pt x="328676" y="29915"/>
                  <a:pt x="323025" y="29473"/>
                  <a:pt x="318961" y="32519"/>
                </a:cubicBezTo>
                <a:lnTo>
                  <a:pt x="176530" y="139388"/>
                </a:lnTo>
                <a:moveTo>
                  <a:pt x="126429" y="204221"/>
                </a:moveTo>
                <a:cubicBezTo>
                  <a:pt x="123316" y="203587"/>
                  <a:pt x="120141" y="203207"/>
                  <a:pt x="116838" y="203207"/>
                </a:cubicBezTo>
                <a:cubicBezTo>
                  <a:pt x="91564" y="203207"/>
                  <a:pt x="71118" y="223654"/>
                  <a:pt x="71118" y="248926"/>
                </a:cubicBezTo>
                <a:cubicBezTo>
                  <a:pt x="71118" y="251338"/>
                  <a:pt x="71309" y="253689"/>
                  <a:pt x="71627" y="255975"/>
                </a:cubicBezTo>
                <a:cubicBezTo>
                  <a:pt x="73723" y="269565"/>
                  <a:pt x="70230" y="283344"/>
                  <a:pt x="62863" y="294076"/>
                </a:cubicBezTo>
                <a:lnTo>
                  <a:pt x="62417" y="294648"/>
                </a:lnTo>
                <a:lnTo>
                  <a:pt x="116772" y="294648"/>
                </a:lnTo>
                <a:cubicBezTo>
                  <a:pt x="142047" y="294648"/>
                  <a:pt x="162492" y="274201"/>
                  <a:pt x="162492" y="248929"/>
                </a:cubicBezTo>
                <a:cubicBezTo>
                  <a:pt x="162492" y="245626"/>
                  <a:pt x="162174" y="242453"/>
                  <a:pt x="161476" y="239341"/>
                </a:cubicBezTo>
                <a:lnTo>
                  <a:pt x="126297" y="204163"/>
                </a:lnTo>
                <a:lnTo>
                  <a:pt x="126429" y="204221"/>
                </a:lnTo>
                <a:moveTo>
                  <a:pt x="243841" y="216732"/>
                </a:moveTo>
                <a:cubicBezTo>
                  <a:pt x="231713" y="232923"/>
                  <a:pt x="212978" y="242830"/>
                  <a:pt x="192851" y="243782"/>
                </a:cubicBezTo>
                <a:cubicBezTo>
                  <a:pt x="192979" y="245496"/>
                  <a:pt x="193041" y="247213"/>
                  <a:pt x="193041" y="248926"/>
                </a:cubicBezTo>
                <a:cubicBezTo>
                  <a:pt x="193041" y="291026"/>
                  <a:pt x="158941" y="325126"/>
                  <a:pt x="116842" y="325126"/>
                </a:cubicBezTo>
                <a:lnTo>
                  <a:pt x="20322" y="325126"/>
                </a:lnTo>
                <a:cubicBezTo>
                  <a:pt x="9082" y="325126"/>
                  <a:pt x="0" y="316045"/>
                  <a:pt x="0" y="304805"/>
                </a:cubicBezTo>
                <a:cubicBezTo>
                  <a:pt x="0" y="293566"/>
                  <a:pt x="9082" y="284485"/>
                  <a:pt x="20322" y="284485"/>
                </a:cubicBezTo>
                <a:lnTo>
                  <a:pt x="24133" y="284485"/>
                </a:lnTo>
                <a:cubicBezTo>
                  <a:pt x="35625" y="284485"/>
                  <a:pt x="43248" y="271912"/>
                  <a:pt x="41532" y="260608"/>
                </a:cubicBezTo>
                <a:cubicBezTo>
                  <a:pt x="40962" y="256797"/>
                  <a:pt x="40643" y="252925"/>
                  <a:pt x="40643" y="248923"/>
                </a:cubicBezTo>
                <a:cubicBezTo>
                  <a:pt x="40643" y="206822"/>
                  <a:pt x="74743" y="172723"/>
                  <a:pt x="116842" y="172723"/>
                </a:cubicBezTo>
                <a:cubicBezTo>
                  <a:pt x="118558" y="172723"/>
                  <a:pt x="120273" y="172788"/>
                  <a:pt x="121985" y="172915"/>
                </a:cubicBezTo>
                <a:cubicBezTo>
                  <a:pt x="122936" y="152786"/>
                  <a:pt x="132778" y="134118"/>
                  <a:pt x="148970" y="121925"/>
                </a:cubicBezTo>
                <a:lnTo>
                  <a:pt x="300673" y="8135"/>
                </a:lnTo>
                <a:cubicBezTo>
                  <a:pt x="316865" y="-3993"/>
                  <a:pt x="339473" y="-2406"/>
                  <a:pt x="353822" y="11880"/>
                </a:cubicBezTo>
                <a:cubicBezTo>
                  <a:pt x="368174" y="26166"/>
                  <a:pt x="369761" y="48837"/>
                  <a:pt x="357633" y="65028"/>
                </a:cubicBezTo>
                <a:lnTo>
                  <a:pt x="243841" y="2167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694585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44" y="4056558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13884" y="4056558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 and Resources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experiment with different forms and styles.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emerge from unexpected places.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Experimenting with Forms and Styles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your story as a starting point for further exploration of the themes and motifs of Frankenstein.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these themes can help you explore your own ideas and concerns.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and Motifs of Frankenstein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implications of your story for contemporary issues in science and technology.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these implications to inform and enrich your own writing.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Contemporary Implications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adapting your story into a different medium, such as a screenplay or graphic novel.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provide a fresh perspective and reach a broader audience.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Your Story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59379" r="-1593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Creativity and Risk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take risks and try new things – the most compelling stories often come from unexpected places.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creating your own Prometheus-inspired story with Mary Shelley's Frankenstein as a guide is a fun and engaging way to explore the themes and motifs of the novel.</a:t>
            </a:r>
            <a:endParaRPr lang="en-US" sz="909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Power of Analysis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analyzing the novel and its historical and literary context, and using this analysis as inspiration for your own creative writing, you can create a compelling and original story.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take risks and try new things – the most compelling stories often come from unexpected places.</a:t>
            </a:r>
            <a:endParaRPr lang="en-US" sz="909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Through Creativity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11"/>
              </a:spcBef>
              <a:buNone/>
            </a:pPr>
            <a:r>
              <a:rPr lang="en-US" sz="7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creating your own Prometheus-inspired story with Mary Shelley's Frankenstein as a guide is a fun and engaging way to explore the themes and motifs of the novel.</a:t>
            </a:r>
            <a:endParaRPr lang="en-US" sz="715" dirty="0"/>
          </a:p>
          <a:p>
            <a:pPr algn="l" marL="0" indent="0">
              <a:lnSpc>
                <a:spcPct val="90000"/>
              </a:lnSpc>
              <a:spcBef>
                <a:spcPts val="511"/>
              </a:spcBef>
              <a:buNone/>
            </a:pPr>
            <a:r>
              <a:rPr lang="en-US" sz="7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analyzing the novel and its historical and literary context, and using this analysis as inspiration for your own creative writing, you can create a compelling and original story.</a:t>
            </a:r>
            <a:endParaRPr lang="en-US" sz="71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7" y="548639"/>
            <a:ext cx="79438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76657" y="5406145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the themes and motifs of Frankenstein can inspire your narrative.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these elements to delve into your personal ideas and concerns.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76657" y="5073913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Thematic Exploration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76657" y="3889270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Revision Importance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76657" y="422150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revise and edit your work.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require multiple drafts and revisions.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27187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Techniques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76657" y="30509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descriptive language and imagery to bring your story to life.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using symbolism and motifs to add depth and complexity.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76657" y="1507034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Criteria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183926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final story will be assessed on its creativity, coherence, and overall quality.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themes and motifs of Frankenstein, and think about how you can use these to explore your own ideas and concerns.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3830698" y="519494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30708" y="4010263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30698" y="283973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67121" y="88985"/>
                </a:moveTo>
                <a:lnTo>
                  <a:pt x="60030" y="196130"/>
                </a:lnTo>
                <a:lnTo>
                  <a:pt x="60030" y="176845"/>
                </a:lnTo>
                <a:cubicBezTo>
                  <a:pt x="60030" y="147273"/>
                  <a:pt x="71762" y="118932"/>
                  <a:pt x="92654" y="98040"/>
                </a:cubicBezTo>
                <a:lnTo>
                  <a:pt x="148262" y="42431"/>
                </a:lnTo>
                <a:cubicBezTo>
                  <a:pt x="158977" y="31717"/>
                  <a:pt x="173494" y="25716"/>
                  <a:pt x="188603" y="25716"/>
                </a:cubicBezTo>
                <a:cubicBezTo>
                  <a:pt x="203710" y="25716"/>
                  <a:pt x="218230" y="31717"/>
                  <a:pt x="228945" y="42431"/>
                </a:cubicBezTo>
                <a:lnTo>
                  <a:pt x="231891" y="45377"/>
                </a:lnTo>
                <a:cubicBezTo>
                  <a:pt x="242606" y="56092"/>
                  <a:pt x="248605" y="70610"/>
                  <a:pt x="248605" y="85718"/>
                </a:cubicBezTo>
                <a:cubicBezTo>
                  <a:pt x="248605" y="94719"/>
                  <a:pt x="246463" y="103558"/>
                  <a:pt x="242499" y="111434"/>
                </a:cubicBezTo>
                <a:lnTo>
                  <a:pt x="181103" y="111434"/>
                </a:lnTo>
                <a:lnTo>
                  <a:pt x="185336" y="107203"/>
                </a:lnTo>
                <a:cubicBezTo>
                  <a:pt x="190373" y="102168"/>
                  <a:pt x="190373" y="94023"/>
                  <a:pt x="185336" y="89042"/>
                </a:cubicBezTo>
                <a:cubicBezTo>
                  <a:pt x="180299" y="84059"/>
                  <a:pt x="172158" y="84007"/>
                  <a:pt x="167176" y="89042"/>
                </a:cubicBezTo>
                <a:lnTo>
                  <a:pt x="167121" y="88985"/>
                </a:lnTo>
                <a:moveTo>
                  <a:pt x="155334" y="137148"/>
                </a:moveTo>
                <a:lnTo>
                  <a:pt x="220800" y="137148"/>
                </a:lnTo>
                <a:lnTo>
                  <a:pt x="195085" y="162864"/>
                </a:lnTo>
                <a:lnTo>
                  <a:pt x="129619" y="162864"/>
                </a:lnTo>
                <a:lnTo>
                  <a:pt x="155334" y="137148"/>
                </a:lnTo>
                <a:moveTo>
                  <a:pt x="168674" y="188577"/>
                </a:moveTo>
                <a:cubicBezTo>
                  <a:pt x="148744" y="205131"/>
                  <a:pt x="123565" y="214293"/>
                  <a:pt x="97477" y="214293"/>
                </a:cubicBezTo>
                <a:lnTo>
                  <a:pt x="78189" y="214293"/>
                </a:lnTo>
                <a:lnTo>
                  <a:pt x="103904" y="188577"/>
                </a:lnTo>
                <a:lnTo>
                  <a:pt x="168674" y="188577"/>
                </a:lnTo>
                <a:moveTo>
                  <a:pt x="34315" y="176790"/>
                </a:moveTo>
                <a:lnTo>
                  <a:pt x="34315" y="221791"/>
                </a:lnTo>
                <a:lnTo>
                  <a:pt x="3777" y="252329"/>
                </a:lnTo>
                <a:cubicBezTo>
                  <a:pt x="-1259" y="257364"/>
                  <a:pt x="-1259" y="265509"/>
                  <a:pt x="3777" y="270489"/>
                </a:cubicBezTo>
                <a:cubicBezTo>
                  <a:pt x="8814" y="275472"/>
                  <a:pt x="16956" y="275524"/>
                  <a:pt x="21937" y="270489"/>
                </a:cubicBezTo>
                <a:lnTo>
                  <a:pt x="52475" y="239952"/>
                </a:lnTo>
                <a:lnTo>
                  <a:pt x="97477" y="239952"/>
                </a:lnTo>
                <a:cubicBezTo>
                  <a:pt x="133852" y="239952"/>
                  <a:pt x="168729" y="225488"/>
                  <a:pt x="194443" y="199772"/>
                </a:cubicBezTo>
                <a:lnTo>
                  <a:pt x="250051" y="144270"/>
                </a:lnTo>
                <a:cubicBezTo>
                  <a:pt x="265588" y="128734"/>
                  <a:pt x="274320" y="107680"/>
                  <a:pt x="274320" y="85716"/>
                </a:cubicBezTo>
                <a:cubicBezTo>
                  <a:pt x="274320" y="63751"/>
                  <a:pt x="265588" y="42697"/>
                  <a:pt x="250051" y="27161"/>
                </a:cubicBezTo>
                <a:lnTo>
                  <a:pt x="247105" y="24216"/>
                </a:lnTo>
                <a:cubicBezTo>
                  <a:pt x="231622" y="8735"/>
                  <a:pt x="210568" y="0"/>
                  <a:pt x="188603" y="0"/>
                </a:cubicBezTo>
                <a:cubicBezTo>
                  <a:pt x="166638" y="0"/>
                  <a:pt x="145584" y="8732"/>
                  <a:pt x="130047" y="24268"/>
                </a:cubicBezTo>
                <a:lnTo>
                  <a:pt x="74492" y="79822"/>
                </a:lnTo>
                <a:cubicBezTo>
                  <a:pt x="48777" y="105538"/>
                  <a:pt x="34312" y="140414"/>
                  <a:pt x="34312" y="176790"/>
                </a:cubicBezTo>
                <a:lnTo>
                  <a:pt x="34315" y="17679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30708" y="1628027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72803" y="524949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38513" y="2894290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29941" y="1682656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Future Directions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4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experiment with different forms and styles.</a:t>
            </a:r>
            <a:endParaRPr lang="en-US" sz="1294" dirty="0"/>
          </a:p>
          <a:p>
            <a:pPr algn="l" marL="0" indent="0">
              <a:lnSpc>
                <a:spcPct val="90000"/>
              </a:lnSpc>
              <a:spcBef>
                <a:spcPts val="924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come from unexpected places and innovative approaches.</a:t>
            </a:r>
            <a:endParaRPr lang="en-US" sz="1294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Experimenting with Creativity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Critical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your story as a way to develop your critical thinking and analytical skills.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you can apply these skills to other areas of your life for broader personal growth.</a:t>
            </a:r>
            <a:endParaRPr lang="en-US" sz="1275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Implications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the implications of your story for contemporary issues in science and technology.</a:t>
            </a:r>
            <a:endParaRPr lang="en-US" sz="1133" dirty="0"/>
          </a:p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you can use these implications to inform your own writing and engage with modern debates.</a:t>
            </a:r>
            <a:endParaRPr lang="en-US" sz="1133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Motifs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using your story as a starting point for further exploration of the themes and motifs of Frankenstein.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these elements can deepen your understanding of the novel and inspire new creative directions.</a:t>
            </a:r>
            <a:endParaRPr lang="en-US" sz="109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 Creación de Historias Inspiradas en Prometeo y Frankenstein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compelling stories often come from unexpected places.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Taking risks in your creative process can lead to innovative and captivating narratives.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Creativity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analysis as inspiration, you can create a compelling and original story.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take risks and try new things to make your story unique.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Original Stories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your own Prometheus-inspired story with Mary Shelley's Frankenstein as a guide is a fun and engaging way to explore the themes and motifs of the novel.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analyzing the novel and its historical and literary context, you can gain inspiration for your own creative writing.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Motifs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2025-07-22T13:12:31Z</dcterms:created>
  <dcterms:modified xsi:type="dcterms:W3CDTF">2025-07-22T13:12:31Z</dcterms:modified>
</cp:coreProperties>
</file>